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2.xml" ContentType="application/vnd.openxmlformats-officedocument.presentationml.comments+xml"/>
  <Override PartName="/ppt/comments/comment3.xml" ContentType="application/vnd.openxmlformats-officedocument.presentationml.comment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59"/>
  </p:notesMasterIdLst>
  <p:sldIdLst>
    <p:sldId id="256" r:id="rId2"/>
    <p:sldId id="257" r:id="rId3"/>
    <p:sldId id="292" r:id="rId4"/>
    <p:sldId id="258" r:id="rId5"/>
    <p:sldId id="361" r:id="rId6"/>
    <p:sldId id="281" r:id="rId7"/>
    <p:sldId id="288" r:id="rId8"/>
    <p:sldId id="362" r:id="rId9"/>
    <p:sldId id="287" r:id="rId10"/>
    <p:sldId id="291" r:id="rId11"/>
    <p:sldId id="259" r:id="rId12"/>
    <p:sldId id="289" r:id="rId13"/>
    <p:sldId id="294" r:id="rId14"/>
    <p:sldId id="371" r:id="rId15"/>
    <p:sldId id="372" r:id="rId16"/>
    <p:sldId id="369" r:id="rId17"/>
    <p:sldId id="370" r:id="rId18"/>
    <p:sldId id="318" r:id="rId19"/>
    <p:sldId id="290" r:id="rId20"/>
    <p:sldId id="367" r:id="rId21"/>
    <p:sldId id="363" r:id="rId22"/>
    <p:sldId id="285" r:id="rId23"/>
    <p:sldId id="286" r:id="rId24"/>
    <p:sldId id="295" r:id="rId25"/>
    <p:sldId id="296" r:id="rId26"/>
    <p:sldId id="297" r:id="rId27"/>
    <p:sldId id="298" r:id="rId28"/>
    <p:sldId id="360" r:id="rId29"/>
    <p:sldId id="316" r:id="rId30"/>
    <p:sldId id="364" r:id="rId31"/>
    <p:sldId id="317" r:id="rId32"/>
    <p:sldId id="299" r:id="rId33"/>
    <p:sldId id="365" r:id="rId34"/>
    <p:sldId id="368" r:id="rId35"/>
    <p:sldId id="366" r:id="rId36"/>
    <p:sldId id="322" r:id="rId37"/>
    <p:sldId id="323" r:id="rId38"/>
    <p:sldId id="324" r:id="rId39"/>
    <p:sldId id="325" r:id="rId40"/>
    <p:sldId id="326" r:id="rId41"/>
    <p:sldId id="327" r:id="rId42"/>
    <p:sldId id="330" r:id="rId43"/>
    <p:sldId id="331" r:id="rId44"/>
    <p:sldId id="349" r:id="rId45"/>
    <p:sldId id="357" r:id="rId46"/>
    <p:sldId id="358" r:id="rId47"/>
    <p:sldId id="351" r:id="rId48"/>
    <p:sldId id="352" r:id="rId49"/>
    <p:sldId id="353" r:id="rId50"/>
    <p:sldId id="354" r:id="rId51"/>
    <p:sldId id="355" r:id="rId52"/>
    <p:sldId id="356" r:id="rId53"/>
    <p:sldId id="350" r:id="rId54"/>
    <p:sldId id="332" r:id="rId55"/>
    <p:sldId id="333" r:id="rId56"/>
    <p:sldId id="334" r:id="rId57"/>
    <p:sldId id="359"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nsalve Diaz, Jose" initials="MDJ" lastIdx="6" clrIdx="0">
    <p:extLst>
      <p:ext uri="{19B8F6BF-5375-455C-9EA6-DF929625EA0E}">
        <p15:presenceInfo xmlns:p15="http://schemas.microsoft.com/office/powerpoint/2012/main" userId="S::josem@udel.edu::476eb298-f4d6-43f5-94dc-9abf20ce65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76618"/>
    <a:srgbClr val="D5FF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77"/>
    <p:restoredTop sz="85306"/>
  </p:normalViewPr>
  <p:slideViewPr>
    <p:cSldViewPr snapToGrid="0" snapToObjects="1">
      <p:cViewPr varScale="1">
        <p:scale>
          <a:sx n="109" d="100"/>
          <a:sy n="109" d="100"/>
        </p:scale>
        <p:origin x="248" y="192"/>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4-16T18:11:55.790" idx="6">
    <p:pos x="10" y="10"/>
    <p:text>If I am successful, this will not only let us use all the experience of seq PXM, but also take advantage of the fact that the property of the program expressed in such PXM which has a seq order of comp, would allow some exp and properties we use to argue correctness of the program. </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3-27T17:34:16.464" idx="4">
    <p:pos x="10" y="10"/>
    <p:text>PLASMA -&gt; DSL -&gt; DAG -&gt; DPLASMA -&gt; execution or</p:text>
    <p:extLst>
      <p:ext uri="{C676402C-5697-4E1C-873F-D02D1690AC5C}">
        <p15:threadingInfo xmlns:p15="http://schemas.microsoft.com/office/powerpoint/2012/main" timeZoneBias="240"/>
      </p:ext>
    </p:extLst>
  </p:cm>
  <p:cm authorId="1" dt="2019-03-27T17:34:45.266" idx="5">
    <p:pos x="106" y="106"/>
    <p:text>PaRSEC requires intervention into an application.
PaRSEC has no compiler support in the sense of OpenMP pragmas.
So you have to make function calls to tell PaRSEC about your
tasks. This might be avoided sometimes with a DSL.
There is one for PLASMA and others in the works.
Heike Jagode and Anthony Danalis did a PaRSEC port of NwChem
(or a part of it).</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03-27T17:30:59.217" idx="2">
    <p:pos x="10" y="10"/>
    <p:text>PARSEC</p:text>
    <p:extLst>
      <p:ext uri="{C676402C-5697-4E1C-873F-D02D1690AC5C}">
        <p15:threadingInfo xmlns:p15="http://schemas.microsoft.com/office/powerpoint/2012/main" timeZoneBias="240"/>
      </p:ext>
    </p:extLst>
  </p:cm>
  <p:cm authorId="1" dt="2019-03-27T17:31:26.907" idx="3">
    <p:pos x="10" y="106"/>
    <p:text>http://icl.utk.edu/parsec/</p:text>
    <p:extLst>
      <p:ext uri="{C676402C-5697-4E1C-873F-D02D1690AC5C}">
        <p15:threadingInfo xmlns:p15="http://schemas.microsoft.com/office/powerpoint/2012/main" timeZoneBias="240">
          <p15:parentCm authorId="1" idx="2"/>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855D82-2610-E047-87C3-E9A652C2E2E5}" type="datetimeFigureOut">
              <a:rPr lang="en-US" smtClean="0"/>
              <a:t>6/25/19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8E5FA0-D02B-6C4A-8F94-39B29C4DBD0C}" type="slidenum">
              <a:rPr lang="en-US" smtClean="0"/>
              <a:t>‹#›</a:t>
            </a:fld>
            <a:endParaRPr lang="en-US"/>
          </a:p>
        </p:txBody>
      </p:sp>
    </p:spTree>
    <p:extLst>
      <p:ext uri="{BB962C8B-B14F-4D97-AF65-F5344CB8AC3E}">
        <p14:creationId xmlns:p14="http://schemas.microsoft.com/office/powerpoint/2010/main" val="41594445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parallel machine model through hierarchical </a:t>
            </a:r>
            <a:r>
              <a:rPr lang="en-US" dirty="0" err="1"/>
              <a:t>codelet</a:t>
            </a:r>
            <a:r>
              <a:rPr lang="en-US" dirty="0"/>
              <a:t> definition</a:t>
            </a:r>
          </a:p>
          <a:p>
            <a:endParaRPr lang="en-US" dirty="0"/>
          </a:p>
        </p:txBody>
      </p:sp>
      <p:sp>
        <p:nvSpPr>
          <p:cNvPr id="4" name="Slide Number Placeholder 3"/>
          <p:cNvSpPr>
            <a:spLocks noGrp="1"/>
          </p:cNvSpPr>
          <p:nvPr>
            <p:ph type="sldNum" sz="quarter" idx="5"/>
          </p:nvPr>
        </p:nvSpPr>
        <p:spPr/>
        <p:txBody>
          <a:bodyPr/>
          <a:lstStyle/>
          <a:p>
            <a:fld id="{3C8E5FA0-D02B-6C4A-8F94-39B29C4DBD0C}" type="slidenum">
              <a:rPr lang="en-US" smtClean="0"/>
              <a:t>1</a:t>
            </a:fld>
            <a:endParaRPr lang="en-US"/>
          </a:p>
        </p:txBody>
      </p:sp>
    </p:spTree>
    <p:extLst>
      <p:ext uri="{BB962C8B-B14F-4D97-AF65-F5344CB8AC3E}">
        <p14:creationId xmlns:p14="http://schemas.microsoft.com/office/powerpoint/2010/main" val="547255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AIX IBM Operating System</a:t>
            </a:r>
          </a:p>
          <a:p>
            <a:r>
              <a:rPr lang="en-US" dirty="0"/>
              <a:t>MULTICS Virtual Memory</a:t>
            </a:r>
          </a:p>
          <a:p>
            <a:r>
              <a:rPr lang="en-US" dirty="0"/>
              <a:t>Add at the bottom of this slide: Cite the H&amp;P Turing award paper</a:t>
            </a:r>
          </a:p>
          <a:p>
            <a:r>
              <a:rPr lang="en-US" dirty="0"/>
              <a:t>Two dimensional timeline</a:t>
            </a:r>
          </a:p>
        </p:txBody>
      </p:sp>
      <p:sp>
        <p:nvSpPr>
          <p:cNvPr id="4" name="Slide Number Placeholder 3"/>
          <p:cNvSpPr>
            <a:spLocks noGrp="1"/>
          </p:cNvSpPr>
          <p:nvPr>
            <p:ph type="sldNum" sz="quarter" idx="5"/>
          </p:nvPr>
        </p:nvSpPr>
        <p:spPr/>
        <p:txBody>
          <a:bodyPr/>
          <a:lstStyle/>
          <a:p>
            <a:fld id="{3C8E5FA0-D02B-6C4A-8F94-39B29C4DBD0C}" type="slidenum">
              <a:rPr lang="en-US" smtClean="0"/>
              <a:t>4</a:t>
            </a:fld>
            <a:endParaRPr lang="en-US"/>
          </a:p>
        </p:txBody>
      </p:sp>
    </p:spTree>
    <p:extLst>
      <p:ext uri="{BB962C8B-B14F-4D97-AF65-F5344CB8AC3E}">
        <p14:creationId xmlns:p14="http://schemas.microsoft.com/office/powerpoint/2010/main" val="3346384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large discussion on how to fill in this gap</a:t>
            </a:r>
          </a:p>
          <a:p>
            <a:endParaRPr lang="en-US" dirty="0"/>
          </a:p>
        </p:txBody>
      </p:sp>
      <p:sp>
        <p:nvSpPr>
          <p:cNvPr id="4" name="Slide Number Placeholder 3"/>
          <p:cNvSpPr>
            <a:spLocks noGrp="1"/>
          </p:cNvSpPr>
          <p:nvPr>
            <p:ph type="sldNum" sz="quarter" idx="5"/>
          </p:nvPr>
        </p:nvSpPr>
        <p:spPr/>
        <p:txBody>
          <a:bodyPr/>
          <a:lstStyle/>
          <a:p>
            <a:fld id="{46FAFE94-57F3-BE4D-96AE-B0905F9A95D0}" type="slidenum">
              <a:rPr lang="en-US" smtClean="0"/>
              <a:t>6</a:t>
            </a:fld>
            <a:endParaRPr lang="en-US"/>
          </a:p>
        </p:txBody>
      </p:sp>
    </p:spTree>
    <p:extLst>
      <p:ext uri="{BB962C8B-B14F-4D97-AF65-F5344CB8AC3E}">
        <p14:creationId xmlns:p14="http://schemas.microsoft.com/office/powerpoint/2010/main" val="261469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8E5FA0-D02B-6C4A-8F94-39B29C4DBD0C}" type="slidenum">
              <a:rPr lang="en-US" smtClean="0"/>
              <a:t>7</a:t>
            </a:fld>
            <a:endParaRPr lang="en-US"/>
          </a:p>
        </p:txBody>
      </p:sp>
    </p:spTree>
    <p:extLst>
      <p:ext uri="{BB962C8B-B14F-4D97-AF65-F5344CB8AC3E}">
        <p14:creationId xmlns:p14="http://schemas.microsoft.com/office/powerpoint/2010/main" val="1210940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8E5FA0-D02B-6C4A-8F94-39B29C4DBD0C}" type="slidenum">
              <a:rPr lang="en-US" smtClean="0"/>
              <a:t>13</a:t>
            </a:fld>
            <a:endParaRPr lang="en-US"/>
          </a:p>
        </p:txBody>
      </p:sp>
    </p:spTree>
    <p:extLst>
      <p:ext uri="{BB962C8B-B14F-4D97-AF65-F5344CB8AC3E}">
        <p14:creationId xmlns:p14="http://schemas.microsoft.com/office/powerpoint/2010/main" val="2157889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8E5FA0-D02B-6C4A-8F94-39B29C4DBD0C}" type="slidenum">
              <a:rPr lang="en-US" smtClean="0"/>
              <a:t>14</a:t>
            </a:fld>
            <a:endParaRPr lang="en-US"/>
          </a:p>
        </p:txBody>
      </p:sp>
    </p:spTree>
    <p:extLst>
      <p:ext uri="{BB962C8B-B14F-4D97-AF65-F5344CB8AC3E}">
        <p14:creationId xmlns:p14="http://schemas.microsoft.com/office/powerpoint/2010/main" val="3172129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Petri Net Thesis. Allows the system on multiple states</a:t>
            </a:r>
          </a:p>
          <a:p>
            <a:r>
              <a:rPr lang="en-US" dirty="0"/>
              <a:t>Although the definition of a state and its transition is sequential in the sense that it will transition to only one single state to follow. However, it allows parallel execution in the hardware implementation. </a:t>
            </a:r>
          </a:p>
        </p:txBody>
      </p:sp>
      <p:sp>
        <p:nvSpPr>
          <p:cNvPr id="4" name="Slide Number Placeholder 3"/>
          <p:cNvSpPr>
            <a:spLocks noGrp="1"/>
          </p:cNvSpPr>
          <p:nvPr>
            <p:ph type="sldNum" sz="quarter" idx="5"/>
          </p:nvPr>
        </p:nvSpPr>
        <p:spPr/>
        <p:txBody>
          <a:bodyPr/>
          <a:lstStyle/>
          <a:p>
            <a:fld id="{3C8E5FA0-D02B-6C4A-8F94-39B29C4DBD0C}" type="slidenum">
              <a:rPr lang="en-US" smtClean="0"/>
              <a:t>17</a:t>
            </a:fld>
            <a:endParaRPr lang="en-US"/>
          </a:p>
        </p:txBody>
      </p:sp>
    </p:spTree>
    <p:extLst>
      <p:ext uri="{BB962C8B-B14F-4D97-AF65-F5344CB8AC3E}">
        <p14:creationId xmlns:p14="http://schemas.microsoft.com/office/powerpoint/2010/main" val="1525418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8E5FA0-D02B-6C4A-8F94-39B29C4DBD0C}" type="slidenum">
              <a:rPr lang="en-US" smtClean="0"/>
              <a:t>40</a:t>
            </a:fld>
            <a:endParaRPr lang="en-US"/>
          </a:p>
        </p:txBody>
      </p:sp>
    </p:spTree>
    <p:extLst>
      <p:ext uri="{BB962C8B-B14F-4D97-AF65-F5344CB8AC3E}">
        <p14:creationId xmlns:p14="http://schemas.microsoft.com/office/powerpoint/2010/main" val="146379031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3792C5-F5E9-B641-AA4A-9ECF3F336F09}" type="datetime1">
              <a:rPr lang="en-US" smtClean="0"/>
              <a:t>6/25/19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42361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854529-FDD6-2A48-8CCB-F18F96BE34F1}" type="datetime1">
              <a:rPr lang="en-US" smtClean="0"/>
              <a:t>6/25/19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536256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E2F1A9-C759-5743-B50C-0D34970848B9}" type="datetime1">
              <a:rPr lang="en-US" smtClean="0"/>
              <a:t>6/25/19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358651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DA449A-57B8-F24B-A915-3ED80EF85C4E}" type="datetime1">
              <a:rPr lang="en-US" smtClean="0"/>
              <a:t>6/25/19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405082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BD65EB84-5494-EC4C-A0C3-6BC9C405B491}" type="datetime1">
              <a:rPr lang="en-US" smtClean="0"/>
              <a:t>6/25/19</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43559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5402AC8-A45B-F841-A441-BDF91D267392}" type="datetime1">
              <a:rPr lang="en-US" smtClean="0"/>
              <a:t>6/25/19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49378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3A80C89-4164-EA4A-BE9D-BC57EA26372C}" type="datetime1">
              <a:rPr lang="en-US" smtClean="0"/>
              <a:t>6/25/19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72378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7674E16-2170-6F4C-B67D-CF949C2FB39B}" type="datetime1">
              <a:rPr lang="en-US" smtClean="0"/>
              <a:t>6/25/19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188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DDF301-9880-F54B-AE31-5E4C7DC8BF7F}" type="datetime1">
              <a:rPr lang="en-US" smtClean="0"/>
              <a:t>6/25/19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92262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BBC7C8-5035-164C-B4F1-12CB48D91F17}" type="datetime1">
              <a:rPr lang="en-US" smtClean="0"/>
              <a:t>6/25/19</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483897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B8CD529-E5A4-1848-891F-021CAB61CC34}" type="datetime1">
              <a:rPr lang="en-US" smtClean="0"/>
              <a:t>6/25/19</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16615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367E9273-D6D5-1E4C-9991-6A06D93B4CE3}" type="datetime1">
              <a:rPr lang="en-US" smtClean="0"/>
              <a:t>6/25/19</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77551537"/>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3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B6AD4-2382-3F42-A650-076D11AE1C76}"/>
              </a:ext>
            </a:extLst>
          </p:cNvPr>
          <p:cNvSpPr>
            <a:spLocks noGrp="1"/>
          </p:cNvSpPr>
          <p:nvPr>
            <p:ph type="ctrTitle"/>
          </p:nvPr>
        </p:nvSpPr>
        <p:spPr/>
        <p:txBody>
          <a:bodyPr/>
          <a:lstStyle/>
          <a:p>
            <a:r>
              <a:rPr lang="en-US" sz="7200" dirty="0"/>
              <a:t>A Sequential </a:t>
            </a:r>
            <a:r>
              <a:rPr lang="en-US" sz="7200" dirty="0" err="1"/>
              <a:t>Codelet</a:t>
            </a:r>
            <a:r>
              <a:rPr lang="en-US" sz="7200" dirty="0"/>
              <a:t> Model </a:t>
            </a:r>
            <a:r>
              <a:rPr lang="en-US" sz="5400" dirty="0"/>
              <a:t>for parallel program Execution</a:t>
            </a:r>
            <a:endParaRPr lang="en-US" sz="7200" dirty="0"/>
          </a:p>
        </p:txBody>
      </p:sp>
      <p:sp>
        <p:nvSpPr>
          <p:cNvPr id="3" name="Subtitle 2">
            <a:extLst>
              <a:ext uri="{FF2B5EF4-FFF2-40B4-BE49-F238E27FC236}">
                <a16:creationId xmlns:a16="http://schemas.microsoft.com/office/drawing/2014/main" id="{99F76557-49D2-F549-8776-A85164A6E89C}"/>
              </a:ext>
            </a:extLst>
          </p:cNvPr>
          <p:cNvSpPr>
            <a:spLocks noGrp="1"/>
          </p:cNvSpPr>
          <p:nvPr>
            <p:ph type="subTitle" idx="1"/>
          </p:nvPr>
        </p:nvSpPr>
        <p:spPr/>
        <p:txBody>
          <a:bodyPr>
            <a:normAutofit/>
          </a:bodyPr>
          <a:lstStyle/>
          <a:p>
            <a:r>
              <a:rPr lang="en-US" dirty="0"/>
              <a:t>Jose Manuel Monsalve Diaz</a:t>
            </a:r>
          </a:p>
          <a:p>
            <a:endParaRPr lang="en-US" dirty="0"/>
          </a:p>
        </p:txBody>
      </p:sp>
      <p:sp>
        <p:nvSpPr>
          <p:cNvPr id="5" name="Slide Number Placeholder 4">
            <a:extLst>
              <a:ext uri="{FF2B5EF4-FFF2-40B4-BE49-F238E27FC236}">
                <a16:creationId xmlns:a16="http://schemas.microsoft.com/office/drawing/2014/main" id="{9F6DBA24-7288-CB47-BE25-A12FCE2AC22F}"/>
              </a:ext>
            </a:extLst>
          </p:cNvPr>
          <p:cNvSpPr>
            <a:spLocks noGrp="1"/>
          </p:cNvSpPr>
          <p:nvPr>
            <p:ph type="sldNum" sz="quarter" idx="12"/>
          </p:nvPr>
        </p:nvSpPr>
        <p:spPr/>
        <p:txBody>
          <a:bodyPr/>
          <a:lstStyle/>
          <a:p>
            <a:fld id="{4FAB73BC-B049-4115-A692-8D63A059BFB8}" type="slidenum">
              <a:rPr lang="en-US" smtClean="0"/>
              <a:pPr/>
              <a:t>1</a:t>
            </a:fld>
            <a:endParaRPr lang="en-US" dirty="0"/>
          </a:p>
        </p:txBody>
      </p:sp>
    </p:spTree>
    <p:extLst>
      <p:ext uri="{BB962C8B-B14F-4D97-AF65-F5344CB8AC3E}">
        <p14:creationId xmlns:p14="http://schemas.microsoft.com/office/powerpoint/2010/main" val="1465725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F007F-B57B-5B43-8442-B9B80D6BDAD9}"/>
              </a:ext>
            </a:extLst>
          </p:cNvPr>
          <p:cNvSpPr>
            <a:spLocks noGrp="1"/>
          </p:cNvSpPr>
          <p:nvPr>
            <p:ph type="title"/>
          </p:nvPr>
        </p:nvSpPr>
        <p:spPr/>
        <p:txBody>
          <a:bodyPr/>
          <a:lstStyle/>
          <a:p>
            <a:r>
              <a:rPr lang="en-US" dirty="0"/>
              <a:t>SEQUENTIAL COMPUTATION</a:t>
            </a:r>
            <a:br>
              <a:rPr lang="en-US" dirty="0"/>
            </a:br>
            <a:r>
              <a:rPr lang="en-US" sz="4800" dirty="0"/>
              <a:t>Lessons learned</a:t>
            </a:r>
            <a:endParaRPr lang="en-US" dirty="0"/>
          </a:p>
        </p:txBody>
      </p:sp>
      <p:sp>
        <p:nvSpPr>
          <p:cNvPr id="3" name="Text Placeholder 2">
            <a:extLst>
              <a:ext uri="{FF2B5EF4-FFF2-40B4-BE49-F238E27FC236}">
                <a16:creationId xmlns:a16="http://schemas.microsoft.com/office/drawing/2014/main" id="{66C71B4C-E797-C24B-B118-2C69ECDB847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8FB2989-EBF8-054C-A01B-45361C737701}"/>
              </a:ext>
            </a:extLst>
          </p:cNvPr>
          <p:cNvSpPr>
            <a:spLocks noGrp="1"/>
          </p:cNvSpPr>
          <p:nvPr>
            <p:ph type="sldNum" sz="quarter" idx="12"/>
          </p:nvPr>
        </p:nvSpPr>
        <p:spPr/>
        <p:txBody>
          <a:bodyPr/>
          <a:lstStyle/>
          <a:p>
            <a:fld id="{4FAB73BC-B049-4115-A692-8D63A059BFB8}" type="slidenum">
              <a:rPr lang="en-US" smtClean="0"/>
              <a:pPr/>
              <a:t>10</a:t>
            </a:fld>
            <a:endParaRPr lang="en-US" dirty="0"/>
          </a:p>
        </p:txBody>
      </p:sp>
    </p:spTree>
    <p:extLst>
      <p:ext uri="{BB962C8B-B14F-4D97-AF65-F5344CB8AC3E}">
        <p14:creationId xmlns:p14="http://schemas.microsoft.com/office/powerpoint/2010/main" val="2694511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9597CFF3-290C-DC44-BCBD-7B217F83A153}"/>
              </a:ext>
            </a:extLst>
          </p:cNvPr>
          <p:cNvSpPr/>
          <p:nvPr/>
        </p:nvSpPr>
        <p:spPr>
          <a:xfrm>
            <a:off x="3222309" y="1989803"/>
            <a:ext cx="2008893" cy="467721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0B1D614F-509F-8A44-9290-2F552CC8F388}"/>
              </a:ext>
            </a:extLst>
          </p:cNvPr>
          <p:cNvSpPr/>
          <p:nvPr/>
        </p:nvSpPr>
        <p:spPr>
          <a:xfrm>
            <a:off x="5224244" y="1989803"/>
            <a:ext cx="2049684" cy="467721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1D321BEB-6B60-C54C-812E-7EADCA5AA995}"/>
              </a:ext>
            </a:extLst>
          </p:cNvPr>
          <p:cNvSpPr/>
          <p:nvPr/>
        </p:nvSpPr>
        <p:spPr>
          <a:xfrm>
            <a:off x="7260004" y="1989803"/>
            <a:ext cx="1994973" cy="467721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7A8E59CA-1AF5-2C43-BFB7-3A0E68BFB2CE}"/>
              </a:ext>
            </a:extLst>
          </p:cNvPr>
          <p:cNvSpPr/>
          <p:nvPr/>
        </p:nvSpPr>
        <p:spPr>
          <a:xfrm>
            <a:off x="9262170" y="1989803"/>
            <a:ext cx="1859982" cy="46772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817F743-D9CE-B343-9DCD-41FAB7503952}"/>
              </a:ext>
            </a:extLst>
          </p:cNvPr>
          <p:cNvSpPr/>
          <p:nvPr/>
        </p:nvSpPr>
        <p:spPr>
          <a:xfrm>
            <a:off x="1011506" y="1989803"/>
            <a:ext cx="2213220" cy="467721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2A3474E2-FC2D-E742-9CE6-A57AB50148DF}"/>
              </a:ext>
            </a:extLst>
          </p:cNvPr>
          <p:cNvSpPr txBox="1"/>
          <p:nvPr/>
        </p:nvSpPr>
        <p:spPr>
          <a:xfrm>
            <a:off x="1667499" y="2107300"/>
            <a:ext cx="853119" cy="369332"/>
          </a:xfrm>
          <a:prstGeom prst="rect">
            <a:avLst/>
          </a:prstGeom>
          <a:noFill/>
        </p:spPr>
        <p:txBody>
          <a:bodyPr wrap="none" rtlCol="0">
            <a:spAutoFit/>
          </a:bodyPr>
          <a:lstStyle/>
          <a:p>
            <a:r>
              <a:rPr lang="en-US" dirty="0"/>
              <a:t>FETCH</a:t>
            </a:r>
          </a:p>
        </p:txBody>
      </p:sp>
      <p:sp>
        <p:nvSpPr>
          <p:cNvPr id="173" name="TextBox 172">
            <a:extLst>
              <a:ext uri="{FF2B5EF4-FFF2-40B4-BE49-F238E27FC236}">
                <a16:creationId xmlns:a16="http://schemas.microsoft.com/office/drawing/2014/main" id="{08C81AEF-4792-3649-A6D1-4A610EA7A371}"/>
              </a:ext>
            </a:extLst>
          </p:cNvPr>
          <p:cNvSpPr txBox="1"/>
          <p:nvPr/>
        </p:nvSpPr>
        <p:spPr>
          <a:xfrm>
            <a:off x="3694973" y="2107300"/>
            <a:ext cx="1007007" cy="369332"/>
          </a:xfrm>
          <a:prstGeom prst="rect">
            <a:avLst/>
          </a:prstGeom>
          <a:noFill/>
        </p:spPr>
        <p:txBody>
          <a:bodyPr wrap="none" rtlCol="0">
            <a:spAutoFit/>
          </a:bodyPr>
          <a:lstStyle/>
          <a:p>
            <a:r>
              <a:rPr lang="en-US" dirty="0"/>
              <a:t>DECODE</a:t>
            </a:r>
          </a:p>
        </p:txBody>
      </p:sp>
      <p:sp>
        <p:nvSpPr>
          <p:cNvPr id="174" name="TextBox 173">
            <a:extLst>
              <a:ext uri="{FF2B5EF4-FFF2-40B4-BE49-F238E27FC236}">
                <a16:creationId xmlns:a16="http://schemas.microsoft.com/office/drawing/2014/main" id="{163F7A7A-99DD-884E-9B3F-FC1362D3C78B}"/>
              </a:ext>
            </a:extLst>
          </p:cNvPr>
          <p:cNvSpPr txBox="1"/>
          <p:nvPr/>
        </p:nvSpPr>
        <p:spPr>
          <a:xfrm>
            <a:off x="5695621" y="2107300"/>
            <a:ext cx="1104790" cy="369332"/>
          </a:xfrm>
          <a:prstGeom prst="rect">
            <a:avLst/>
          </a:prstGeom>
          <a:noFill/>
        </p:spPr>
        <p:txBody>
          <a:bodyPr wrap="none" rtlCol="0">
            <a:spAutoFit/>
          </a:bodyPr>
          <a:lstStyle/>
          <a:p>
            <a:r>
              <a:rPr lang="en-US" dirty="0"/>
              <a:t>EXECUTE</a:t>
            </a:r>
          </a:p>
        </p:txBody>
      </p:sp>
      <p:sp>
        <p:nvSpPr>
          <p:cNvPr id="175" name="TextBox 174">
            <a:extLst>
              <a:ext uri="{FF2B5EF4-FFF2-40B4-BE49-F238E27FC236}">
                <a16:creationId xmlns:a16="http://schemas.microsoft.com/office/drawing/2014/main" id="{E9D4E1DE-8890-DD4B-815D-E81A239913E2}"/>
              </a:ext>
            </a:extLst>
          </p:cNvPr>
          <p:cNvSpPr txBox="1"/>
          <p:nvPr/>
        </p:nvSpPr>
        <p:spPr>
          <a:xfrm>
            <a:off x="7665863" y="2107300"/>
            <a:ext cx="1041952" cy="369332"/>
          </a:xfrm>
          <a:prstGeom prst="rect">
            <a:avLst/>
          </a:prstGeom>
          <a:noFill/>
        </p:spPr>
        <p:txBody>
          <a:bodyPr wrap="none" rtlCol="0">
            <a:spAutoFit/>
          </a:bodyPr>
          <a:lstStyle/>
          <a:p>
            <a:r>
              <a:rPr lang="en-US" dirty="0"/>
              <a:t>MEMORY</a:t>
            </a:r>
          </a:p>
        </p:txBody>
      </p:sp>
      <p:sp>
        <p:nvSpPr>
          <p:cNvPr id="177" name="TextBox 176">
            <a:extLst>
              <a:ext uri="{FF2B5EF4-FFF2-40B4-BE49-F238E27FC236}">
                <a16:creationId xmlns:a16="http://schemas.microsoft.com/office/drawing/2014/main" id="{C80C7FB1-CACE-1244-8111-1E3AEE9B89D8}"/>
              </a:ext>
            </a:extLst>
          </p:cNvPr>
          <p:cNvSpPr txBox="1"/>
          <p:nvPr/>
        </p:nvSpPr>
        <p:spPr>
          <a:xfrm>
            <a:off x="9400398" y="2130099"/>
            <a:ext cx="1444626" cy="369332"/>
          </a:xfrm>
          <a:prstGeom prst="rect">
            <a:avLst/>
          </a:prstGeom>
          <a:noFill/>
        </p:spPr>
        <p:txBody>
          <a:bodyPr wrap="none" rtlCol="0">
            <a:spAutoFit/>
          </a:bodyPr>
          <a:lstStyle/>
          <a:p>
            <a:r>
              <a:rPr lang="en-US" dirty="0"/>
              <a:t>WRITE BACK</a:t>
            </a:r>
          </a:p>
        </p:txBody>
      </p:sp>
      <p:grpSp>
        <p:nvGrpSpPr>
          <p:cNvPr id="2" name="Group 1">
            <a:extLst>
              <a:ext uri="{FF2B5EF4-FFF2-40B4-BE49-F238E27FC236}">
                <a16:creationId xmlns:a16="http://schemas.microsoft.com/office/drawing/2014/main" id="{E8D4AAC8-857E-EB41-93EE-2FA85E8978F6}"/>
              </a:ext>
            </a:extLst>
          </p:cNvPr>
          <p:cNvGrpSpPr/>
          <p:nvPr/>
        </p:nvGrpSpPr>
        <p:grpSpPr>
          <a:xfrm>
            <a:off x="1061416" y="2584098"/>
            <a:ext cx="9004892" cy="4064976"/>
            <a:chOff x="1166058" y="1311965"/>
            <a:chExt cx="9004892" cy="4989866"/>
          </a:xfrm>
        </p:grpSpPr>
        <p:sp>
          <p:nvSpPr>
            <p:cNvPr id="9" name="Rectangle 8">
              <a:extLst>
                <a:ext uri="{FF2B5EF4-FFF2-40B4-BE49-F238E27FC236}">
                  <a16:creationId xmlns:a16="http://schemas.microsoft.com/office/drawing/2014/main" id="{8B462424-3468-DE4E-B6B8-C6BC5838502E}"/>
                </a:ext>
              </a:extLst>
            </p:cNvPr>
            <p:cNvSpPr/>
            <p:nvPr/>
          </p:nvSpPr>
          <p:spPr>
            <a:xfrm>
              <a:off x="3153322" y="1470454"/>
              <a:ext cx="259492" cy="4522573"/>
            </a:xfrm>
            <a:prstGeom prst="rect">
              <a:avLst/>
            </a:prstGeom>
            <a:solidFill>
              <a:srgbClr val="92FF50"/>
            </a:solidFill>
            <a:ln w="444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a:p>
          </p:txBody>
        </p:sp>
        <p:sp>
          <p:nvSpPr>
            <p:cNvPr id="67" name="Rectangle 66">
              <a:extLst>
                <a:ext uri="{FF2B5EF4-FFF2-40B4-BE49-F238E27FC236}">
                  <a16:creationId xmlns:a16="http://schemas.microsoft.com/office/drawing/2014/main" id="{831C7DDA-2582-6F4E-8623-E05F10B1858F}"/>
                </a:ext>
              </a:extLst>
            </p:cNvPr>
            <p:cNvSpPr/>
            <p:nvPr/>
          </p:nvSpPr>
          <p:spPr>
            <a:xfrm>
              <a:off x="7243408" y="1470454"/>
              <a:ext cx="259492" cy="4522573"/>
            </a:xfrm>
            <a:prstGeom prst="rect">
              <a:avLst/>
            </a:prstGeom>
            <a:solidFill>
              <a:srgbClr val="92FF50"/>
            </a:solidFill>
            <a:ln w="444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a:p>
          </p:txBody>
        </p:sp>
        <p:sp>
          <p:nvSpPr>
            <p:cNvPr id="73" name="Rectangle 72">
              <a:extLst>
                <a:ext uri="{FF2B5EF4-FFF2-40B4-BE49-F238E27FC236}">
                  <a16:creationId xmlns:a16="http://schemas.microsoft.com/office/drawing/2014/main" id="{9D31A9BE-A15E-A14E-AA22-27931B0F6891}"/>
                </a:ext>
              </a:extLst>
            </p:cNvPr>
            <p:cNvSpPr/>
            <p:nvPr/>
          </p:nvSpPr>
          <p:spPr>
            <a:xfrm>
              <a:off x="9269916" y="1470454"/>
              <a:ext cx="259492" cy="4522573"/>
            </a:xfrm>
            <a:prstGeom prst="rect">
              <a:avLst/>
            </a:prstGeom>
            <a:solidFill>
              <a:srgbClr val="92FF50"/>
            </a:solidFill>
            <a:ln w="444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a:p>
          </p:txBody>
        </p:sp>
        <p:sp>
          <p:nvSpPr>
            <p:cNvPr id="21" name="Rectangle 20">
              <a:extLst>
                <a:ext uri="{FF2B5EF4-FFF2-40B4-BE49-F238E27FC236}">
                  <a16:creationId xmlns:a16="http://schemas.microsoft.com/office/drawing/2014/main" id="{8F785946-E9B3-C641-A2EC-103AAFEB6B1D}"/>
                </a:ext>
              </a:extLst>
            </p:cNvPr>
            <p:cNvSpPr/>
            <p:nvPr/>
          </p:nvSpPr>
          <p:spPr>
            <a:xfrm>
              <a:off x="4265430" y="1878227"/>
              <a:ext cx="679622" cy="1382628"/>
            </a:xfrm>
            <a:prstGeom prst="rect">
              <a:avLst/>
            </a:prstGeom>
            <a:solidFill>
              <a:schemeClr val="accent4"/>
            </a:solidFill>
            <a:ln w="444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a:p>
          </p:txBody>
        </p:sp>
        <p:sp>
          <p:nvSpPr>
            <p:cNvPr id="74" name="Rectangle 73">
              <a:extLst>
                <a:ext uri="{FF2B5EF4-FFF2-40B4-BE49-F238E27FC236}">
                  <a16:creationId xmlns:a16="http://schemas.microsoft.com/office/drawing/2014/main" id="{1900F9CD-0900-3B4A-A99C-F8B2E9AB5D4C}"/>
                </a:ext>
              </a:extLst>
            </p:cNvPr>
            <p:cNvSpPr/>
            <p:nvPr/>
          </p:nvSpPr>
          <p:spPr>
            <a:xfrm>
              <a:off x="8341125" y="3260101"/>
              <a:ext cx="679622" cy="1382628"/>
            </a:xfrm>
            <a:prstGeom prst="rect">
              <a:avLst/>
            </a:prstGeom>
            <a:solidFill>
              <a:srgbClr val="FF0000"/>
            </a:solidFill>
            <a:ln w="444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a:p>
          </p:txBody>
        </p:sp>
        <p:sp>
          <p:nvSpPr>
            <p:cNvPr id="76" name="Rectangle 75">
              <a:extLst>
                <a:ext uri="{FF2B5EF4-FFF2-40B4-BE49-F238E27FC236}">
                  <a16:creationId xmlns:a16="http://schemas.microsoft.com/office/drawing/2014/main" id="{2F301041-65C7-2949-AF29-31EC72A8DA7E}"/>
                </a:ext>
              </a:extLst>
            </p:cNvPr>
            <p:cNvSpPr/>
            <p:nvPr/>
          </p:nvSpPr>
          <p:spPr>
            <a:xfrm>
              <a:off x="1478311" y="3906276"/>
              <a:ext cx="259492" cy="1382628"/>
            </a:xfrm>
            <a:prstGeom prst="rect">
              <a:avLst/>
            </a:prstGeom>
            <a:solidFill>
              <a:srgbClr val="92FF50"/>
            </a:solidFill>
            <a:ln w="444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a:p>
          </p:txBody>
        </p:sp>
        <p:sp>
          <p:nvSpPr>
            <p:cNvPr id="77" name="Freeform 76">
              <a:extLst>
                <a:ext uri="{FF2B5EF4-FFF2-40B4-BE49-F238E27FC236}">
                  <a16:creationId xmlns:a16="http://schemas.microsoft.com/office/drawing/2014/main" id="{638E5A58-E807-CB4A-A2B9-26193B552A57}"/>
                </a:ext>
              </a:extLst>
            </p:cNvPr>
            <p:cNvSpPr/>
            <p:nvPr/>
          </p:nvSpPr>
          <p:spPr>
            <a:xfrm>
              <a:off x="6272988" y="3250255"/>
              <a:ext cx="729048" cy="1402320"/>
            </a:xfrm>
            <a:custGeom>
              <a:avLst/>
              <a:gdLst>
                <a:gd name="connsiteX0" fmla="*/ 37070 w 729048"/>
                <a:gd name="connsiteY0" fmla="*/ 0 h 1408670"/>
                <a:gd name="connsiteX1" fmla="*/ 729048 w 729048"/>
                <a:gd name="connsiteY1" fmla="*/ 444843 h 1408670"/>
                <a:gd name="connsiteX2" fmla="*/ 729048 w 729048"/>
                <a:gd name="connsiteY2" fmla="*/ 963827 h 1408670"/>
                <a:gd name="connsiteX3" fmla="*/ 12356 w 729048"/>
                <a:gd name="connsiteY3" fmla="*/ 1408670 h 1408670"/>
                <a:gd name="connsiteX4" fmla="*/ 12356 w 729048"/>
                <a:gd name="connsiteY4" fmla="*/ 976184 h 1408670"/>
                <a:gd name="connsiteX5" fmla="*/ 284205 w 729048"/>
                <a:gd name="connsiteY5" fmla="*/ 790832 h 1408670"/>
                <a:gd name="connsiteX6" fmla="*/ 284205 w 729048"/>
                <a:gd name="connsiteY6" fmla="*/ 642551 h 1408670"/>
                <a:gd name="connsiteX7" fmla="*/ 0 w 729048"/>
                <a:gd name="connsiteY7" fmla="*/ 420130 h 1408670"/>
                <a:gd name="connsiteX8" fmla="*/ 37070 w 729048"/>
                <a:gd name="connsiteY8" fmla="*/ 0 h 1408670"/>
                <a:gd name="connsiteX0" fmla="*/ 8495 w 729048"/>
                <a:gd name="connsiteY0" fmla="*/ 0 h 1402320"/>
                <a:gd name="connsiteX1" fmla="*/ 729048 w 729048"/>
                <a:gd name="connsiteY1" fmla="*/ 438493 h 1402320"/>
                <a:gd name="connsiteX2" fmla="*/ 729048 w 729048"/>
                <a:gd name="connsiteY2" fmla="*/ 957477 h 1402320"/>
                <a:gd name="connsiteX3" fmla="*/ 12356 w 729048"/>
                <a:gd name="connsiteY3" fmla="*/ 1402320 h 1402320"/>
                <a:gd name="connsiteX4" fmla="*/ 12356 w 729048"/>
                <a:gd name="connsiteY4" fmla="*/ 969834 h 1402320"/>
                <a:gd name="connsiteX5" fmla="*/ 284205 w 729048"/>
                <a:gd name="connsiteY5" fmla="*/ 784482 h 1402320"/>
                <a:gd name="connsiteX6" fmla="*/ 284205 w 729048"/>
                <a:gd name="connsiteY6" fmla="*/ 636201 h 1402320"/>
                <a:gd name="connsiteX7" fmla="*/ 0 w 729048"/>
                <a:gd name="connsiteY7" fmla="*/ 413780 h 1402320"/>
                <a:gd name="connsiteX8" fmla="*/ 8495 w 729048"/>
                <a:gd name="connsiteY8" fmla="*/ 0 h 1402320"/>
                <a:gd name="connsiteX0" fmla="*/ 8495 w 729048"/>
                <a:gd name="connsiteY0" fmla="*/ 0 h 1402320"/>
                <a:gd name="connsiteX1" fmla="*/ 729048 w 729048"/>
                <a:gd name="connsiteY1" fmla="*/ 438493 h 1402320"/>
                <a:gd name="connsiteX2" fmla="*/ 729048 w 729048"/>
                <a:gd name="connsiteY2" fmla="*/ 957477 h 1402320"/>
                <a:gd name="connsiteX3" fmla="*/ 12356 w 729048"/>
                <a:gd name="connsiteY3" fmla="*/ 1402320 h 1402320"/>
                <a:gd name="connsiteX4" fmla="*/ 12356 w 729048"/>
                <a:gd name="connsiteY4" fmla="*/ 969834 h 1402320"/>
                <a:gd name="connsiteX5" fmla="*/ 284205 w 729048"/>
                <a:gd name="connsiteY5" fmla="*/ 784482 h 1402320"/>
                <a:gd name="connsiteX6" fmla="*/ 284205 w 729048"/>
                <a:gd name="connsiteY6" fmla="*/ 636201 h 1402320"/>
                <a:gd name="connsiteX7" fmla="*/ 0 w 729048"/>
                <a:gd name="connsiteY7" fmla="*/ 436005 h 1402320"/>
                <a:gd name="connsiteX8" fmla="*/ 8495 w 729048"/>
                <a:gd name="connsiteY8" fmla="*/ 0 h 140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9048" h="1402320">
                  <a:moveTo>
                    <a:pt x="8495" y="0"/>
                  </a:moveTo>
                  <a:lnTo>
                    <a:pt x="729048" y="438493"/>
                  </a:lnTo>
                  <a:lnTo>
                    <a:pt x="729048" y="957477"/>
                  </a:lnTo>
                  <a:lnTo>
                    <a:pt x="12356" y="1402320"/>
                  </a:lnTo>
                  <a:lnTo>
                    <a:pt x="12356" y="969834"/>
                  </a:lnTo>
                  <a:lnTo>
                    <a:pt x="284205" y="784482"/>
                  </a:lnTo>
                  <a:lnTo>
                    <a:pt x="284205" y="636201"/>
                  </a:lnTo>
                  <a:lnTo>
                    <a:pt x="0" y="436005"/>
                  </a:lnTo>
                  <a:lnTo>
                    <a:pt x="8495" y="0"/>
                  </a:lnTo>
                  <a:close/>
                </a:path>
              </a:pathLst>
            </a:custGeom>
            <a:solidFill>
              <a:srgbClr val="002060"/>
            </a:solidFill>
            <a:ln w="444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p>
          </p:txBody>
        </p:sp>
        <p:sp>
          <p:nvSpPr>
            <p:cNvPr id="78" name="Rectangle 77">
              <a:extLst>
                <a:ext uri="{FF2B5EF4-FFF2-40B4-BE49-F238E27FC236}">
                  <a16:creationId xmlns:a16="http://schemas.microsoft.com/office/drawing/2014/main" id="{802203BF-8072-6148-9562-429E72C5983A}"/>
                </a:ext>
              </a:extLst>
            </p:cNvPr>
            <p:cNvSpPr/>
            <p:nvPr/>
          </p:nvSpPr>
          <p:spPr>
            <a:xfrm>
              <a:off x="6462127" y="2419048"/>
              <a:ext cx="539909" cy="503056"/>
            </a:xfrm>
            <a:prstGeom prst="rect">
              <a:avLst/>
            </a:prstGeom>
            <a:solidFill>
              <a:schemeClr val="bg1">
                <a:lumMod val="85000"/>
              </a:schemeClr>
            </a:solidFill>
            <a:ln w="444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a:p>
          </p:txBody>
        </p:sp>
        <p:sp>
          <p:nvSpPr>
            <p:cNvPr id="34" name="Oval 33">
              <a:extLst>
                <a:ext uri="{FF2B5EF4-FFF2-40B4-BE49-F238E27FC236}">
                  <a16:creationId xmlns:a16="http://schemas.microsoft.com/office/drawing/2014/main" id="{2B0AFF31-53A7-ED44-97CE-C87C70B1B583}"/>
                </a:ext>
              </a:extLst>
            </p:cNvPr>
            <p:cNvSpPr/>
            <p:nvPr/>
          </p:nvSpPr>
          <p:spPr>
            <a:xfrm>
              <a:off x="4234122" y="3911790"/>
              <a:ext cx="730469" cy="1382629"/>
            </a:xfrm>
            <a:prstGeom prst="ellipse">
              <a:avLst/>
            </a:prstGeom>
            <a:solidFill>
              <a:srgbClr val="FFC000"/>
            </a:solidFill>
            <a:ln w="444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a:p>
          </p:txBody>
        </p:sp>
        <p:sp>
          <p:nvSpPr>
            <p:cNvPr id="79" name="Oval 78">
              <a:extLst>
                <a:ext uri="{FF2B5EF4-FFF2-40B4-BE49-F238E27FC236}">
                  <a16:creationId xmlns:a16="http://schemas.microsoft.com/office/drawing/2014/main" id="{2B24FD45-5994-C94D-B2CF-508EEFC3B0BE}"/>
                </a:ext>
              </a:extLst>
            </p:cNvPr>
            <p:cNvSpPr/>
            <p:nvPr/>
          </p:nvSpPr>
          <p:spPr>
            <a:xfrm>
              <a:off x="8247976" y="1637443"/>
              <a:ext cx="354988" cy="877158"/>
            </a:xfrm>
            <a:prstGeom prst="ellipse">
              <a:avLst/>
            </a:prstGeom>
            <a:solidFill>
              <a:schemeClr val="tx1">
                <a:lumMod val="50000"/>
                <a:lumOff val="50000"/>
              </a:schemeClr>
            </a:solidFill>
            <a:ln w="444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a:p>
          </p:txBody>
        </p:sp>
        <p:sp>
          <p:nvSpPr>
            <p:cNvPr id="82" name="Oval 81">
              <a:extLst>
                <a:ext uri="{FF2B5EF4-FFF2-40B4-BE49-F238E27FC236}">
                  <a16:creationId xmlns:a16="http://schemas.microsoft.com/office/drawing/2014/main" id="{E9F4927A-E82C-AA4A-BEC4-F1DF788D5E88}"/>
                </a:ext>
              </a:extLst>
            </p:cNvPr>
            <p:cNvSpPr/>
            <p:nvPr/>
          </p:nvSpPr>
          <p:spPr>
            <a:xfrm>
              <a:off x="9728192" y="4031984"/>
              <a:ext cx="354988" cy="964874"/>
            </a:xfrm>
            <a:prstGeom prst="ellipse">
              <a:avLst/>
            </a:prstGeom>
            <a:solidFill>
              <a:schemeClr val="tx1">
                <a:lumMod val="50000"/>
                <a:lumOff val="50000"/>
              </a:schemeClr>
            </a:solidFill>
            <a:ln w="444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a:p>
          </p:txBody>
        </p:sp>
        <p:sp>
          <p:nvSpPr>
            <p:cNvPr id="36" name="Freeform 35">
              <a:extLst>
                <a:ext uri="{FF2B5EF4-FFF2-40B4-BE49-F238E27FC236}">
                  <a16:creationId xmlns:a16="http://schemas.microsoft.com/office/drawing/2014/main" id="{5388175F-E87E-C044-8FC9-E22B5B35E424}"/>
                </a:ext>
              </a:extLst>
            </p:cNvPr>
            <p:cNvSpPr/>
            <p:nvPr/>
          </p:nvSpPr>
          <p:spPr>
            <a:xfrm>
              <a:off x="1166058" y="1311965"/>
              <a:ext cx="7730600" cy="3289852"/>
            </a:xfrm>
            <a:custGeom>
              <a:avLst/>
              <a:gdLst>
                <a:gd name="connsiteX0" fmla="*/ 318052 w 7742582"/>
                <a:gd name="connsiteY0" fmla="*/ 3289852 h 3289852"/>
                <a:gd name="connsiteX1" fmla="*/ 0 w 7742582"/>
                <a:gd name="connsiteY1" fmla="*/ 3289852 h 3289852"/>
                <a:gd name="connsiteX2" fmla="*/ 0 w 7742582"/>
                <a:gd name="connsiteY2" fmla="*/ 0 h 3289852"/>
                <a:gd name="connsiteX3" fmla="*/ 7742582 w 7742582"/>
                <a:gd name="connsiteY3" fmla="*/ 0 h 3289852"/>
                <a:gd name="connsiteX4" fmla="*/ 7742582 w 7742582"/>
                <a:gd name="connsiteY4" fmla="*/ 765313 h 3289852"/>
                <a:gd name="connsiteX5" fmla="*/ 7464286 w 7742582"/>
                <a:gd name="connsiteY5" fmla="*/ 765313 h 3289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42582" h="3289852">
                  <a:moveTo>
                    <a:pt x="318052" y="3289852"/>
                  </a:moveTo>
                  <a:lnTo>
                    <a:pt x="0" y="3289852"/>
                  </a:lnTo>
                  <a:lnTo>
                    <a:pt x="0" y="0"/>
                  </a:lnTo>
                  <a:lnTo>
                    <a:pt x="7742582" y="0"/>
                  </a:lnTo>
                  <a:lnTo>
                    <a:pt x="7742582" y="765313"/>
                  </a:lnTo>
                  <a:lnTo>
                    <a:pt x="7464286" y="765313"/>
                  </a:lnTo>
                </a:path>
              </a:pathLst>
            </a:custGeom>
            <a:noFill/>
            <a:ln w="44450">
              <a:solidFill>
                <a:schemeClr val="tx1"/>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a:p>
          </p:txBody>
        </p:sp>
        <p:cxnSp>
          <p:nvCxnSpPr>
            <p:cNvPr id="39" name="Straight Arrow Connector 38">
              <a:extLst>
                <a:ext uri="{FF2B5EF4-FFF2-40B4-BE49-F238E27FC236}">
                  <a16:creationId xmlns:a16="http://schemas.microsoft.com/office/drawing/2014/main" id="{ED66A02E-7A70-D04E-A5CF-2B4ACEA1493B}"/>
                </a:ext>
              </a:extLst>
            </p:cNvPr>
            <p:cNvCxnSpPr>
              <a:cxnSpLocks/>
            </p:cNvCxnSpPr>
            <p:nvPr/>
          </p:nvCxnSpPr>
          <p:spPr>
            <a:xfrm>
              <a:off x="3430398" y="1719470"/>
              <a:ext cx="1751836"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52E5BE79-7DB1-5043-8D9D-598450A97272}"/>
                </a:ext>
              </a:extLst>
            </p:cNvPr>
            <p:cNvCxnSpPr>
              <a:cxnSpLocks/>
            </p:cNvCxnSpPr>
            <p:nvPr/>
          </p:nvCxnSpPr>
          <p:spPr>
            <a:xfrm>
              <a:off x="5469263" y="1719470"/>
              <a:ext cx="1774145"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0DA9EFB4-3D6D-4646-AB40-C0E0A95B4E45}"/>
                </a:ext>
              </a:extLst>
            </p:cNvPr>
            <p:cNvCxnSpPr>
              <a:cxnSpLocks/>
            </p:cNvCxnSpPr>
            <p:nvPr/>
          </p:nvCxnSpPr>
          <p:spPr>
            <a:xfrm>
              <a:off x="5451679" y="5555975"/>
              <a:ext cx="1751836"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5DD9CB1C-8FBA-1A41-A6D0-706B2245D26A}"/>
                </a:ext>
              </a:extLst>
            </p:cNvPr>
            <p:cNvCxnSpPr>
              <a:cxnSpLocks/>
            </p:cNvCxnSpPr>
            <p:nvPr/>
          </p:nvCxnSpPr>
          <p:spPr>
            <a:xfrm>
              <a:off x="7518080" y="5555975"/>
              <a:ext cx="1751836"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75792CE7-5D5A-864C-B0DE-27DD49032269}"/>
                </a:ext>
              </a:extLst>
            </p:cNvPr>
            <p:cNvCxnSpPr>
              <a:cxnSpLocks/>
            </p:cNvCxnSpPr>
            <p:nvPr/>
          </p:nvCxnSpPr>
          <p:spPr>
            <a:xfrm>
              <a:off x="7518080" y="4273827"/>
              <a:ext cx="823045"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15E5CB4B-339F-CD45-9245-545DE6AD2582}"/>
                </a:ext>
              </a:extLst>
            </p:cNvPr>
            <p:cNvCxnSpPr>
              <a:cxnSpLocks/>
            </p:cNvCxnSpPr>
            <p:nvPr/>
          </p:nvCxnSpPr>
          <p:spPr>
            <a:xfrm>
              <a:off x="7518080" y="3589867"/>
              <a:ext cx="823045"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D25B595F-28E1-A144-8A06-49799D9776D0}"/>
                </a:ext>
              </a:extLst>
            </p:cNvPr>
            <p:cNvCxnSpPr>
              <a:cxnSpLocks/>
            </p:cNvCxnSpPr>
            <p:nvPr/>
          </p:nvCxnSpPr>
          <p:spPr>
            <a:xfrm>
              <a:off x="2908332" y="2566687"/>
              <a:ext cx="24499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8138E665-2A91-E841-B9DA-AA76F1CB04AE}"/>
                </a:ext>
              </a:extLst>
            </p:cNvPr>
            <p:cNvCxnSpPr>
              <a:cxnSpLocks/>
              <a:stCxn id="75" idx="3"/>
            </p:cNvCxnSpPr>
            <p:nvPr/>
          </p:nvCxnSpPr>
          <p:spPr>
            <a:xfrm flipV="1">
              <a:off x="2887847" y="4601818"/>
              <a:ext cx="265475" cy="128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15F9F3F0-CD8A-5141-A5C6-E59F86574179}"/>
                </a:ext>
              </a:extLst>
            </p:cNvPr>
            <p:cNvCxnSpPr>
              <a:cxnSpLocks/>
            </p:cNvCxnSpPr>
            <p:nvPr/>
          </p:nvCxnSpPr>
          <p:spPr>
            <a:xfrm>
              <a:off x="9024926" y="3911790"/>
              <a:ext cx="24499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125D26F0-ECAD-C44A-935D-F3ED6F903DF2}"/>
                </a:ext>
              </a:extLst>
            </p:cNvPr>
            <p:cNvCxnSpPr>
              <a:cxnSpLocks/>
            </p:cNvCxnSpPr>
            <p:nvPr/>
          </p:nvCxnSpPr>
          <p:spPr>
            <a:xfrm>
              <a:off x="9546320" y="4160268"/>
              <a:ext cx="24499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891E6C5B-8529-9C4D-B525-91261875724E}"/>
                </a:ext>
              </a:extLst>
            </p:cNvPr>
            <p:cNvCxnSpPr>
              <a:cxnSpLocks/>
            </p:cNvCxnSpPr>
            <p:nvPr/>
          </p:nvCxnSpPr>
          <p:spPr>
            <a:xfrm>
              <a:off x="9540635" y="4871589"/>
              <a:ext cx="24499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3DD4C21D-3C0F-124D-8596-4A8358D62F55}"/>
                </a:ext>
              </a:extLst>
            </p:cNvPr>
            <p:cNvCxnSpPr>
              <a:cxnSpLocks/>
            </p:cNvCxnSpPr>
            <p:nvPr/>
          </p:nvCxnSpPr>
          <p:spPr>
            <a:xfrm>
              <a:off x="3412814" y="3911790"/>
              <a:ext cx="24499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D6461081-77EB-E242-BD8C-8086A6E5EDBE}"/>
                </a:ext>
              </a:extLst>
            </p:cNvPr>
            <p:cNvCxnSpPr>
              <a:cxnSpLocks/>
            </p:cNvCxnSpPr>
            <p:nvPr/>
          </p:nvCxnSpPr>
          <p:spPr>
            <a:xfrm>
              <a:off x="3696434" y="4597590"/>
              <a:ext cx="533074" cy="551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Freeform 95">
              <a:extLst>
                <a:ext uri="{FF2B5EF4-FFF2-40B4-BE49-F238E27FC236}">
                  <a16:creationId xmlns:a16="http://schemas.microsoft.com/office/drawing/2014/main" id="{EA23A780-8D3F-334F-B8D8-C479B9253D67}"/>
                </a:ext>
              </a:extLst>
            </p:cNvPr>
            <p:cNvSpPr/>
            <p:nvPr/>
          </p:nvSpPr>
          <p:spPr>
            <a:xfrm>
              <a:off x="7672264" y="2415209"/>
              <a:ext cx="1575088" cy="2633869"/>
            </a:xfrm>
            <a:custGeom>
              <a:avLst/>
              <a:gdLst>
                <a:gd name="connsiteX0" fmla="*/ 685800 w 1659835"/>
                <a:gd name="connsiteY0" fmla="*/ 0 h 2633869"/>
                <a:gd name="connsiteX1" fmla="*/ 0 w 1659835"/>
                <a:gd name="connsiteY1" fmla="*/ 0 h 2633869"/>
                <a:gd name="connsiteX2" fmla="*/ 0 w 1659835"/>
                <a:gd name="connsiteY2" fmla="*/ 2633869 h 2633869"/>
                <a:gd name="connsiteX3" fmla="*/ 1659835 w 1659835"/>
                <a:gd name="connsiteY3" fmla="*/ 2633869 h 2633869"/>
              </a:gdLst>
              <a:ahLst/>
              <a:cxnLst>
                <a:cxn ang="0">
                  <a:pos x="connsiteX0" y="connsiteY0"/>
                </a:cxn>
                <a:cxn ang="0">
                  <a:pos x="connsiteX1" y="connsiteY1"/>
                </a:cxn>
                <a:cxn ang="0">
                  <a:pos x="connsiteX2" y="connsiteY2"/>
                </a:cxn>
                <a:cxn ang="0">
                  <a:pos x="connsiteX3" y="connsiteY3"/>
                </a:cxn>
              </a:cxnLst>
              <a:rect l="l" t="t" r="r" b="b"/>
              <a:pathLst>
                <a:path w="1659835" h="2633869">
                  <a:moveTo>
                    <a:pt x="685800" y="0"/>
                  </a:moveTo>
                  <a:lnTo>
                    <a:pt x="0" y="0"/>
                  </a:lnTo>
                  <a:lnTo>
                    <a:pt x="0" y="2633869"/>
                  </a:lnTo>
                  <a:lnTo>
                    <a:pt x="1659835" y="2633869"/>
                  </a:lnTo>
                </a:path>
              </a:pathLst>
            </a:custGeom>
            <a:noFill/>
            <a:ln w="4445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a:p>
          </p:txBody>
        </p:sp>
        <p:sp>
          <p:nvSpPr>
            <p:cNvPr id="97" name="Freeform 96">
              <a:extLst>
                <a:ext uri="{FF2B5EF4-FFF2-40B4-BE49-F238E27FC236}">
                  <a16:creationId xmlns:a16="http://schemas.microsoft.com/office/drawing/2014/main" id="{8B1EA9A6-5DC2-3B49-9A17-DDF0D739DF53}"/>
                </a:ext>
              </a:extLst>
            </p:cNvPr>
            <p:cNvSpPr/>
            <p:nvPr/>
          </p:nvSpPr>
          <p:spPr>
            <a:xfrm>
              <a:off x="3668186" y="2135526"/>
              <a:ext cx="1519821" cy="3420448"/>
            </a:xfrm>
            <a:custGeom>
              <a:avLst/>
              <a:gdLst>
                <a:gd name="connsiteX0" fmla="*/ 566530 w 1500809"/>
                <a:gd name="connsiteY0" fmla="*/ 0 h 3429000"/>
                <a:gd name="connsiteX1" fmla="*/ 0 w 1500809"/>
                <a:gd name="connsiteY1" fmla="*/ 0 h 3429000"/>
                <a:gd name="connsiteX2" fmla="*/ 0 w 1500809"/>
                <a:gd name="connsiteY2" fmla="*/ 3429000 h 3429000"/>
                <a:gd name="connsiteX3" fmla="*/ 1500809 w 1500809"/>
                <a:gd name="connsiteY3" fmla="*/ 3429000 h 3429000"/>
                <a:gd name="connsiteX0" fmla="*/ 598398 w 1500809"/>
                <a:gd name="connsiteY0" fmla="*/ 0 h 3429000"/>
                <a:gd name="connsiteX1" fmla="*/ 0 w 1500809"/>
                <a:gd name="connsiteY1" fmla="*/ 0 h 3429000"/>
                <a:gd name="connsiteX2" fmla="*/ 0 w 1500809"/>
                <a:gd name="connsiteY2" fmla="*/ 3429000 h 3429000"/>
                <a:gd name="connsiteX3" fmla="*/ 1500809 w 1500809"/>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500809" h="3429000">
                  <a:moveTo>
                    <a:pt x="598398" y="0"/>
                  </a:moveTo>
                  <a:lnTo>
                    <a:pt x="0" y="0"/>
                  </a:lnTo>
                  <a:lnTo>
                    <a:pt x="0" y="3429000"/>
                  </a:lnTo>
                  <a:lnTo>
                    <a:pt x="1500809" y="3429000"/>
                  </a:lnTo>
                </a:path>
              </a:pathLst>
            </a:custGeom>
            <a:noFill/>
            <a:ln w="4445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a:p>
          </p:txBody>
        </p:sp>
        <p:sp>
          <p:nvSpPr>
            <p:cNvPr id="98" name="Freeform 97">
              <a:extLst>
                <a:ext uri="{FF2B5EF4-FFF2-40B4-BE49-F238E27FC236}">
                  <a16:creationId xmlns:a16="http://schemas.microsoft.com/office/drawing/2014/main" id="{B95C4028-091C-DF40-8524-E6756E598056}"/>
                </a:ext>
              </a:extLst>
            </p:cNvPr>
            <p:cNvSpPr/>
            <p:nvPr/>
          </p:nvSpPr>
          <p:spPr>
            <a:xfrm>
              <a:off x="3791404" y="2733261"/>
              <a:ext cx="6072174" cy="3419061"/>
            </a:xfrm>
            <a:custGeom>
              <a:avLst/>
              <a:gdLst>
                <a:gd name="connsiteX0" fmla="*/ 477078 w 6102626"/>
                <a:gd name="connsiteY0" fmla="*/ 0 h 3419061"/>
                <a:gd name="connsiteX1" fmla="*/ 0 w 6102626"/>
                <a:gd name="connsiteY1" fmla="*/ 0 h 3419061"/>
                <a:gd name="connsiteX2" fmla="*/ 0 w 6102626"/>
                <a:gd name="connsiteY2" fmla="*/ 3419061 h 3419061"/>
                <a:gd name="connsiteX3" fmla="*/ 6102626 w 6102626"/>
                <a:gd name="connsiteY3" fmla="*/ 3419061 h 3419061"/>
                <a:gd name="connsiteX4" fmla="*/ 6102626 w 6102626"/>
                <a:gd name="connsiteY4" fmla="*/ 2812774 h 3419061"/>
                <a:gd name="connsiteX5" fmla="*/ 5784574 w 6102626"/>
                <a:gd name="connsiteY5" fmla="*/ 2812774 h 3419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2626" h="3419061">
                  <a:moveTo>
                    <a:pt x="477078" y="0"/>
                  </a:moveTo>
                  <a:lnTo>
                    <a:pt x="0" y="0"/>
                  </a:lnTo>
                  <a:lnTo>
                    <a:pt x="0" y="3419061"/>
                  </a:lnTo>
                  <a:lnTo>
                    <a:pt x="6102626" y="3419061"/>
                  </a:lnTo>
                  <a:lnTo>
                    <a:pt x="6102626" y="2812774"/>
                  </a:lnTo>
                  <a:lnTo>
                    <a:pt x="5784574" y="2812774"/>
                  </a:lnTo>
                </a:path>
              </a:pathLst>
            </a:custGeom>
            <a:noFill/>
            <a:ln w="44450">
              <a:solidFill>
                <a:schemeClr val="tx1"/>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a:p>
          </p:txBody>
        </p:sp>
        <p:sp>
          <p:nvSpPr>
            <p:cNvPr id="99" name="Freeform 98">
              <a:extLst>
                <a:ext uri="{FF2B5EF4-FFF2-40B4-BE49-F238E27FC236}">
                  <a16:creationId xmlns:a16="http://schemas.microsoft.com/office/drawing/2014/main" id="{9CECA99C-210C-E94A-8758-B2110BD07370}"/>
                </a:ext>
              </a:extLst>
            </p:cNvPr>
            <p:cNvSpPr/>
            <p:nvPr/>
          </p:nvSpPr>
          <p:spPr>
            <a:xfrm>
              <a:off x="3899254" y="2989708"/>
              <a:ext cx="6271696" cy="3312123"/>
            </a:xfrm>
            <a:custGeom>
              <a:avLst/>
              <a:gdLst>
                <a:gd name="connsiteX0" fmla="*/ 367747 w 6351104"/>
                <a:gd name="connsiteY0" fmla="*/ 0 h 3339548"/>
                <a:gd name="connsiteX1" fmla="*/ 0 w 6351104"/>
                <a:gd name="connsiteY1" fmla="*/ 0 h 3339548"/>
                <a:gd name="connsiteX2" fmla="*/ 0 w 6351104"/>
                <a:gd name="connsiteY2" fmla="*/ 3339548 h 3339548"/>
                <a:gd name="connsiteX3" fmla="*/ 6351104 w 6351104"/>
                <a:gd name="connsiteY3" fmla="*/ 3339548 h 3339548"/>
                <a:gd name="connsiteX4" fmla="*/ 6351104 w 6351104"/>
                <a:gd name="connsiteY4" fmla="*/ 1560444 h 3339548"/>
                <a:gd name="connsiteX5" fmla="*/ 6261652 w 6351104"/>
                <a:gd name="connsiteY5" fmla="*/ 1560444 h 333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51104" h="3339548">
                  <a:moveTo>
                    <a:pt x="367747" y="0"/>
                  </a:moveTo>
                  <a:lnTo>
                    <a:pt x="0" y="0"/>
                  </a:lnTo>
                  <a:lnTo>
                    <a:pt x="0" y="3339548"/>
                  </a:lnTo>
                  <a:lnTo>
                    <a:pt x="6351104" y="3339548"/>
                  </a:lnTo>
                  <a:lnTo>
                    <a:pt x="6351104" y="1560444"/>
                  </a:lnTo>
                  <a:lnTo>
                    <a:pt x="6261652" y="1560444"/>
                  </a:lnTo>
                </a:path>
              </a:pathLst>
            </a:custGeom>
            <a:noFill/>
            <a:ln w="44450">
              <a:solidFill>
                <a:schemeClr val="tx1"/>
              </a:solidFill>
              <a:headEnd type="triangle"/>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a:p>
          </p:txBody>
        </p:sp>
        <p:cxnSp>
          <p:nvCxnSpPr>
            <p:cNvPr id="101" name="Straight Arrow Connector 100">
              <a:extLst>
                <a:ext uri="{FF2B5EF4-FFF2-40B4-BE49-F238E27FC236}">
                  <a16:creationId xmlns:a16="http://schemas.microsoft.com/office/drawing/2014/main" id="{774A8707-CC02-FB4F-95E6-C342800ED207}"/>
                </a:ext>
              </a:extLst>
            </p:cNvPr>
            <p:cNvCxnSpPr>
              <a:cxnSpLocks/>
              <a:stCxn id="65" idx="3"/>
              <a:endCxn id="80" idx="3"/>
            </p:cNvCxnSpPr>
            <p:nvPr/>
          </p:nvCxnSpPr>
          <p:spPr>
            <a:xfrm>
              <a:off x="5451679" y="3731741"/>
              <a:ext cx="353508" cy="3147"/>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1975F371-71C1-6B48-AF1C-6F6754246BEA}"/>
                </a:ext>
              </a:extLst>
            </p:cNvPr>
            <p:cNvCxnSpPr>
              <a:cxnSpLocks/>
            </p:cNvCxnSpPr>
            <p:nvPr/>
          </p:nvCxnSpPr>
          <p:spPr>
            <a:xfrm>
              <a:off x="5474980" y="4113654"/>
              <a:ext cx="307699"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A8E63EBA-158D-2D4E-909B-05DEDB8657A7}"/>
                </a:ext>
              </a:extLst>
            </p:cNvPr>
            <p:cNvCxnSpPr>
              <a:cxnSpLocks/>
            </p:cNvCxnSpPr>
            <p:nvPr/>
          </p:nvCxnSpPr>
          <p:spPr>
            <a:xfrm>
              <a:off x="6098677" y="3424766"/>
              <a:ext cx="190942" cy="4234"/>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01E28A4B-69D6-2C4E-9213-0822133A76FF}"/>
                </a:ext>
              </a:extLst>
            </p:cNvPr>
            <p:cNvCxnSpPr>
              <a:cxnSpLocks/>
            </p:cNvCxnSpPr>
            <p:nvPr/>
          </p:nvCxnSpPr>
          <p:spPr>
            <a:xfrm>
              <a:off x="6098677" y="4427436"/>
              <a:ext cx="19094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C438F619-2DF5-334D-826D-D83C29A08B4E}"/>
                </a:ext>
              </a:extLst>
            </p:cNvPr>
            <p:cNvCxnSpPr>
              <a:cxnSpLocks/>
            </p:cNvCxnSpPr>
            <p:nvPr/>
          </p:nvCxnSpPr>
          <p:spPr>
            <a:xfrm>
              <a:off x="7000640" y="3945247"/>
              <a:ext cx="239063"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867E71E7-89D3-714D-A032-6DE53E61341F}"/>
                </a:ext>
              </a:extLst>
            </p:cNvPr>
            <p:cNvCxnSpPr>
              <a:cxnSpLocks/>
            </p:cNvCxnSpPr>
            <p:nvPr/>
          </p:nvCxnSpPr>
          <p:spPr>
            <a:xfrm>
              <a:off x="7000640" y="2670576"/>
              <a:ext cx="239063"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EFE5BD07-4F13-4B46-AC17-E44E61D8FF49}"/>
                </a:ext>
              </a:extLst>
            </p:cNvPr>
            <p:cNvCxnSpPr>
              <a:cxnSpLocks/>
            </p:cNvCxnSpPr>
            <p:nvPr/>
          </p:nvCxnSpPr>
          <p:spPr>
            <a:xfrm>
              <a:off x="4971765" y="4608992"/>
              <a:ext cx="21733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2E751B9-FE76-9645-93A9-6A5A0A2DD966}"/>
                </a:ext>
              </a:extLst>
            </p:cNvPr>
            <p:cNvCxnSpPr>
              <a:cxnSpLocks/>
            </p:cNvCxnSpPr>
            <p:nvPr/>
          </p:nvCxnSpPr>
          <p:spPr>
            <a:xfrm>
              <a:off x="4954414" y="2566687"/>
              <a:ext cx="239063"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0CE6527D-F8E3-3547-A441-C256FF64F0B3}"/>
                </a:ext>
              </a:extLst>
            </p:cNvPr>
            <p:cNvCxnSpPr>
              <a:cxnSpLocks/>
            </p:cNvCxnSpPr>
            <p:nvPr/>
          </p:nvCxnSpPr>
          <p:spPr>
            <a:xfrm>
              <a:off x="3665015" y="2415209"/>
              <a:ext cx="593930" cy="0"/>
            </a:xfrm>
            <a:prstGeom prst="straightConnector1">
              <a:avLst/>
            </a:prstGeom>
            <a:ln w="4445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D3B794F2-7335-CC45-BF2C-CBE9E9E1CB48}"/>
                </a:ext>
              </a:extLst>
            </p:cNvPr>
            <p:cNvCxnSpPr>
              <a:cxnSpLocks/>
            </p:cNvCxnSpPr>
            <p:nvPr/>
          </p:nvCxnSpPr>
          <p:spPr>
            <a:xfrm flipV="1">
              <a:off x="1758742" y="4603106"/>
              <a:ext cx="439959" cy="312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Freeform 119">
              <a:extLst>
                <a:ext uri="{FF2B5EF4-FFF2-40B4-BE49-F238E27FC236}">
                  <a16:creationId xmlns:a16="http://schemas.microsoft.com/office/drawing/2014/main" id="{E90B10F9-C647-C440-BC16-81F2CF2DAB31}"/>
                </a:ext>
              </a:extLst>
            </p:cNvPr>
            <p:cNvSpPr/>
            <p:nvPr/>
          </p:nvSpPr>
          <p:spPr>
            <a:xfrm>
              <a:off x="1902335" y="3030910"/>
              <a:ext cx="288235" cy="1566680"/>
            </a:xfrm>
            <a:custGeom>
              <a:avLst/>
              <a:gdLst>
                <a:gd name="connsiteX0" fmla="*/ 0 w 288235"/>
                <a:gd name="connsiteY0" fmla="*/ 1510747 h 1510747"/>
                <a:gd name="connsiteX1" fmla="*/ 0 w 288235"/>
                <a:gd name="connsiteY1" fmla="*/ 0 h 1510747"/>
                <a:gd name="connsiteX2" fmla="*/ 288235 w 288235"/>
                <a:gd name="connsiteY2" fmla="*/ 0 h 1510747"/>
              </a:gdLst>
              <a:ahLst/>
              <a:cxnLst>
                <a:cxn ang="0">
                  <a:pos x="connsiteX0" y="connsiteY0"/>
                </a:cxn>
                <a:cxn ang="0">
                  <a:pos x="connsiteX1" y="connsiteY1"/>
                </a:cxn>
                <a:cxn ang="0">
                  <a:pos x="connsiteX2" y="connsiteY2"/>
                </a:cxn>
              </a:cxnLst>
              <a:rect l="l" t="t" r="r" b="b"/>
              <a:pathLst>
                <a:path w="288235" h="1510747">
                  <a:moveTo>
                    <a:pt x="0" y="1510747"/>
                  </a:moveTo>
                  <a:lnTo>
                    <a:pt x="0" y="0"/>
                  </a:lnTo>
                  <a:lnTo>
                    <a:pt x="288235" y="0"/>
                  </a:lnTo>
                </a:path>
              </a:pathLst>
            </a:custGeom>
            <a:noFill/>
            <a:ln w="44450">
              <a:solidFill>
                <a:schemeClr val="tx1"/>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a:p>
          </p:txBody>
        </p:sp>
        <p:sp>
          <p:nvSpPr>
            <p:cNvPr id="121" name="Freeform 120">
              <a:extLst>
                <a:ext uri="{FF2B5EF4-FFF2-40B4-BE49-F238E27FC236}">
                  <a16:creationId xmlns:a16="http://schemas.microsoft.com/office/drawing/2014/main" id="{8E5D2CCF-1CDF-1C48-AB0A-2C30A661D391}"/>
                </a:ext>
              </a:extLst>
            </p:cNvPr>
            <p:cNvSpPr/>
            <p:nvPr/>
          </p:nvSpPr>
          <p:spPr>
            <a:xfrm>
              <a:off x="5528403" y="2663687"/>
              <a:ext cx="884582" cy="1068053"/>
            </a:xfrm>
            <a:custGeom>
              <a:avLst/>
              <a:gdLst>
                <a:gd name="connsiteX0" fmla="*/ 0 w 884582"/>
                <a:gd name="connsiteY0" fmla="*/ 1103243 h 1103243"/>
                <a:gd name="connsiteX1" fmla="*/ 0 w 884582"/>
                <a:gd name="connsiteY1" fmla="*/ 0 h 1103243"/>
                <a:gd name="connsiteX2" fmla="*/ 884582 w 884582"/>
                <a:gd name="connsiteY2" fmla="*/ 0 h 1103243"/>
              </a:gdLst>
              <a:ahLst/>
              <a:cxnLst>
                <a:cxn ang="0">
                  <a:pos x="connsiteX0" y="connsiteY0"/>
                </a:cxn>
                <a:cxn ang="0">
                  <a:pos x="connsiteX1" y="connsiteY1"/>
                </a:cxn>
                <a:cxn ang="0">
                  <a:pos x="connsiteX2" y="connsiteY2"/>
                </a:cxn>
              </a:cxnLst>
              <a:rect l="l" t="t" r="r" b="b"/>
              <a:pathLst>
                <a:path w="884582" h="1103243">
                  <a:moveTo>
                    <a:pt x="0" y="1103243"/>
                  </a:moveTo>
                  <a:lnTo>
                    <a:pt x="0" y="0"/>
                  </a:lnTo>
                  <a:lnTo>
                    <a:pt x="884582" y="0"/>
                  </a:lnTo>
                </a:path>
              </a:pathLst>
            </a:custGeom>
            <a:noFill/>
            <a:ln w="44450">
              <a:solidFill>
                <a:schemeClr val="tx1"/>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a:p>
          </p:txBody>
        </p:sp>
        <p:sp>
          <p:nvSpPr>
            <p:cNvPr id="122" name="Freeform 121">
              <a:extLst>
                <a:ext uri="{FF2B5EF4-FFF2-40B4-BE49-F238E27FC236}">
                  <a16:creationId xmlns:a16="http://schemas.microsoft.com/office/drawing/2014/main" id="{B87B19C3-6BC6-804E-9581-FEDE9D8D6DBB}"/>
                </a:ext>
              </a:extLst>
            </p:cNvPr>
            <p:cNvSpPr/>
            <p:nvPr/>
          </p:nvSpPr>
          <p:spPr>
            <a:xfrm>
              <a:off x="5639448" y="1729409"/>
              <a:ext cx="168965" cy="1361661"/>
            </a:xfrm>
            <a:custGeom>
              <a:avLst/>
              <a:gdLst>
                <a:gd name="connsiteX0" fmla="*/ 0 w 168965"/>
                <a:gd name="connsiteY0" fmla="*/ 0 h 1361661"/>
                <a:gd name="connsiteX1" fmla="*/ 0 w 168965"/>
                <a:gd name="connsiteY1" fmla="*/ 1361661 h 1361661"/>
                <a:gd name="connsiteX2" fmla="*/ 168965 w 168965"/>
                <a:gd name="connsiteY2" fmla="*/ 1361661 h 1361661"/>
              </a:gdLst>
              <a:ahLst/>
              <a:cxnLst>
                <a:cxn ang="0">
                  <a:pos x="connsiteX0" y="connsiteY0"/>
                </a:cxn>
                <a:cxn ang="0">
                  <a:pos x="connsiteX1" y="connsiteY1"/>
                </a:cxn>
                <a:cxn ang="0">
                  <a:pos x="connsiteX2" y="connsiteY2"/>
                </a:cxn>
              </a:cxnLst>
              <a:rect l="l" t="t" r="r" b="b"/>
              <a:pathLst>
                <a:path w="168965" h="1361661">
                  <a:moveTo>
                    <a:pt x="0" y="0"/>
                  </a:moveTo>
                  <a:lnTo>
                    <a:pt x="0" y="1361661"/>
                  </a:lnTo>
                  <a:lnTo>
                    <a:pt x="168965" y="1361661"/>
                  </a:lnTo>
                </a:path>
              </a:pathLst>
            </a:custGeom>
            <a:noFill/>
            <a:ln w="4445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a:p>
          </p:txBody>
        </p:sp>
        <p:sp>
          <p:nvSpPr>
            <p:cNvPr id="123" name="Freeform 122">
              <a:extLst>
                <a:ext uri="{FF2B5EF4-FFF2-40B4-BE49-F238E27FC236}">
                  <a16:creationId xmlns:a16="http://schemas.microsoft.com/office/drawing/2014/main" id="{97100693-2B5F-104B-BEC7-E0274FE627CF}"/>
                </a:ext>
              </a:extLst>
            </p:cNvPr>
            <p:cNvSpPr/>
            <p:nvPr/>
          </p:nvSpPr>
          <p:spPr>
            <a:xfrm>
              <a:off x="5528403" y="4111820"/>
              <a:ext cx="1659835" cy="1096284"/>
            </a:xfrm>
            <a:custGeom>
              <a:avLst/>
              <a:gdLst>
                <a:gd name="connsiteX0" fmla="*/ 0 w 1659835"/>
                <a:gd name="connsiteY0" fmla="*/ 0 h 1113182"/>
                <a:gd name="connsiteX1" fmla="*/ 0 w 1659835"/>
                <a:gd name="connsiteY1" fmla="*/ 1113182 h 1113182"/>
                <a:gd name="connsiteX2" fmla="*/ 1659835 w 1659835"/>
                <a:gd name="connsiteY2" fmla="*/ 1113182 h 1113182"/>
              </a:gdLst>
              <a:ahLst/>
              <a:cxnLst>
                <a:cxn ang="0">
                  <a:pos x="connsiteX0" y="connsiteY0"/>
                </a:cxn>
                <a:cxn ang="0">
                  <a:pos x="connsiteX1" y="connsiteY1"/>
                </a:cxn>
                <a:cxn ang="0">
                  <a:pos x="connsiteX2" y="connsiteY2"/>
                </a:cxn>
              </a:cxnLst>
              <a:rect l="l" t="t" r="r" b="b"/>
              <a:pathLst>
                <a:path w="1659835" h="1113182">
                  <a:moveTo>
                    <a:pt x="0" y="0"/>
                  </a:moveTo>
                  <a:lnTo>
                    <a:pt x="0" y="1113182"/>
                  </a:lnTo>
                  <a:lnTo>
                    <a:pt x="1659835" y="1113182"/>
                  </a:lnTo>
                </a:path>
              </a:pathLst>
            </a:custGeom>
            <a:noFill/>
            <a:ln w="44450">
              <a:solidFill>
                <a:schemeClr val="tx1"/>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a:p>
          </p:txBody>
        </p:sp>
        <p:sp>
          <p:nvSpPr>
            <p:cNvPr id="124" name="Freeform 123">
              <a:extLst>
                <a:ext uri="{FF2B5EF4-FFF2-40B4-BE49-F238E27FC236}">
                  <a16:creationId xmlns:a16="http://schemas.microsoft.com/office/drawing/2014/main" id="{2DB58896-46F7-C34B-B48A-6E98237B8F0C}"/>
                </a:ext>
              </a:extLst>
            </p:cNvPr>
            <p:cNvSpPr/>
            <p:nvPr/>
          </p:nvSpPr>
          <p:spPr>
            <a:xfrm>
              <a:off x="5431046" y="4671391"/>
              <a:ext cx="351633" cy="695739"/>
            </a:xfrm>
            <a:custGeom>
              <a:avLst/>
              <a:gdLst>
                <a:gd name="connsiteX0" fmla="*/ 0 w 308113"/>
                <a:gd name="connsiteY0" fmla="*/ 586408 h 586408"/>
                <a:gd name="connsiteX1" fmla="*/ 188843 w 308113"/>
                <a:gd name="connsiteY1" fmla="*/ 586408 h 586408"/>
                <a:gd name="connsiteX2" fmla="*/ 188843 w 308113"/>
                <a:gd name="connsiteY2" fmla="*/ 0 h 586408"/>
                <a:gd name="connsiteX3" fmla="*/ 308113 w 308113"/>
                <a:gd name="connsiteY3" fmla="*/ 0 h 586408"/>
                <a:gd name="connsiteX0" fmla="*/ 0 w 342342"/>
                <a:gd name="connsiteY0" fmla="*/ 586408 h 586408"/>
                <a:gd name="connsiteX1" fmla="*/ 188843 w 342342"/>
                <a:gd name="connsiteY1" fmla="*/ 586408 h 586408"/>
                <a:gd name="connsiteX2" fmla="*/ 188843 w 342342"/>
                <a:gd name="connsiteY2" fmla="*/ 0 h 586408"/>
                <a:gd name="connsiteX3" fmla="*/ 342342 w 342342"/>
                <a:gd name="connsiteY3" fmla="*/ 4122 h 586408"/>
                <a:gd name="connsiteX0" fmla="*/ 0 w 391240"/>
                <a:gd name="connsiteY0" fmla="*/ 586408 h 586408"/>
                <a:gd name="connsiteX1" fmla="*/ 188843 w 391240"/>
                <a:gd name="connsiteY1" fmla="*/ 586408 h 586408"/>
                <a:gd name="connsiteX2" fmla="*/ 188843 w 391240"/>
                <a:gd name="connsiteY2" fmla="*/ 0 h 586408"/>
                <a:gd name="connsiteX3" fmla="*/ 391240 w 391240"/>
                <a:gd name="connsiteY3" fmla="*/ 8244 h 586408"/>
                <a:gd name="connsiteX0" fmla="*/ 0 w 352122"/>
                <a:gd name="connsiteY0" fmla="*/ 586408 h 586408"/>
                <a:gd name="connsiteX1" fmla="*/ 188843 w 352122"/>
                <a:gd name="connsiteY1" fmla="*/ 586408 h 586408"/>
                <a:gd name="connsiteX2" fmla="*/ 188843 w 352122"/>
                <a:gd name="connsiteY2" fmla="*/ 0 h 586408"/>
                <a:gd name="connsiteX3" fmla="*/ 352122 w 352122"/>
                <a:gd name="connsiteY3" fmla="*/ 1 h 586408"/>
                <a:gd name="connsiteX0" fmla="*/ 0 w 401741"/>
                <a:gd name="connsiteY0" fmla="*/ 586408 h 586408"/>
                <a:gd name="connsiteX1" fmla="*/ 188843 w 401741"/>
                <a:gd name="connsiteY1" fmla="*/ 586408 h 586408"/>
                <a:gd name="connsiteX2" fmla="*/ 188843 w 401741"/>
                <a:gd name="connsiteY2" fmla="*/ 0 h 586408"/>
                <a:gd name="connsiteX3" fmla="*/ 401741 w 401741"/>
                <a:gd name="connsiteY3" fmla="*/ 1 h 586408"/>
              </a:gdLst>
              <a:ahLst/>
              <a:cxnLst>
                <a:cxn ang="0">
                  <a:pos x="connsiteX0" y="connsiteY0"/>
                </a:cxn>
                <a:cxn ang="0">
                  <a:pos x="connsiteX1" y="connsiteY1"/>
                </a:cxn>
                <a:cxn ang="0">
                  <a:pos x="connsiteX2" y="connsiteY2"/>
                </a:cxn>
                <a:cxn ang="0">
                  <a:pos x="connsiteX3" y="connsiteY3"/>
                </a:cxn>
              </a:cxnLst>
              <a:rect l="l" t="t" r="r" b="b"/>
              <a:pathLst>
                <a:path w="401741" h="586408">
                  <a:moveTo>
                    <a:pt x="0" y="586408"/>
                  </a:moveTo>
                  <a:lnTo>
                    <a:pt x="188843" y="586408"/>
                  </a:lnTo>
                  <a:lnTo>
                    <a:pt x="188843" y="0"/>
                  </a:lnTo>
                  <a:lnTo>
                    <a:pt x="401741" y="1"/>
                  </a:lnTo>
                </a:path>
              </a:pathLst>
            </a:custGeom>
            <a:noFill/>
            <a:ln w="4445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p>
          </p:txBody>
        </p:sp>
        <p:sp>
          <p:nvSpPr>
            <p:cNvPr id="125" name="Freeform 124">
              <a:extLst>
                <a:ext uri="{FF2B5EF4-FFF2-40B4-BE49-F238E27FC236}">
                  <a16:creationId xmlns:a16="http://schemas.microsoft.com/office/drawing/2014/main" id="{2EC24DE4-55BC-D646-ACA1-C883B1253385}"/>
                </a:ext>
              </a:extLst>
            </p:cNvPr>
            <p:cNvSpPr/>
            <p:nvPr/>
          </p:nvSpPr>
          <p:spPr>
            <a:xfrm>
              <a:off x="7517944" y="2482811"/>
              <a:ext cx="914400" cy="359780"/>
            </a:xfrm>
            <a:custGeom>
              <a:avLst/>
              <a:gdLst>
                <a:gd name="connsiteX0" fmla="*/ 0 w 914400"/>
                <a:gd name="connsiteY0" fmla="*/ 298174 h 298174"/>
                <a:gd name="connsiteX1" fmla="*/ 914400 w 914400"/>
                <a:gd name="connsiteY1" fmla="*/ 298174 h 298174"/>
                <a:gd name="connsiteX2" fmla="*/ 914400 w 914400"/>
                <a:gd name="connsiteY2" fmla="*/ 0 h 298174"/>
              </a:gdLst>
              <a:ahLst/>
              <a:cxnLst>
                <a:cxn ang="0">
                  <a:pos x="connsiteX0" y="connsiteY0"/>
                </a:cxn>
                <a:cxn ang="0">
                  <a:pos x="connsiteX1" y="connsiteY1"/>
                </a:cxn>
                <a:cxn ang="0">
                  <a:pos x="connsiteX2" y="connsiteY2"/>
                </a:cxn>
              </a:cxnLst>
              <a:rect l="l" t="t" r="r" b="b"/>
              <a:pathLst>
                <a:path w="914400" h="298174">
                  <a:moveTo>
                    <a:pt x="0" y="298174"/>
                  </a:moveTo>
                  <a:lnTo>
                    <a:pt x="914400" y="298174"/>
                  </a:lnTo>
                  <a:lnTo>
                    <a:pt x="914400" y="0"/>
                  </a:lnTo>
                </a:path>
              </a:pathLst>
            </a:custGeom>
            <a:noFill/>
            <a:ln w="4445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a:p>
          </p:txBody>
        </p:sp>
        <p:cxnSp>
          <p:nvCxnSpPr>
            <p:cNvPr id="126" name="Straight Arrow Connector 125">
              <a:extLst>
                <a:ext uri="{FF2B5EF4-FFF2-40B4-BE49-F238E27FC236}">
                  <a16:creationId xmlns:a16="http://schemas.microsoft.com/office/drawing/2014/main" id="{DB59438A-254E-8E42-BF31-AB6C864F1149}"/>
                </a:ext>
              </a:extLst>
            </p:cNvPr>
            <p:cNvCxnSpPr>
              <a:cxnSpLocks/>
            </p:cNvCxnSpPr>
            <p:nvPr/>
          </p:nvCxnSpPr>
          <p:spPr>
            <a:xfrm>
              <a:off x="7502900" y="1719470"/>
              <a:ext cx="82000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Oval 128">
              <a:extLst>
                <a:ext uri="{FF2B5EF4-FFF2-40B4-BE49-F238E27FC236}">
                  <a16:creationId xmlns:a16="http://schemas.microsoft.com/office/drawing/2014/main" id="{8BB0CA69-F044-0D46-9D26-8611699F92CF}"/>
                </a:ext>
              </a:extLst>
            </p:cNvPr>
            <p:cNvSpPr/>
            <p:nvPr/>
          </p:nvSpPr>
          <p:spPr>
            <a:xfrm>
              <a:off x="7621252" y="3528842"/>
              <a:ext cx="108500" cy="12204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a:p>
          </p:txBody>
        </p:sp>
        <p:sp>
          <p:nvSpPr>
            <p:cNvPr id="80" name="Oval 79">
              <a:extLst>
                <a:ext uri="{FF2B5EF4-FFF2-40B4-BE49-F238E27FC236}">
                  <a16:creationId xmlns:a16="http://schemas.microsoft.com/office/drawing/2014/main" id="{5C64731A-39BE-E449-8534-FD22164201B6}"/>
                </a:ext>
              </a:extLst>
            </p:cNvPr>
            <p:cNvSpPr/>
            <p:nvPr/>
          </p:nvSpPr>
          <p:spPr>
            <a:xfrm>
              <a:off x="5753200" y="2986187"/>
              <a:ext cx="354988" cy="877158"/>
            </a:xfrm>
            <a:prstGeom prst="ellipse">
              <a:avLst/>
            </a:prstGeom>
            <a:solidFill>
              <a:schemeClr val="tx1">
                <a:lumMod val="50000"/>
                <a:lumOff val="50000"/>
              </a:schemeClr>
            </a:solidFill>
            <a:ln w="444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a:p>
          </p:txBody>
        </p:sp>
        <p:sp>
          <p:nvSpPr>
            <p:cNvPr id="81" name="Oval 80">
              <a:extLst>
                <a:ext uri="{FF2B5EF4-FFF2-40B4-BE49-F238E27FC236}">
                  <a16:creationId xmlns:a16="http://schemas.microsoft.com/office/drawing/2014/main" id="{9C1D2847-DFA8-C04C-B3A9-857CE4BDD7F0}"/>
                </a:ext>
              </a:extLst>
            </p:cNvPr>
            <p:cNvSpPr/>
            <p:nvPr/>
          </p:nvSpPr>
          <p:spPr>
            <a:xfrm>
              <a:off x="5741099" y="3965091"/>
              <a:ext cx="354988" cy="877158"/>
            </a:xfrm>
            <a:prstGeom prst="ellipse">
              <a:avLst/>
            </a:prstGeom>
            <a:solidFill>
              <a:schemeClr val="tx1">
                <a:lumMod val="50000"/>
                <a:lumOff val="50000"/>
              </a:schemeClr>
            </a:solidFill>
            <a:ln w="444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a:p>
          </p:txBody>
        </p:sp>
        <p:sp>
          <p:nvSpPr>
            <p:cNvPr id="75" name="Rectangle 74">
              <a:extLst>
                <a:ext uri="{FF2B5EF4-FFF2-40B4-BE49-F238E27FC236}">
                  <a16:creationId xmlns:a16="http://schemas.microsoft.com/office/drawing/2014/main" id="{C4CB0611-9FFE-E444-9997-BC19C09EF1AB}"/>
                </a:ext>
              </a:extLst>
            </p:cNvPr>
            <p:cNvSpPr/>
            <p:nvPr/>
          </p:nvSpPr>
          <p:spPr>
            <a:xfrm>
              <a:off x="2208225" y="3911792"/>
              <a:ext cx="679622" cy="1382628"/>
            </a:xfrm>
            <a:prstGeom prst="rect">
              <a:avLst/>
            </a:prstGeom>
            <a:solidFill>
              <a:srgbClr val="FF0000"/>
            </a:solidFill>
            <a:ln w="444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a:p>
          </p:txBody>
        </p:sp>
        <p:sp>
          <p:nvSpPr>
            <p:cNvPr id="23" name="Freeform 22">
              <a:extLst>
                <a:ext uri="{FF2B5EF4-FFF2-40B4-BE49-F238E27FC236}">
                  <a16:creationId xmlns:a16="http://schemas.microsoft.com/office/drawing/2014/main" id="{0E39F69D-3566-3A48-9E3E-E6DBAC94AF86}"/>
                </a:ext>
              </a:extLst>
            </p:cNvPr>
            <p:cNvSpPr/>
            <p:nvPr/>
          </p:nvSpPr>
          <p:spPr>
            <a:xfrm>
              <a:off x="2179284" y="1865527"/>
              <a:ext cx="729048" cy="1402320"/>
            </a:xfrm>
            <a:custGeom>
              <a:avLst/>
              <a:gdLst>
                <a:gd name="connsiteX0" fmla="*/ 37070 w 729048"/>
                <a:gd name="connsiteY0" fmla="*/ 0 h 1408670"/>
                <a:gd name="connsiteX1" fmla="*/ 729048 w 729048"/>
                <a:gd name="connsiteY1" fmla="*/ 444843 h 1408670"/>
                <a:gd name="connsiteX2" fmla="*/ 729048 w 729048"/>
                <a:gd name="connsiteY2" fmla="*/ 963827 h 1408670"/>
                <a:gd name="connsiteX3" fmla="*/ 12356 w 729048"/>
                <a:gd name="connsiteY3" fmla="*/ 1408670 h 1408670"/>
                <a:gd name="connsiteX4" fmla="*/ 12356 w 729048"/>
                <a:gd name="connsiteY4" fmla="*/ 976184 h 1408670"/>
                <a:gd name="connsiteX5" fmla="*/ 284205 w 729048"/>
                <a:gd name="connsiteY5" fmla="*/ 790832 h 1408670"/>
                <a:gd name="connsiteX6" fmla="*/ 284205 w 729048"/>
                <a:gd name="connsiteY6" fmla="*/ 642551 h 1408670"/>
                <a:gd name="connsiteX7" fmla="*/ 0 w 729048"/>
                <a:gd name="connsiteY7" fmla="*/ 420130 h 1408670"/>
                <a:gd name="connsiteX8" fmla="*/ 37070 w 729048"/>
                <a:gd name="connsiteY8" fmla="*/ 0 h 1408670"/>
                <a:gd name="connsiteX0" fmla="*/ 8495 w 729048"/>
                <a:gd name="connsiteY0" fmla="*/ 0 h 1402320"/>
                <a:gd name="connsiteX1" fmla="*/ 729048 w 729048"/>
                <a:gd name="connsiteY1" fmla="*/ 438493 h 1402320"/>
                <a:gd name="connsiteX2" fmla="*/ 729048 w 729048"/>
                <a:gd name="connsiteY2" fmla="*/ 957477 h 1402320"/>
                <a:gd name="connsiteX3" fmla="*/ 12356 w 729048"/>
                <a:gd name="connsiteY3" fmla="*/ 1402320 h 1402320"/>
                <a:gd name="connsiteX4" fmla="*/ 12356 w 729048"/>
                <a:gd name="connsiteY4" fmla="*/ 969834 h 1402320"/>
                <a:gd name="connsiteX5" fmla="*/ 284205 w 729048"/>
                <a:gd name="connsiteY5" fmla="*/ 784482 h 1402320"/>
                <a:gd name="connsiteX6" fmla="*/ 284205 w 729048"/>
                <a:gd name="connsiteY6" fmla="*/ 636201 h 1402320"/>
                <a:gd name="connsiteX7" fmla="*/ 0 w 729048"/>
                <a:gd name="connsiteY7" fmla="*/ 413780 h 1402320"/>
                <a:gd name="connsiteX8" fmla="*/ 8495 w 729048"/>
                <a:gd name="connsiteY8" fmla="*/ 0 h 1402320"/>
                <a:gd name="connsiteX0" fmla="*/ 8495 w 729048"/>
                <a:gd name="connsiteY0" fmla="*/ 0 h 1402320"/>
                <a:gd name="connsiteX1" fmla="*/ 729048 w 729048"/>
                <a:gd name="connsiteY1" fmla="*/ 438493 h 1402320"/>
                <a:gd name="connsiteX2" fmla="*/ 729048 w 729048"/>
                <a:gd name="connsiteY2" fmla="*/ 957477 h 1402320"/>
                <a:gd name="connsiteX3" fmla="*/ 12356 w 729048"/>
                <a:gd name="connsiteY3" fmla="*/ 1402320 h 1402320"/>
                <a:gd name="connsiteX4" fmla="*/ 12356 w 729048"/>
                <a:gd name="connsiteY4" fmla="*/ 969834 h 1402320"/>
                <a:gd name="connsiteX5" fmla="*/ 284205 w 729048"/>
                <a:gd name="connsiteY5" fmla="*/ 784482 h 1402320"/>
                <a:gd name="connsiteX6" fmla="*/ 284205 w 729048"/>
                <a:gd name="connsiteY6" fmla="*/ 636201 h 1402320"/>
                <a:gd name="connsiteX7" fmla="*/ 0 w 729048"/>
                <a:gd name="connsiteY7" fmla="*/ 436005 h 1402320"/>
                <a:gd name="connsiteX8" fmla="*/ 8495 w 729048"/>
                <a:gd name="connsiteY8" fmla="*/ 0 h 140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9048" h="1402320">
                  <a:moveTo>
                    <a:pt x="8495" y="0"/>
                  </a:moveTo>
                  <a:lnTo>
                    <a:pt x="729048" y="438493"/>
                  </a:lnTo>
                  <a:lnTo>
                    <a:pt x="729048" y="957477"/>
                  </a:lnTo>
                  <a:lnTo>
                    <a:pt x="12356" y="1402320"/>
                  </a:lnTo>
                  <a:lnTo>
                    <a:pt x="12356" y="969834"/>
                  </a:lnTo>
                  <a:lnTo>
                    <a:pt x="284205" y="784482"/>
                  </a:lnTo>
                  <a:lnTo>
                    <a:pt x="284205" y="636201"/>
                  </a:lnTo>
                  <a:lnTo>
                    <a:pt x="0" y="436005"/>
                  </a:lnTo>
                  <a:lnTo>
                    <a:pt x="8495" y="0"/>
                  </a:lnTo>
                  <a:close/>
                </a:path>
              </a:pathLst>
            </a:custGeom>
            <a:solidFill>
              <a:srgbClr val="00B0F0"/>
            </a:solidFill>
            <a:ln w="444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p>
          </p:txBody>
        </p:sp>
        <p:sp>
          <p:nvSpPr>
            <p:cNvPr id="144" name="TextBox 143">
              <a:extLst>
                <a:ext uri="{FF2B5EF4-FFF2-40B4-BE49-F238E27FC236}">
                  <a16:creationId xmlns:a16="http://schemas.microsoft.com/office/drawing/2014/main" id="{506DDCD1-27FC-E345-BA1B-B24E0D5811C1}"/>
                </a:ext>
              </a:extLst>
            </p:cNvPr>
            <p:cNvSpPr txBox="1"/>
            <p:nvPr/>
          </p:nvSpPr>
          <p:spPr>
            <a:xfrm rot="5400000">
              <a:off x="2308697" y="2466173"/>
              <a:ext cx="737899" cy="246221"/>
            </a:xfrm>
            <a:prstGeom prst="rect">
              <a:avLst/>
            </a:prstGeom>
            <a:noFill/>
          </p:spPr>
          <p:txBody>
            <a:bodyPr wrap="none" lIns="0" tIns="0" rIns="0" bIns="0" rtlCol="0">
              <a:spAutoFit/>
            </a:bodyPr>
            <a:lstStyle/>
            <a:p>
              <a:pPr algn="ctr"/>
              <a:r>
                <a:rPr lang="en-US" sz="1600" dirty="0"/>
                <a:t>Adder</a:t>
              </a:r>
            </a:p>
          </p:txBody>
        </p:sp>
        <p:sp>
          <p:nvSpPr>
            <p:cNvPr id="145" name="TextBox 144">
              <a:extLst>
                <a:ext uri="{FF2B5EF4-FFF2-40B4-BE49-F238E27FC236}">
                  <a16:creationId xmlns:a16="http://schemas.microsoft.com/office/drawing/2014/main" id="{5493997A-EC8E-4244-843D-D38C6A10C948}"/>
                </a:ext>
              </a:extLst>
            </p:cNvPr>
            <p:cNvSpPr txBox="1"/>
            <p:nvPr/>
          </p:nvSpPr>
          <p:spPr>
            <a:xfrm rot="5400000">
              <a:off x="1886560" y="4277888"/>
              <a:ext cx="1349075" cy="615553"/>
            </a:xfrm>
            <a:prstGeom prst="rect">
              <a:avLst/>
            </a:prstGeom>
            <a:noFill/>
          </p:spPr>
          <p:txBody>
            <a:bodyPr wrap="none" lIns="0" tIns="0" rIns="0" bIns="0" rtlCol="0">
              <a:spAutoFit/>
            </a:bodyPr>
            <a:lstStyle/>
            <a:p>
              <a:pPr algn="ctr"/>
              <a:r>
                <a:rPr lang="en-US" sz="2000" b="1" dirty="0"/>
                <a:t>Inst</a:t>
              </a:r>
            </a:p>
            <a:p>
              <a:pPr algn="ctr"/>
              <a:r>
                <a:rPr lang="en-US" sz="2000" b="1" dirty="0"/>
                <a:t>Memory</a:t>
              </a:r>
            </a:p>
          </p:txBody>
        </p:sp>
        <p:sp>
          <p:nvSpPr>
            <p:cNvPr id="146" name="TextBox 145">
              <a:extLst>
                <a:ext uri="{FF2B5EF4-FFF2-40B4-BE49-F238E27FC236}">
                  <a16:creationId xmlns:a16="http://schemas.microsoft.com/office/drawing/2014/main" id="{4D2D0D25-C524-4347-8F11-0BC72433CF72}"/>
                </a:ext>
              </a:extLst>
            </p:cNvPr>
            <p:cNvSpPr txBox="1"/>
            <p:nvPr/>
          </p:nvSpPr>
          <p:spPr>
            <a:xfrm rot="5400000">
              <a:off x="3966230" y="2404382"/>
              <a:ext cx="1294766" cy="307777"/>
            </a:xfrm>
            <a:prstGeom prst="rect">
              <a:avLst/>
            </a:prstGeom>
            <a:noFill/>
          </p:spPr>
          <p:txBody>
            <a:bodyPr wrap="none" lIns="0" tIns="0" rIns="0" bIns="0" rtlCol="0">
              <a:spAutoFit/>
            </a:bodyPr>
            <a:lstStyle/>
            <a:p>
              <a:pPr algn="ctr"/>
              <a:r>
                <a:rPr lang="en-US" sz="2000" b="1" dirty="0"/>
                <a:t>Reg File</a:t>
              </a:r>
            </a:p>
          </p:txBody>
        </p:sp>
        <p:sp>
          <p:nvSpPr>
            <p:cNvPr id="147" name="TextBox 146">
              <a:extLst>
                <a:ext uri="{FF2B5EF4-FFF2-40B4-BE49-F238E27FC236}">
                  <a16:creationId xmlns:a16="http://schemas.microsoft.com/office/drawing/2014/main" id="{8E48AD31-5E19-FB45-BB74-5B197A64304C}"/>
                </a:ext>
              </a:extLst>
            </p:cNvPr>
            <p:cNvSpPr txBox="1"/>
            <p:nvPr/>
          </p:nvSpPr>
          <p:spPr>
            <a:xfrm rot="5400000">
              <a:off x="4018557" y="4366825"/>
              <a:ext cx="1190114" cy="492443"/>
            </a:xfrm>
            <a:prstGeom prst="rect">
              <a:avLst/>
            </a:prstGeom>
            <a:noFill/>
          </p:spPr>
          <p:txBody>
            <a:bodyPr wrap="square" lIns="0" tIns="0" rIns="0" bIns="0" rtlCol="0">
              <a:spAutoFit/>
            </a:bodyPr>
            <a:lstStyle/>
            <a:p>
              <a:pPr algn="ctr"/>
              <a:r>
                <a:rPr lang="en-US" sz="1600" dirty="0"/>
                <a:t>Sign Extend</a:t>
              </a:r>
            </a:p>
          </p:txBody>
        </p:sp>
        <p:sp>
          <p:nvSpPr>
            <p:cNvPr id="148" name="TextBox 147">
              <a:extLst>
                <a:ext uri="{FF2B5EF4-FFF2-40B4-BE49-F238E27FC236}">
                  <a16:creationId xmlns:a16="http://schemas.microsoft.com/office/drawing/2014/main" id="{E4BD02A6-0628-A14F-9910-B6EE0E98EBA6}"/>
                </a:ext>
              </a:extLst>
            </p:cNvPr>
            <p:cNvSpPr txBox="1"/>
            <p:nvPr/>
          </p:nvSpPr>
          <p:spPr>
            <a:xfrm rot="5400000">
              <a:off x="8021110" y="3807724"/>
              <a:ext cx="1362232" cy="307777"/>
            </a:xfrm>
            <a:prstGeom prst="rect">
              <a:avLst/>
            </a:prstGeom>
            <a:noFill/>
          </p:spPr>
          <p:txBody>
            <a:bodyPr wrap="square" lIns="0" tIns="0" rIns="0" bIns="0" rtlCol="0">
              <a:spAutoFit/>
            </a:bodyPr>
            <a:lstStyle/>
            <a:p>
              <a:pPr algn="ctr"/>
              <a:r>
                <a:rPr lang="en-US" sz="2000" b="1" dirty="0"/>
                <a:t>Memory</a:t>
              </a:r>
            </a:p>
          </p:txBody>
        </p:sp>
        <p:sp>
          <p:nvSpPr>
            <p:cNvPr id="149" name="TextBox 148">
              <a:extLst>
                <a:ext uri="{FF2B5EF4-FFF2-40B4-BE49-F238E27FC236}">
                  <a16:creationId xmlns:a16="http://schemas.microsoft.com/office/drawing/2014/main" id="{06E3C7FB-F08F-0742-8DBA-306B25CB8C9A}"/>
                </a:ext>
              </a:extLst>
            </p:cNvPr>
            <p:cNvSpPr txBox="1"/>
            <p:nvPr/>
          </p:nvSpPr>
          <p:spPr>
            <a:xfrm rot="5400000">
              <a:off x="6498507" y="3838502"/>
              <a:ext cx="587020" cy="246221"/>
            </a:xfrm>
            <a:prstGeom prst="rect">
              <a:avLst/>
            </a:prstGeom>
            <a:noFill/>
          </p:spPr>
          <p:txBody>
            <a:bodyPr wrap="square" lIns="0" tIns="0" rIns="0" bIns="0" rtlCol="0">
              <a:spAutoFit/>
            </a:bodyPr>
            <a:lstStyle/>
            <a:p>
              <a:pPr algn="ctr"/>
              <a:r>
                <a:rPr lang="en-US" sz="1600" dirty="0">
                  <a:solidFill>
                    <a:schemeClr val="bg1"/>
                  </a:solidFill>
                </a:rPr>
                <a:t>ALU</a:t>
              </a:r>
            </a:p>
          </p:txBody>
        </p:sp>
        <p:sp>
          <p:nvSpPr>
            <p:cNvPr id="150" name="TextBox 149">
              <a:extLst>
                <a:ext uri="{FF2B5EF4-FFF2-40B4-BE49-F238E27FC236}">
                  <a16:creationId xmlns:a16="http://schemas.microsoft.com/office/drawing/2014/main" id="{2BD0B0E8-77D3-C649-A630-D98B0FF74D9F}"/>
                </a:ext>
              </a:extLst>
            </p:cNvPr>
            <p:cNvSpPr txBox="1"/>
            <p:nvPr/>
          </p:nvSpPr>
          <p:spPr>
            <a:xfrm>
              <a:off x="6537502" y="2539999"/>
              <a:ext cx="392993" cy="226682"/>
            </a:xfrm>
            <a:prstGeom prst="rect">
              <a:avLst/>
            </a:prstGeom>
            <a:noFill/>
          </p:spPr>
          <p:txBody>
            <a:bodyPr wrap="none" lIns="0" tIns="0" rIns="0" bIns="0" rtlCol="0">
              <a:spAutoFit/>
            </a:bodyPr>
            <a:lstStyle/>
            <a:p>
              <a:pPr algn="ctr"/>
              <a:r>
                <a:rPr lang="en-US" sz="1200" dirty="0"/>
                <a:t>Zero?</a:t>
              </a:r>
            </a:p>
          </p:txBody>
        </p:sp>
        <p:sp>
          <p:nvSpPr>
            <p:cNvPr id="151" name="TextBox 150">
              <a:extLst>
                <a:ext uri="{FF2B5EF4-FFF2-40B4-BE49-F238E27FC236}">
                  <a16:creationId xmlns:a16="http://schemas.microsoft.com/office/drawing/2014/main" id="{C68651DD-9AD6-8E43-AA57-1029D743999C}"/>
                </a:ext>
              </a:extLst>
            </p:cNvPr>
            <p:cNvSpPr txBox="1"/>
            <p:nvPr/>
          </p:nvSpPr>
          <p:spPr>
            <a:xfrm rot="5400000">
              <a:off x="5583525" y="3305796"/>
              <a:ext cx="710293" cy="246221"/>
            </a:xfrm>
            <a:prstGeom prst="rect">
              <a:avLst/>
            </a:prstGeom>
            <a:noFill/>
          </p:spPr>
          <p:txBody>
            <a:bodyPr wrap="square" lIns="0" tIns="0" rIns="0" bIns="0" rtlCol="0">
              <a:spAutoFit/>
            </a:bodyPr>
            <a:lstStyle/>
            <a:p>
              <a:pPr algn="ctr"/>
              <a:r>
                <a:rPr lang="en-US" sz="1600" dirty="0">
                  <a:solidFill>
                    <a:schemeClr val="bg1"/>
                  </a:solidFill>
                </a:rPr>
                <a:t>MUX</a:t>
              </a:r>
            </a:p>
          </p:txBody>
        </p:sp>
        <p:sp>
          <p:nvSpPr>
            <p:cNvPr id="152" name="TextBox 151">
              <a:extLst>
                <a:ext uri="{FF2B5EF4-FFF2-40B4-BE49-F238E27FC236}">
                  <a16:creationId xmlns:a16="http://schemas.microsoft.com/office/drawing/2014/main" id="{D9EB8662-A2DC-0847-A054-35DDCB7B9712}"/>
                </a:ext>
              </a:extLst>
            </p:cNvPr>
            <p:cNvSpPr txBox="1"/>
            <p:nvPr/>
          </p:nvSpPr>
          <p:spPr>
            <a:xfrm rot="5400000">
              <a:off x="5583525" y="4280695"/>
              <a:ext cx="710293" cy="246221"/>
            </a:xfrm>
            <a:prstGeom prst="rect">
              <a:avLst/>
            </a:prstGeom>
            <a:noFill/>
          </p:spPr>
          <p:txBody>
            <a:bodyPr wrap="square" lIns="0" tIns="0" rIns="0" bIns="0" rtlCol="0">
              <a:spAutoFit/>
            </a:bodyPr>
            <a:lstStyle/>
            <a:p>
              <a:pPr algn="ctr"/>
              <a:r>
                <a:rPr lang="en-US" sz="1600" dirty="0">
                  <a:solidFill>
                    <a:schemeClr val="bg1"/>
                  </a:solidFill>
                </a:rPr>
                <a:t>MUX</a:t>
              </a:r>
            </a:p>
          </p:txBody>
        </p:sp>
        <p:sp>
          <p:nvSpPr>
            <p:cNvPr id="153" name="TextBox 152">
              <a:extLst>
                <a:ext uri="{FF2B5EF4-FFF2-40B4-BE49-F238E27FC236}">
                  <a16:creationId xmlns:a16="http://schemas.microsoft.com/office/drawing/2014/main" id="{291EF033-803F-B045-B237-40BC642392AC}"/>
                </a:ext>
              </a:extLst>
            </p:cNvPr>
            <p:cNvSpPr txBox="1"/>
            <p:nvPr/>
          </p:nvSpPr>
          <p:spPr>
            <a:xfrm rot="5400000">
              <a:off x="9560926" y="4403800"/>
              <a:ext cx="710293" cy="246221"/>
            </a:xfrm>
            <a:prstGeom prst="rect">
              <a:avLst/>
            </a:prstGeom>
            <a:noFill/>
          </p:spPr>
          <p:txBody>
            <a:bodyPr wrap="square" lIns="0" tIns="0" rIns="0" bIns="0" rtlCol="0">
              <a:spAutoFit/>
            </a:bodyPr>
            <a:lstStyle/>
            <a:p>
              <a:pPr algn="ctr"/>
              <a:r>
                <a:rPr lang="en-US" sz="1600" dirty="0">
                  <a:solidFill>
                    <a:schemeClr val="bg1"/>
                  </a:solidFill>
                </a:rPr>
                <a:t>MUX</a:t>
              </a:r>
            </a:p>
          </p:txBody>
        </p:sp>
        <p:sp>
          <p:nvSpPr>
            <p:cNvPr id="154" name="TextBox 153">
              <a:extLst>
                <a:ext uri="{FF2B5EF4-FFF2-40B4-BE49-F238E27FC236}">
                  <a16:creationId xmlns:a16="http://schemas.microsoft.com/office/drawing/2014/main" id="{72F67135-0DD1-3F4B-ACB0-D49286E70237}"/>
                </a:ext>
              </a:extLst>
            </p:cNvPr>
            <p:cNvSpPr txBox="1"/>
            <p:nvPr/>
          </p:nvSpPr>
          <p:spPr>
            <a:xfrm rot="5400000">
              <a:off x="8083933" y="1964130"/>
              <a:ext cx="710293" cy="246221"/>
            </a:xfrm>
            <a:prstGeom prst="rect">
              <a:avLst/>
            </a:prstGeom>
            <a:noFill/>
          </p:spPr>
          <p:txBody>
            <a:bodyPr wrap="square" lIns="0" tIns="0" rIns="0" bIns="0" rtlCol="0">
              <a:spAutoFit/>
            </a:bodyPr>
            <a:lstStyle/>
            <a:p>
              <a:pPr algn="ctr"/>
              <a:r>
                <a:rPr lang="en-US" sz="1600" dirty="0">
                  <a:solidFill>
                    <a:schemeClr val="bg1"/>
                  </a:solidFill>
                </a:rPr>
                <a:t>MUX</a:t>
              </a:r>
            </a:p>
          </p:txBody>
        </p:sp>
        <p:sp>
          <p:nvSpPr>
            <p:cNvPr id="155" name="TextBox 154">
              <a:extLst>
                <a:ext uri="{FF2B5EF4-FFF2-40B4-BE49-F238E27FC236}">
                  <a16:creationId xmlns:a16="http://schemas.microsoft.com/office/drawing/2014/main" id="{E44FC16C-D381-274C-A5E2-87365D0A0242}"/>
                </a:ext>
              </a:extLst>
            </p:cNvPr>
            <p:cNvSpPr txBox="1"/>
            <p:nvPr/>
          </p:nvSpPr>
          <p:spPr>
            <a:xfrm rot="5400000">
              <a:off x="1038606" y="4479405"/>
              <a:ext cx="1143934" cy="215444"/>
            </a:xfrm>
            <a:prstGeom prst="rect">
              <a:avLst/>
            </a:prstGeom>
            <a:noFill/>
          </p:spPr>
          <p:txBody>
            <a:bodyPr wrap="square" lIns="0" tIns="0" rIns="0" bIns="0" rtlCol="0">
              <a:spAutoFit/>
            </a:bodyPr>
            <a:lstStyle/>
            <a:p>
              <a:pPr algn="ctr"/>
              <a:r>
                <a:rPr lang="en-US" sz="1400" dirty="0"/>
                <a:t>ADDRESS</a:t>
              </a:r>
            </a:p>
          </p:txBody>
        </p:sp>
        <p:sp>
          <p:nvSpPr>
            <p:cNvPr id="156" name="TextBox 155">
              <a:extLst>
                <a:ext uri="{FF2B5EF4-FFF2-40B4-BE49-F238E27FC236}">
                  <a16:creationId xmlns:a16="http://schemas.microsoft.com/office/drawing/2014/main" id="{CC752EDE-8E15-1F49-AD44-C081DEFA428D}"/>
                </a:ext>
              </a:extLst>
            </p:cNvPr>
            <p:cNvSpPr txBox="1"/>
            <p:nvPr/>
          </p:nvSpPr>
          <p:spPr>
            <a:xfrm rot="5400000">
              <a:off x="2702316" y="3476530"/>
              <a:ext cx="1143934" cy="215444"/>
            </a:xfrm>
            <a:prstGeom prst="rect">
              <a:avLst/>
            </a:prstGeom>
            <a:noFill/>
          </p:spPr>
          <p:txBody>
            <a:bodyPr wrap="square" lIns="0" tIns="0" rIns="0" bIns="0" rtlCol="0">
              <a:spAutoFit/>
            </a:bodyPr>
            <a:lstStyle/>
            <a:p>
              <a:pPr algn="ctr"/>
              <a:r>
                <a:rPr lang="en-US" sz="1400" dirty="0"/>
                <a:t>IF/ID</a:t>
              </a:r>
            </a:p>
          </p:txBody>
        </p:sp>
        <p:sp>
          <p:nvSpPr>
            <p:cNvPr id="158" name="TextBox 157">
              <a:extLst>
                <a:ext uri="{FF2B5EF4-FFF2-40B4-BE49-F238E27FC236}">
                  <a16:creationId xmlns:a16="http://schemas.microsoft.com/office/drawing/2014/main" id="{6941A3A9-AC94-9649-990C-AAEA86823227}"/>
                </a:ext>
              </a:extLst>
            </p:cNvPr>
            <p:cNvSpPr txBox="1"/>
            <p:nvPr/>
          </p:nvSpPr>
          <p:spPr>
            <a:xfrm rot="5400000">
              <a:off x="6801488" y="3476532"/>
              <a:ext cx="1143934" cy="215444"/>
            </a:xfrm>
            <a:prstGeom prst="rect">
              <a:avLst/>
            </a:prstGeom>
            <a:noFill/>
          </p:spPr>
          <p:txBody>
            <a:bodyPr wrap="square" lIns="0" tIns="0" rIns="0" bIns="0" rtlCol="0">
              <a:spAutoFit/>
            </a:bodyPr>
            <a:lstStyle/>
            <a:p>
              <a:pPr algn="ctr"/>
              <a:r>
                <a:rPr lang="en-US" sz="1400" dirty="0"/>
                <a:t>EX/MEM</a:t>
              </a:r>
            </a:p>
          </p:txBody>
        </p:sp>
        <p:sp>
          <p:nvSpPr>
            <p:cNvPr id="159" name="TextBox 158">
              <a:extLst>
                <a:ext uri="{FF2B5EF4-FFF2-40B4-BE49-F238E27FC236}">
                  <a16:creationId xmlns:a16="http://schemas.microsoft.com/office/drawing/2014/main" id="{4EE94FF6-5789-FE46-9820-0C987E61B57B}"/>
                </a:ext>
              </a:extLst>
            </p:cNvPr>
            <p:cNvSpPr txBox="1"/>
            <p:nvPr/>
          </p:nvSpPr>
          <p:spPr>
            <a:xfrm rot="5400000">
              <a:off x="8828330" y="3476532"/>
              <a:ext cx="1143934" cy="215444"/>
            </a:xfrm>
            <a:prstGeom prst="rect">
              <a:avLst/>
            </a:prstGeom>
            <a:noFill/>
          </p:spPr>
          <p:txBody>
            <a:bodyPr wrap="square" lIns="0" tIns="0" rIns="0" bIns="0" rtlCol="0">
              <a:spAutoFit/>
            </a:bodyPr>
            <a:lstStyle/>
            <a:p>
              <a:pPr algn="ctr"/>
              <a:r>
                <a:rPr lang="en-US" sz="1400" dirty="0"/>
                <a:t>MEM/WB</a:t>
              </a:r>
            </a:p>
          </p:txBody>
        </p:sp>
        <p:sp>
          <p:nvSpPr>
            <p:cNvPr id="160" name="Triangle 159">
              <a:extLst>
                <a:ext uri="{FF2B5EF4-FFF2-40B4-BE49-F238E27FC236}">
                  <a16:creationId xmlns:a16="http://schemas.microsoft.com/office/drawing/2014/main" id="{85AC6ADC-FF76-EE47-8C9E-2E56848BF28F}"/>
                </a:ext>
              </a:extLst>
            </p:cNvPr>
            <p:cNvSpPr/>
            <p:nvPr/>
          </p:nvSpPr>
          <p:spPr>
            <a:xfrm>
              <a:off x="3165117" y="5745480"/>
              <a:ext cx="235902" cy="247547"/>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a:p>
          </p:txBody>
        </p:sp>
        <p:sp>
          <p:nvSpPr>
            <p:cNvPr id="165" name="Triangle 164">
              <a:extLst>
                <a:ext uri="{FF2B5EF4-FFF2-40B4-BE49-F238E27FC236}">
                  <a16:creationId xmlns:a16="http://schemas.microsoft.com/office/drawing/2014/main" id="{8067B6FB-14F4-904C-851F-59C01F1CB5E3}"/>
                </a:ext>
              </a:extLst>
            </p:cNvPr>
            <p:cNvSpPr/>
            <p:nvPr/>
          </p:nvSpPr>
          <p:spPr>
            <a:xfrm>
              <a:off x="7250818" y="5745480"/>
              <a:ext cx="235902" cy="247547"/>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a:p>
          </p:txBody>
        </p:sp>
        <p:sp>
          <p:nvSpPr>
            <p:cNvPr id="167" name="Triangle 166">
              <a:extLst>
                <a:ext uri="{FF2B5EF4-FFF2-40B4-BE49-F238E27FC236}">
                  <a16:creationId xmlns:a16="http://schemas.microsoft.com/office/drawing/2014/main" id="{96485FD5-06B1-BA45-AA90-B108BF47C22B}"/>
                </a:ext>
              </a:extLst>
            </p:cNvPr>
            <p:cNvSpPr/>
            <p:nvPr/>
          </p:nvSpPr>
          <p:spPr>
            <a:xfrm>
              <a:off x="9277436" y="5745480"/>
              <a:ext cx="235902" cy="247547"/>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a:p>
          </p:txBody>
        </p:sp>
        <p:sp>
          <p:nvSpPr>
            <p:cNvPr id="169" name="Triangle 168">
              <a:extLst>
                <a:ext uri="{FF2B5EF4-FFF2-40B4-BE49-F238E27FC236}">
                  <a16:creationId xmlns:a16="http://schemas.microsoft.com/office/drawing/2014/main" id="{B50440D3-525B-C248-9289-333A2B0A85FB}"/>
                </a:ext>
              </a:extLst>
            </p:cNvPr>
            <p:cNvSpPr/>
            <p:nvPr/>
          </p:nvSpPr>
          <p:spPr>
            <a:xfrm>
              <a:off x="1485492" y="5034164"/>
              <a:ext cx="236622" cy="247547"/>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a:p>
          </p:txBody>
        </p:sp>
        <p:sp>
          <p:nvSpPr>
            <p:cNvPr id="65" name="Rectangle 64">
              <a:extLst>
                <a:ext uri="{FF2B5EF4-FFF2-40B4-BE49-F238E27FC236}">
                  <a16:creationId xmlns:a16="http://schemas.microsoft.com/office/drawing/2014/main" id="{43C10695-AD08-3A47-9613-B42D72F4C25D}"/>
                </a:ext>
              </a:extLst>
            </p:cNvPr>
            <p:cNvSpPr/>
            <p:nvPr/>
          </p:nvSpPr>
          <p:spPr>
            <a:xfrm>
              <a:off x="5192187" y="1470454"/>
              <a:ext cx="259492" cy="4522573"/>
            </a:xfrm>
            <a:prstGeom prst="rect">
              <a:avLst/>
            </a:prstGeom>
            <a:solidFill>
              <a:srgbClr val="92FF50"/>
            </a:solidFill>
            <a:ln w="444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a:p>
          </p:txBody>
        </p:sp>
        <p:sp>
          <p:nvSpPr>
            <p:cNvPr id="157" name="TextBox 156">
              <a:extLst>
                <a:ext uri="{FF2B5EF4-FFF2-40B4-BE49-F238E27FC236}">
                  <a16:creationId xmlns:a16="http://schemas.microsoft.com/office/drawing/2014/main" id="{812F78C0-E090-E24B-885D-7E6FE756645B}"/>
                </a:ext>
              </a:extLst>
            </p:cNvPr>
            <p:cNvSpPr txBox="1"/>
            <p:nvPr/>
          </p:nvSpPr>
          <p:spPr>
            <a:xfrm rot="5400000">
              <a:off x="4743772" y="3476531"/>
              <a:ext cx="1143934" cy="215444"/>
            </a:xfrm>
            <a:prstGeom prst="rect">
              <a:avLst/>
            </a:prstGeom>
            <a:noFill/>
          </p:spPr>
          <p:txBody>
            <a:bodyPr wrap="square" lIns="0" tIns="0" rIns="0" bIns="0" rtlCol="0">
              <a:spAutoFit/>
            </a:bodyPr>
            <a:lstStyle/>
            <a:p>
              <a:pPr algn="ctr"/>
              <a:r>
                <a:rPr lang="en-US" sz="1400" dirty="0"/>
                <a:t>ID/EX</a:t>
              </a:r>
            </a:p>
          </p:txBody>
        </p:sp>
        <p:sp>
          <p:nvSpPr>
            <p:cNvPr id="161" name="Triangle 160">
              <a:extLst>
                <a:ext uri="{FF2B5EF4-FFF2-40B4-BE49-F238E27FC236}">
                  <a16:creationId xmlns:a16="http://schemas.microsoft.com/office/drawing/2014/main" id="{680CFEAD-F51E-8844-B1B1-EEE516E24A84}"/>
                </a:ext>
              </a:extLst>
            </p:cNvPr>
            <p:cNvSpPr/>
            <p:nvPr/>
          </p:nvSpPr>
          <p:spPr>
            <a:xfrm>
              <a:off x="5195719" y="5745480"/>
              <a:ext cx="235902" cy="247547"/>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a:p>
          </p:txBody>
        </p:sp>
        <p:sp>
          <p:nvSpPr>
            <p:cNvPr id="178" name="TextBox 177">
              <a:extLst>
                <a:ext uri="{FF2B5EF4-FFF2-40B4-BE49-F238E27FC236}">
                  <a16:creationId xmlns:a16="http://schemas.microsoft.com/office/drawing/2014/main" id="{8DCEA73E-857C-424E-9CD0-A6E38732AE2F}"/>
                </a:ext>
              </a:extLst>
            </p:cNvPr>
            <p:cNvSpPr txBox="1"/>
            <p:nvPr/>
          </p:nvSpPr>
          <p:spPr>
            <a:xfrm>
              <a:off x="1215418" y="1350268"/>
              <a:ext cx="525785" cy="207792"/>
            </a:xfrm>
            <a:prstGeom prst="rect">
              <a:avLst/>
            </a:prstGeom>
            <a:noFill/>
          </p:spPr>
          <p:txBody>
            <a:bodyPr wrap="none" lIns="0" tIns="0" rIns="0" bIns="0" rtlCol="0">
              <a:spAutoFit/>
            </a:bodyPr>
            <a:lstStyle/>
            <a:p>
              <a:pPr algn="ctr"/>
              <a:r>
                <a:rPr lang="en-US" sz="1100" dirty="0"/>
                <a:t>Next PC</a:t>
              </a:r>
            </a:p>
          </p:txBody>
        </p:sp>
        <p:sp>
          <p:nvSpPr>
            <p:cNvPr id="179" name="TextBox 178">
              <a:extLst>
                <a:ext uri="{FF2B5EF4-FFF2-40B4-BE49-F238E27FC236}">
                  <a16:creationId xmlns:a16="http://schemas.microsoft.com/office/drawing/2014/main" id="{952E438B-5E2D-DA4C-9349-5DEAFC5B3528}"/>
                </a:ext>
              </a:extLst>
            </p:cNvPr>
            <p:cNvSpPr txBox="1"/>
            <p:nvPr/>
          </p:nvSpPr>
          <p:spPr>
            <a:xfrm>
              <a:off x="3757046" y="1454164"/>
              <a:ext cx="791884" cy="207792"/>
            </a:xfrm>
            <a:prstGeom prst="rect">
              <a:avLst/>
            </a:prstGeom>
            <a:noFill/>
          </p:spPr>
          <p:txBody>
            <a:bodyPr wrap="none" lIns="0" tIns="0" rIns="0" bIns="0" rtlCol="0">
              <a:spAutoFit/>
            </a:bodyPr>
            <a:lstStyle/>
            <a:p>
              <a:pPr algn="ctr"/>
              <a:r>
                <a:rPr lang="en-US" sz="1100" dirty="0"/>
                <a:t>Next </a:t>
              </a:r>
              <a:r>
                <a:rPr lang="en-US" sz="1100" dirty="0" err="1"/>
                <a:t>seq</a:t>
              </a:r>
              <a:r>
                <a:rPr lang="en-US" sz="1100" dirty="0"/>
                <a:t> PC</a:t>
              </a:r>
            </a:p>
          </p:txBody>
        </p:sp>
        <p:sp>
          <p:nvSpPr>
            <p:cNvPr id="180" name="TextBox 179">
              <a:extLst>
                <a:ext uri="{FF2B5EF4-FFF2-40B4-BE49-F238E27FC236}">
                  <a16:creationId xmlns:a16="http://schemas.microsoft.com/office/drawing/2014/main" id="{7FEE589E-05AE-E74A-B08D-B30BA71ACD54}"/>
                </a:ext>
              </a:extLst>
            </p:cNvPr>
            <p:cNvSpPr txBox="1"/>
            <p:nvPr/>
          </p:nvSpPr>
          <p:spPr>
            <a:xfrm>
              <a:off x="5766521" y="1454164"/>
              <a:ext cx="791884" cy="207792"/>
            </a:xfrm>
            <a:prstGeom prst="rect">
              <a:avLst/>
            </a:prstGeom>
            <a:noFill/>
          </p:spPr>
          <p:txBody>
            <a:bodyPr wrap="none" lIns="0" tIns="0" rIns="0" bIns="0" rtlCol="0">
              <a:spAutoFit/>
            </a:bodyPr>
            <a:lstStyle/>
            <a:p>
              <a:pPr algn="ctr"/>
              <a:r>
                <a:rPr lang="en-US" sz="1100" dirty="0"/>
                <a:t>Next </a:t>
              </a:r>
              <a:r>
                <a:rPr lang="en-US" sz="1100" dirty="0" err="1"/>
                <a:t>seq</a:t>
              </a:r>
              <a:r>
                <a:rPr lang="en-US" sz="1100" dirty="0"/>
                <a:t> PC</a:t>
              </a:r>
            </a:p>
          </p:txBody>
        </p:sp>
      </p:grpSp>
      <p:sp>
        <p:nvSpPr>
          <p:cNvPr id="107" name="Title 1">
            <a:extLst>
              <a:ext uri="{FF2B5EF4-FFF2-40B4-BE49-F238E27FC236}">
                <a16:creationId xmlns:a16="http://schemas.microsoft.com/office/drawing/2014/main" id="{35BAE1FA-B631-3F40-B316-AF66D7566E62}"/>
              </a:ext>
            </a:extLst>
          </p:cNvPr>
          <p:cNvSpPr>
            <a:spLocks noGrp="1"/>
          </p:cNvSpPr>
          <p:nvPr>
            <p:ph type="title"/>
          </p:nvPr>
        </p:nvSpPr>
        <p:spPr>
          <a:xfrm>
            <a:off x="1069848" y="484632"/>
            <a:ext cx="10058400" cy="1609344"/>
          </a:xfrm>
        </p:spPr>
        <p:txBody>
          <a:bodyPr/>
          <a:lstStyle/>
          <a:p>
            <a:r>
              <a:rPr lang="en-US" dirty="0"/>
              <a:t>5 Stages Pipeline architecture </a:t>
            </a:r>
          </a:p>
        </p:txBody>
      </p:sp>
      <p:sp>
        <p:nvSpPr>
          <p:cNvPr id="5" name="Slide Number Placeholder 4">
            <a:extLst>
              <a:ext uri="{FF2B5EF4-FFF2-40B4-BE49-F238E27FC236}">
                <a16:creationId xmlns:a16="http://schemas.microsoft.com/office/drawing/2014/main" id="{98D1C981-45EB-A748-8118-76DEA6F6D22B}"/>
              </a:ext>
            </a:extLst>
          </p:cNvPr>
          <p:cNvSpPr>
            <a:spLocks noGrp="1"/>
          </p:cNvSpPr>
          <p:nvPr>
            <p:ph type="sldNum" sz="quarter" idx="12"/>
          </p:nvPr>
        </p:nvSpPr>
        <p:spPr/>
        <p:txBody>
          <a:bodyPr/>
          <a:lstStyle/>
          <a:p>
            <a:fld id="{4FAB73BC-B049-4115-A692-8D63A059BFB8}" type="slidenum">
              <a:rPr lang="en-US" smtClean="0"/>
              <a:t>11</a:t>
            </a:fld>
            <a:endParaRPr lang="en-US"/>
          </a:p>
        </p:txBody>
      </p:sp>
    </p:spTree>
    <p:extLst>
      <p:ext uri="{BB962C8B-B14F-4D97-AF65-F5344CB8AC3E}">
        <p14:creationId xmlns:p14="http://schemas.microsoft.com/office/powerpoint/2010/main" val="3598002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0DACD-BE2A-2142-B6E3-25B3870F2517}"/>
              </a:ext>
            </a:extLst>
          </p:cNvPr>
          <p:cNvSpPr>
            <a:spLocks noGrp="1"/>
          </p:cNvSpPr>
          <p:nvPr>
            <p:ph type="title"/>
          </p:nvPr>
        </p:nvSpPr>
        <p:spPr/>
        <p:txBody>
          <a:bodyPr/>
          <a:lstStyle/>
          <a:p>
            <a:r>
              <a:rPr lang="en-US" dirty="0"/>
              <a:t>5 Stages Pipeline architecture</a:t>
            </a:r>
          </a:p>
        </p:txBody>
      </p:sp>
      <p:sp>
        <p:nvSpPr>
          <p:cNvPr id="4" name="Slide Number Placeholder 3">
            <a:extLst>
              <a:ext uri="{FF2B5EF4-FFF2-40B4-BE49-F238E27FC236}">
                <a16:creationId xmlns:a16="http://schemas.microsoft.com/office/drawing/2014/main" id="{E5E4BDA3-5556-2A44-9573-51053FB227C1}"/>
              </a:ext>
            </a:extLst>
          </p:cNvPr>
          <p:cNvSpPr>
            <a:spLocks noGrp="1"/>
          </p:cNvSpPr>
          <p:nvPr>
            <p:ph type="sldNum" sz="quarter" idx="12"/>
          </p:nvPr>
        </p:nvSpPr>
        <p:spPr/>
        <p:txBody>
          <a:bodyPr/>
          <a:lstStyle/>
          <a:p>
            <a:fld id="{4FAB73BC-B049-4115-A692-8D63A059BFB8}" type="slidenum">
              <a:rPr lang="en-US" smtClean="0"/>
              <a:t>12</a:t>
            </a:fld>
            <a:endParaRPr lang="en-US"/>
          </a:p>
        </p:txBody>
      </p:sp>
      <p:grpSp>
        <p:nvGrpSpPr>
          <p:cNvPr id="85" name="Group 84">
            <a:extLst>
              <a:ext uri="{FF2B5EF4-FFF2-40B4-BE49-F238E27FC236}">
                <a16:creationId xmlns:a16="http://schemas.microsoft.com/office/drawing/2014/main" id="{81C19BA4-B4F8-9944-9904-E5539B3F420C}"/>
              </a:ext>
            </a:extLst>
          </p:cNvPr>
          <p:cNvGrpSpPr/>
          <p:nvPr/>
        </p:nvGrpSpPr>
        <p:grpSpPr>
          <a:xfrm>
            <a:off x="705550" y="2176712"/>
            <a:ext cx="10605578" cy="4096072"/>
            <a:chOff x="6305775" y="4964108"/>
            <a:chExt cx="4450233" cy="1814399"/>
          </a:xfrm>
        </p:grpSpPr>
        <p:sp>
          <p:nvSpPr>
            <p:cNvPr id="50" name="Rectangle 49">
              <a:extLst>
                <a:ext uri="{FF2B5EF4-FFF2-40B4-BE49-F238E27FC236}">
                  <a16:creationId xmlns:a16="http://schemas.microsoft.com/office/drawing/2014/main" id="{742C4DD0-48DF-7241-B590-6AC495B75513}"/>
                </a:ext>
              </a:extLst>
            </p:cNvPr>
            <p:cNvSpPr/>
            <p:nvPr/>
          </p:nvSpPr>
          <p:spPr>
            <a:xfrm>
              <a:off x="6305775" y="4964108"/>
              <a:ext cx="4450233" cy="1814399"/>
            </a:xfrm>
            <a:prstGeom prst="rect">
              <a:avLst/>
            </a:prstGeom>
            <a:solidFill>
              <a:srgbClr val="2C3C43">
                <a:lumMod val="60000"/>
                <a:lumOff val="40000"/>
              </a:srgbClr>
            </a:solidFill>
            <a:ln w="38100" cap="rnd" cmpd="sng" algn="ctr">
              <a:noFill/>
              <a:prstDash val="solid"/>
            </a:ln>
            <a:effectLst/>
          </p:spPr>
          <p:txBody>
            <a:bodyPr lIns="0" tIns="91440" rIns="0" bIns="0" rtlCol="0" anchor="t"/>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ysClr val="windowText" lastClr="000000"/>
                </a:solidFill>
                <a:effectLst/>
                <a:uLnTx/>
                <a:uFillTx/>
                <a:latin typeface="Trebuchet MS" panose="020B0603020202020204"/>
                <a:ea typeface="+mn-ea"/>
                <a:cs typeface="+mn-cs"/>
              </a:endParaRPr>
            </a:p>
          </p:txBody>
        </p:sp>
        <p:sp>
          <p:nvSpPr>
            <p:cNvPr id="51" name="Rectangle 50">
              <a:extLst>
                <a:ext uri="{FF2B5EF4-FFF2-40B4-BE49-F238E27FC236}">
                  <a16:creationId xmlns:a16="http://schemas.microsoft.com/office/drawing/2014/main" id="{DCA6363B-C255-4A4B-A5CA-7203763E1041}"/>
                </a:ext>
              </a:extLst>
            </p:cNvPr>
            <p:cNvSpPr/>
            <p:nvPr/>
          </p:nvSpPr>
          <p:spPr>
            <a:xfrm>
              <a:off x="7889526" y="5223614"/>
              <a:ext cx="1168861" cy="445373"/>
            </a:xfrm>
            <a:prstGeom prst="rect">
              <a:avLst/>
            </a:prstGeom>
            <a:solidFill>
              <a:srgbClr val="E76618"/>
            </a:solidFill>
            <a:ln w="44450"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Trebuchet MS" panose="020B0603020202020204"/>
                  <a:ea typeface="+mn-ea"/>
                  <a:cs typeface="+mn-cs"/>
                </a:rPr>
                <a:t>L0 Register File</a:t>
              </a:r>
            </a:p>
          </p:txBody>
        </p:sp>
        <p:sp>
          <p:nvSpPr>
            <p:cNvPr id="52" name="Rectangle 51">
              <a:extLst>
                <a:ext uri="{FF2B5EF4-FFF2-40B4-BE49-F238E27FC236}">
                  <a16:creationId xmlns:a16="http://schemas.microsoft.com/office/drawing/2014/main" id="{5975191B-D1C8-0C45-A515-3E3D6B87102A}"/>
                </a:ext>
              </a:extLst>
            </p:cNvPr>
            <p:cNvSpPr/>
            <p:nvPr/>
          </p:nvSpPr>
          <p:spPr>
            <a:xfrm>
              <a:off x="7879982" y="5864114"/>
              <a:ext cx="1187951" cy="678356"/>
            </a:xfrm>
            <a:prstGeom prst="rect">
              <a:avLst/>
            </a:prstGeom>
            <a:solidFill>
              <a:srgbClr val="002060"/>
            </a:solidFill>
            <a:ln w="0" cap="rnd" cmpd="sng" algn="ctr">
              <a:solidFill>
                <a:srgbClr val="002060"/>
              </a:solidFill>
              <a:prstDash val="solid"/>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prstClr val="white"/>
                  </a:solidFill>
                  <a:effectLst/>
                  <a:uLnTx/>
                  <a:uFillTx/>
                  <a:latin typeface="Trebuchet MS" panose="020B0603020202020204"/>
                  <a:ea typeface="+mn-ea"/>
                  <a:cs typeface="+mn-cs"/>
                </a:rPr>
                <a:t>ALU + FP </a:t>
              </a:r>
            </a:p>
          </p:txBody>
        </p:sp>
        <p:sp>
          <p:nvSpPr>
            <p:cNvPr id="53" name="Rectangle 52">
              <a:extLst>
                <a:ext uri="{FF2B5EF4-FFF2-40B4-BE49-F238E27FC236}">
                  <a16:creationId xmlns:a16="http://schemas.microsoft.com/office/drawing/2014/main" id="{883F73B4-EFAA-F942-9FD8-E9E784D05383}"/>
                </a:ext>
              </a:extLst>
            </p:cNvPr>
            <p:cNvSpPr/>
            <p:nvPr/>
          </p:nvSpPr>
          <p:spPr>
            <a:xfrm>
              <a:off x="10067025" y="5250886"/>
              <a:ext cx="568608" cy="1263970"/>
            </a:xfrm>
            <a:prstGeom prst="rect">
              <a:avLst/>
            </a:prstGeom>
            <a:solidFill>
              <a:srgbClr val="918655">
                <a:lumMod val="75000"/>
              </a:srgbClr>
            </a:solidFill>
            <a:ln w="44450" cap="rnd" cmpd="sng" algn="ctr">
              <a:noFill/>
              <a:prstDash val="solid"/>
            </a:ln>
            <a:effectLst/>
          </p:spPr>
          <p:txBody>
            <a:bodyPr vert="horz"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white"/>
                  </a:solidFill>
                  <a:effectLst/>
                  <a:uLnTx/>
                  <a:uFillTx/>
                  <a:latin typeface="Trebuchet MS" panose="020B0603020202020204"/>
                  <a:ea typeface="+mn-ea"/>
                  <a:cs typeface="+mn-cs"/>
                </a:rPr>
                <a:t>Write Back</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Trebuchet MS" panose="020B0603020202020204"/>
                  <a:ea typeface="+mn-ea"/>
                  <a:cs typeface="+mn-cs"/>
                </a:rPr>
                <a:t>SYNC</a:t>
              </a:r>
              <a:endParaRPr kumimoji="0" lang="en-US" sz="2800" b="0" i="0" u="none" strike="noStrike" kern="0" cap="none" spc="0" normalizeH="0" baseline="0" noProof="0" dirty="0">
                <a:ln>
                  <a:noFill/>
                </a:ln>
                <a:solidFill>
                  <a:prstClr val="white"/>
                </a:solidFill>
                <a:effectLst/>
                <a:uLnTx/>
                <a:uFillTx/>
                <a:latin typeface="Trebuchet MS" panose="020B0603020202020204"/>
                <a:ea typeface="+mn-ea"/>
                <a:cs typeface="+mn-cs"/>
              </a:endParaRPr>
            </a:p>
          </p:txBody>
        </p:sp>
        <p:sp>
          <p:nvSpPr>
            <p:cNvPr id="54" name="Rectangle 53">
              <a:extLst>
                <a:ext uri="{FF2B5EF4-FFF2-40B4-BE49-F238E27FC236}">
                  <a16:creationId xmlns:a16="http://schemas.microsoft.com/office/drawing/2014/main" id="{120DB102-F856-EB49-B509-6305F0430E88}"/>
                </a:ext>
              </a:extLst>
            </p:cNvPr>
            <p:cNvSpPr/>
            <p:nvPr/>
          </p:nvSpPr>
          <p:spPr>
            <a:xfrm>
              <a:off x="9212676" y="5250886"/>
              <a:ext cx="714911" cy="1263970"/>
            </a:xfrm>
            <a:prstGeom prst="rect">
              <a:avLst/>
            </a:prstGeom>
            <a:solidFill>
              <a:srgbClr val="54A021"/>
            </a:solidFill>
            <a:ln w="44450"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Trebuchet MS" panose="020B0603020202020204"/>
                  <a:ea typeface="+mn-ea"/>
                  <a:cs typeface="+mn-cs"/>
                </a:rPr>
                <a:t>Memory Access</a:t>
              </a:r>
              <a:r>
                <a:rPr kumimoji="0" lang="en-US" sz="2000" b="1" i="0" u="none" strike="noStrike" kern="0" cap="none" spc="0" normalizeH="0" baseline="0" noProof="0" dirty="0">
                  <a:ln>
                    <a:noFill/>
                  </a:ln>
                  <a:solidFill>
                    <a:prstClr val="black"/>
                  </a:solidFill>
                  <a:effectLst/>
                  <a:uLnTx/>
                  <a:uFillTx/>
                  <a:latin typeface="Trebuchet MS" panose="020B0603020202020204"/>
                  <a:ea typeface="+mn-ea"/>
                  <a:cs typeface="+mn-cs"/>
                </a:rPr>
                <a:t> </a:t>
              </a:r>
              <a:r>
                <a:rPr kumimoji="0" lang="en-US" sz="2000" b="0" i="0" u="none" strike="noStrike" kern="0" cap="none" spc="0" normalizeH="0" baseline="0" noProof="0" dirty="0">
                  <a:ln>
                    <a:noFill/>
                  </a:ln>
                  <a:solidFill>
                    <a:prstClr val="black"/>
                  </a:solidFill>
                  <a:effectLst/>
                  <a:uLnTx/>
                  <a:uFillTx/>
                  <a:latin typeface="Trebuchet MS" panose="020B0603020202020204"/>
                  <a:ea typeface="+mn-ea"/>
                  <a:cs typeface="+mn-cs"/>
                </a:rPr>
                <a:t>Interface</a:t>
              </a:r>
            </a:p>
          </p:txBody>
        </p:sp>
        <p:sp>
          <p:nvSpPr>
            <p:cNvPr id="55" name="Rectangle 54">
              <a:extLst>
                <a:ext uri="{FF2B5EF4-FFF2-40B4-BE49-F238E27FC236}">
                  <a16:creationId xmlns:a16="http://schemas.microsoft.com/office/drawing/2014/main" id="{4E2C56EB-DF56-5948-B095-CDE584722749}"/>
                </a:ext>
              </a:extLst>
            </p:cNvPr>
            <p:cNvSpPr/>
            <p:nvPr/>
          </p:nvSpPr>
          <p:spPr>
            <a:xfrm>
              <a:off x="6380736" y="5223614"/>
              <a:ext cx="1344957" cy="1149064"/>
            </a:xfrm>
            <a:prstGeom prst="rect">
              <a:avLst/>
            </a:prstGeom>
            <a:solidFill>
              <a:srgbClr val="918655">
                <a:lumMod val="20000"/>
                <a:lumOff val="80000"/>
              </a:srgbClr>
            </a:solidFill>
            <a:ln w="44450" cap="rnd" cmpd="sng" algn="ctr">
              <a:noFill/>
              <a:prstDash val="solid"/>
            </a:ln>
            <a:effectLst/>
          </p:spPr>
          <p:txBody>
            <a:bodyPr vert="horz" rtlCol="0" anchor="t"/>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Trebuchet MS" panose="020B0603020202020204"/>
                  <a:ea typeface="+mn-ea"/>
                  <a:cs typeface="+mn-cs"/>
                </a:rPr>
                <a:t>Scheduling Unit</a:t>
              </a:r>
              <a:endParaRPr kumimoji="0" lang="en-US" sz="1600" b="1" i="0" u="none" strike="noStrike" kern="0" cap="none" spc="0" normalizeH="0" baseline="0" noProof="0" dirty="0">
                <a:ln>
                  <a:noFill/>
                </a:ln>
                <a:solidFill>
                  <a:prstClr val="white"/>
                </a:solidFill>
                <a:effectLst/>
                <a:uLnTx/>
                <a:uFillTx/>
                <a:latin typeface="Trebuchet MS" panose="020B0603020202020204"/>
                <a:ea typeface="+mn-ea"/>
                <a:cs typeface="+mn-cs"/>
              </a:endParaRPr>
            </a:p>
          </p:txBody>
        </p:sp>
        <p:sp>
          <p:nvSpPr>
            <p:cNvPr id="56" name="Rectangle 55">
              <a:extLst>
                <a:ext uri="{FF2B5EF4-FFF2-40B4-BE49-F238E27FC236}">
                  <a16:creationId xmlns:a16="http://schemas.microsoft.com/office/drawing/2014/main" id="{814FE886-BFE7-554A-8425-7173A75DE355}"/>
                </a:ext>
              </a:extLst>
            </p:cNvPr>
            <p:cNvSpPr/>
            <p:nvPr/>
          </p:nvSpPr>
          <p:spPr>
            <a:xfrm>
              <a:off x="6431827" y="5514193"/>
              <a:ext cx="503713" cy="777041"/>
            </a:xfrm>
            <a:prstGeom prst="rect">
              <a:avLst/>
            </a:prstGeom>
            <a:solidFill>
              <a:srgbClr val="918655">
                <a:lumMod val="75000"/>
              </a:srgbClr>
            </a:solidFill>
            <a:ln w="19050" cap="rnd"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Trebuchet MS" panose="020B0603020202020204"/>
                  <a:ea typeface="+mn-ea"/>
                  <a:cs typeface="+mn-cs"/>
                </a:rPr>
                <a:t>FETCH</a:t>
              </a:r>
            </a:p>
          </p:txBody>
        </p:sp>
        <p:sp>
          <p:nvSpPr>
            <p:cNvPr id="57" name="Rectangle 56">
              <a:extLst>
                <a:ext uri="{FF2B5EF4-FFF2-40B4-BE49-F238E27FC236}">
                  <a16:creationId xmlns:a16="http://schemas.microsoft.com/office/drawing/2014/main" id="{97662E9E-BBD1-C648-B7E2-ED10BE03BC16}"/>
                </a:ext>
              </a:extLst>
            </p:cNvPr>
            <p:cNvSpPr/>
            <p:nvPr/>
          </p:nvSpPr>
          <p:spPr>
            <a:xfrm>
              <a:off x="7065883" y="5514193"/>
              <a:ext cx="609493" cy="777041"/>
            </a:xfrm>
            <a:prstGeom prst="rect">
              <a:avLst/>
            </a:prstGeom>
            <a:solidFill>
              <a:srgbClr val="918655">
                <a:lumMod val="75000"/>
              </a:srgbClr>
            </a:solidFill>
            <a:ln w="19050" cap="rnd"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Trebuchet MS" panose="020B0603020202020204"/>
                  <a:ea typeface="+mn-ea"/>
                  <a:cs typeface="+mn-cs"/>
                </a:rPr>
                <a:t>DECODE</a:t>
              </a:r>
            </a:p>
          </p:txBody>
        </p:sp>
        <p:cxnSp>
          <p:nvCxnSpPr>
            <p:cNvPr id="58" name="Elbow Connector 57">
              <a:extLst>
                <a:ext uri="{FF2B5EF4-FFF2-40B4-BE49-F238E27FC236}">
                  <a16:creationId xmlns:a16="http://schemas.microsoft.com/office/drawing/2014/main" id="{5F121461-8B23-3A42-B81C-CBAA7E8D28C6}"/>
                </a:ext>
              </a:extLst>
            </p:cNvPr>
            <p:cNvCxnSpPr>
              <a:cxnSpLocks/>
              <a:stCxn id="57" idx="3"/>
              <a:endCxn id="54" idx="0"/>
            </p:cNvCxnSpPr>
            <p:nvPr/>
          </p:nvCxnSpPr>
          <p:spPr>
            <a:xfrm flipV="1">
              <a:off x="7675377" y="5250886"/>
              <a:ext cx="1894755" cy="651828"/>
            </a:xfrm>
            <a:prstGeom prst="bentConnector4">
              <a:avLst>
                <a:gd name="adj1" fmla="val 4639"/>
                <a:gd name="adj2" fmla="val 119378"/>
              </a:avLst>
            </a:prstGeom>
            <a:noFill/>
            <a:ln w="25400" cap="rnd" cmpd="sng" algn="ctr">
              <a:solidFill>
                <a:sysClr val="windowText" lastClr="000000"/>
              </a:solidFill>
              <a:prstDash val="solid"/>
              <a:tailEnd type="triangle"/>
            </a:ln>
            <a:effectLst/>
          </p:spPr>
        </p:cxnSp>
        <p:cxnSp>
          <p:nvCxnSpPr>
            <p:cNvPr id="59" name="Elbow Connector 58">
              <a:extLst>
                <a:ext uri="{FF2B5EF4-FFF2-40B4-BE49-F238E27FC236}">
                  <a16:creationId xmlns:a16="http://schemas.microsoft.com/office/drawing/2014/main" id="{E143B71F-B4D0-FB4C-BD07-350476F20E69}"/>
                </a:ext>
              </a:extLst>
            </p:cNvPr>
            <p:cNvCxnSpPr>
              <a:cxnSpLocks/>
              <a:stCxn id="54" idx="3"/>
              <a:endCxn id="53" idx="1"/>
            </p:cNvCxnSpPr>
            <p:nvPr/>
          </p:nvCxnSpPr>
          <p:spPr>
            <a:xfrm>
              <a:off x="9927587" y="5882870"/>
              <a:ext cx="139439" cy="7018"/>
            </a:xfrm>
            <a:prstGeom prst="bentConnector3">
              <a:avLst>
                <a:gd name="adj1" fmla="val 50000"/>
              </a:avLst>
            </a:prstGeom>
            <a:noFill/>
            <a:ln w="25400" cap="rnd" cmpd="sng" algn="ctr">
              <a:solidFill>
                <a:sysClr val="windowText" lastClr="000000"/>
              </a:solidFill>
              <a:prstDash val="solid"/>
              <a:tailEnd type="triangle"/>
            </a:ln>
            <a:effectLst/>
          </p:spPr>
        </p:cxnSp>
        <p:cxnSp>
          <p:nvCxnSpPr>
            <p:cNvPr id="60" name="Elbow Connector 59">
              <a:extLst>
                <a:ext uri="{FF2B5EF4-FFF2-40B4-BE49-F238E27FC236}">
                  <a16:creationId xmlns:a16="http://schemas.microsoft.com/office/drawing/2014/main" id="{EE9F83B0-B9C3-5146-B997-EAFDC570BA9D}"/>
                </a:ext>
              </a:extLst>
            </p:cNvPr>
            <p:cNvCxnSpPr>
              <a:cxnSpLocks/>
              <a:stCxn id="56" idx="3"/>
              <a:endCxn id="57" idx="1"/>
            </p:cNvCxnSpPr>
            <p:nvPr/>
          </p:nvCxnSpPr>
          <p:spPr>
            <a:xfrm>
              <a:off x="6935540" y="5902713"/>
              <a:ext cx="130344" cy="7018"/>
            </a:xfrm>
            <a:prstGeom prst="bentConnector3">
              <a:avLst>
                <a:gd name="adj1" fmla="val 50000"/>
              </a:avLst>
            </a:prstGeom>
            <a:noFill/>
            <a:ln w="25400" cap="rnd" cmpd="sng" algn="ctr">
              <a:solidFill>
                <a:sysClr val="windowText" lastClr="000000"/>
              </a:solidFill>
              <a:prstDash val="solid"/>
              <a:tailEnd type="triangle"/>
            </a:ln>
            <a:effectLst/>
          </p:spPr>
        </p:cxnSp>
        <p:sp>
          <p:nvSpPr>
            <p:cNvPr id="61" name="Rectangle 60">
              <a:extLst>
                <a:ext uri="{FF2B5EF4-FFF2-40B4-BE49-F238E27FC236}">
                  <a16:creationId xmlns:a16="http://schemas.microsoft.com/office/drawing/2014/main" id="{BCB85D8E-24C7-0640-96C3-3FC7723F19A6}"/>
                </a:ext>
              </a:extLst>
            </p:cNvPr>
            <p:cNvSpPr/>
            <p:nvPr/>
          </p:nvSpPr>
          <p:spPr>
            <a:xfrm>
              <a:off x="6380736" y="6478237"/>
              <a:ext cx="867488" cy="246424"/>
            </a:xfrm>
            <a:prstGeom prst="rect">
              <a:avLst/>
            </a:prstGeom>
            <a:solidFill>
              <a:srgbClr val="E76618"/>
            </a:solidFill>
            <a:ln w="44450"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black"/>
                  </a:solidFill>
                  <a:effectLst/>
                  <a:uLnTx/>
                  <a:uFillTx/>
                  <a:latin typeface="Trebuchet MS" panose="020B0603020202020204"/>
                  <a:ea typeface="+mn-ea"/>
                  <a:cs typeface="+mn-cs"/>
                </a:rPr>
                <a:t>Inst Mem</a:t>
              </a:r>
            </a:p>
          </p:txBody>
        </p:sp>
        <p:cxnSp>
          <p:nvCxnSpPr>
            <p:cNvPr id="62" name="Elbow Connector 61">
              <a:extLst>
                <a:ext uri="{FF2B5EF4-FFF2-40B4-BE49-F238E27FC236}">
                  <a16:creationId xmlns:a16="http://schemas.microsoft.com/office/drawing/2014/main" id="{DCFA818C-76C2-5346-9BCC-431E9775B557}"/>
                </a:ext>
              </a:extLst>
            </p:cNvPr>
            <p:cNvCxnSpPr>
              <a:cxnSpLocks/>
              <a:stCxn id="61" idx="0"/>
              <a:endCxn id="56" idx="2"/>
            </p:cNvCxnSpPr>
            <p:nvPr/>
          </p:nvCxnSpPr>
          <p:spPr>
            <a:xfrm rot="16200000" flipV="1">
              <a:off x="6655579" y="6319337"/>
              <a:ext cx="187003" cy="130796"/>
            </a:xfrm>
            <a:prstGeom prst="bentConnector3">
              <a:avLst>
                <a:gd name="adj1" fmla="val 50001"/>
              </a:avLst>
            </a:prstGeom>
            <a:noFill/>
            <a:ln w="25400" cap="rnd" cmpd="sng" algn="ctr">
              <a:solidFill>
                <a:sysClr val="windowText" lastClr="000000"/>
              </a:solidFill>
              <a:prstDash val="solid"/>
              <a:headEnd type="triangle" w="sm" len="sm"/>
              <a:tailEnd type="triangle" w="sm" len="sm"/>
            </a:ln>
            <a:effectLst/>
          </p:spPr>
        </p:cxnSp>
        <p:cxnSp>
          <p:nvCxnSpPr>
            <p:cNvPr id="63" name="Elbow Connector 62">
              <a:extLst>
                <a:ext uri="{FF2B5EF4-FFF2-40B4-BE49-F238E27FC236}">
                  <a16:creationId xmlns:a16="http://schemas.microsoft.com/office/drawing/2014/main" id="{C0973D57-11B7-BE41-8024-AB123EECF577}"/>
                </a:ext>
              </a:extLst>
            </p:cNvPr>
            <p:cNvCxnSpPr>
              <a:cxnSpLocks/>
              <a:stCxn id="57" idx="3"/>
              <a:endCxn id="52" idx="1"/>
            </p:cNvCxnSpPr>
            <p:nvPr/>
          </p:nvCxnSpPr>
          <p:spPr>
            <a:xfrm>
              <a:off x="7675377" y="5902713"/>
              <a:ext cx="204605" cy="300578"/>
            </a:xfrm>
            <a:prstGeom prst="bentConnector3">
              <a:avLst>
                <a:gd name="adj1" fmla="val 42205"/>
              </a:avLst>
            </a:prstGeom>
            <a:noFill/>
            <a:ln w="25400" cap="rnd" cmpd="sng" algn="ctr">
              <a:solidFill>
                <a:sysClr val="windowText" lastClr="000000"/>
              </a:solidFill>
              <a:prstDash val="solid"/>
              <a:tailEnd type="triangle"/>
            </a:ln>
            <a:effectLst/>
          </p:spPr>
        </p:cxnSp>
        <p:cxnSp>
          <p:nvCxnSpPr>
            <p:cNvPr id="64" name="Elbow Connector 63">
              <a:extLst>
                <a:ext uri="{FF2B5EF4-FFF2-40B4-BE49-F238E27FC236}">
                  <a16:creationId xmlns:a16="http://schemas.microsoft.com/office/drawing/2014/main" id="{9CFB4DEC-DB19-674E-AC16-2B3E93023CD1}"/>
                </a:ext>
              </a:extLst>
            </p:cNvPr>
            <p:cNvCxnSpPr>
              <a:cxnSpLocks/>
              <a:stCxn id="57" idx="3"/>
              <a:endCxn id="51" idx="1"/>
            </p:cNvCxnSpPr>
            <p:nvPr/>
          </p:nvCxnSpPr>
          <p:spPr>
            <a:xfrm flipV="1">
              <a:off x="7675377" y="5446301"/>
              <a:ext cx="214150" cy="456412"/>
            </a:xfrm>
            <a:prstGeom prst="bentConnector3">
              <a:avLst>
                <a:gd name="adj1" fmla="val 40331"/>
              </a:avLst>
            </a:prstGeom>
            <a:noFill/>
            <a:ln w="25400" cap="rnd" cmpd="sng" algn="ctr">
              <a:solidFill>
                <a:sysClr val="windowText" lastClr="000000"/>
              </a:solidFill>
              <a:prstDash val="solid"/>
              <a:tailEnd type="triangle"/>
            </a:ln>
            <a:effectLst/>
          </p:spPr>
        </p:cxnSp>
        <p:cxnSp>
          <p:nvCxnSpPr>
            <p:cNvPr id="65" name="Elbow Connector 64">
              <a:extLst>
                <a:ext uri="{FF2B5EF4-FFF2-40B4-BE49-F238E27FC236}">
                  <a16:creationId xmlns:a16="http://schemas.microsoft.com/office/drawing/2014/main" id="{82556AA7-979E-4847-AC3D-AE1085C148A7}"/>
                </a:ext>
              </a:extLst>
            </p:cNvPr>
            <p:cNvCxnSpPr>
              <a:cxnSpLocks/>
              <a:stCxn id="52" idx="0"/>
              <a:endCxn id="51" idx="2"/>
            </p:cNvCxnSpPr>
            <p:nvPr/>
          </p:nvCxnSpPr>
          <p:spPr>
            <a:xfrm rot="16200000" flipV="1">
              <a:off x="8376394" y="5766550"/>
              <a:ext cx="195126" cy="1"/>
            </a:xfrm>
            <a:prstGeom prst="bentConnector3">
              <a:avLst>
                <a:gd name="adj1" fmla="val 50000"/>
              </a:avLst>
            </a:prstGeom>
            <a:noFill/>
            <a:ln w="25400" cap="rnd" cmpd="sng" algn="ctr">
              <a:solidFill>
                <a:sysClr val="windowText" lastClr="000000"/>
              </a:solidFill>
              <a:prstDash val="solid"/>
              <a:headEnd type="triangle" w="med" len="med"/>
              <a:tailEnd type="triangle" w="med" len="med"/>
            </a:ln>
            <a:effectLst/>
          </p:spPr>
        </p:cxnSp>
        <p:cxnSp>
          <p:nvCxnSpPr>
            <p:cNvPr id="66" name="Elbow Connector 65">
              <a:extLst>
                <a:ext uri="{FF2B5EF4-FFF2-40B4-BE49-F238E27FC236}">
                  <a16:creationId xmlns:a16="http://schemas.microsoft.com/office/drawing/2014/main" id="{A80121DD-E415-B04D-B489-11C95BDB0203}"/>
                </a:ext>
              </a:extLst>
            </p:cNvPr>
            <p:cNvCxnSpPr>
              <a:cxnSpLocks/>
            </p:cNvCxnSpPr>
            <p:nvPr/>
          </p:nvCxnSpPr>
          <p:spPr>
            <a:xfrm rot="16200000" flipV="1">
              <a:off x="8051979" y="5766550"/>
              <a:ext cx="195126" cy="1"/>
            </a:xfrm>
            <a:prstGeom prst="bentConnector3">
              <a:avLst>
                <a:gd name="adj1" fmla="val 50000"/>
              </a:avLst>
            </a:prstGeom>
            <a:noFill/>
            <a:ln w="25400" cap="rnd" cmpd="sng" algn="ctr">
              <a:solidFill>
                <a:sysClr val="windowText" lastClr="000000"/>
              </a:solidFill>
              <a:prstDash val="solid"/>
              <a:headEnd type="triangle" w="med" len="med"/>
              <a:tailEnd type="triangle" w="med" len="med"/>
            </a:ln>
            <a:effectLst/>
          </p:spPr>
        </p:cxnSp>
        <p:cxnSp>
          <p:nvCxnSpPr>
            <p:cNvPr id="67" name="Elbow Connector 66">
              <a:extLst>
                <a:ext uri="{FF2B5EF4-FFF2-40B4-BE49-F238E27FC236}">
                  <a16:creationId xmlns:a16="http://schemas.microsoft.com/office/drawing/2014/main" id="{6BA4C7E1-FC3B-5E40-9CE6-DDB11060DC6A}"/>
                </a:ext>
              </a:extLst>
            </p:cNvPr>
            <p:cNvCxnSpPr>
              <a:cxnSpLocks/>
            </p:cNvCxnSpPr>
            <p:nvPr/>
          </p:nvCxnSpPr>
          <p:spPr>
            <a:xfrm rot="16200000" flipV="1">
              <a:off x="8700809" y="5766550"/>
              <a:ext cx="195126" cy="1"/>
            </a:xfrm>
            <a:prstGeom prst="bentConnector3">
              <a:avLst>
                <a:gd name="adj1" fmla="val 50000"/>
              </a:avLst>
            </a:prstGeom>
            <a:noFill/>
            <a:ln w="25400" cap="rnd" cmpd="sng" algn="ctr">
              <a:solidFill>
                <a:sysClr val="windowText" lastClr="000000"/>
              </a:solidFill>
              <a:prstDash val="solid"/>
              <a:headEnd type="triangle" w="med" len="med"/>
              <a:tailEnd type="triangle" w="med" len="med"/>
            </a:ln>
            <a:effectLst/>
          </p:spPr>
        </p:cxnSp>
        <p:cxnSp>
          <p:nvCxnSpPr>
            <p:cNvPr id="68" name="Elbow Connector 67">
              <a:extLst>
                <a:ext uri="{FF2B5EF4-FFF2-40B4-BE49-F238E27FC236}">
                  <a16:creationId xmlns:a16="http://schemas.microsoft.com/office/drawing/2014/main" id="{38109AAE-EA7E-8A41-B8CE-1E3F5385EFB2}"/>
                </a:ext>
              </a:extLst>
            </p:cNvPr>
            <p:cNvCxnSpPr>
              <a:cxnSpLocks/>
              <a:stCxn id="52" idx="2"/>
              <a:endCxn id="53" idx="2"/>
            </p:cNvCxnSpPr>
            <p:nvPr/>
          </p:nvCxnSpPr>
          <p:spPr>
            <a:xfrm rot="5400000" flipH="1" flipV="1">
              <a:off x="9398837" y="5589977"/>
              <a:ext cx="27614" cy="1877371"/>
            </a:xfrm>
            <a:prstGeom prst="bentConnector3">
              <a:avLst>
                <a:gd name="adj1" fmla="val -457410"/>
              </a:avLst>
            </a:prstGeom>
            <a:noFill/>
            <a:ln w="25400" cap="rnd" cmpd="sng" algn="ctr">
              <a:solidFill>
                <a:sysClr val="windowText" lastClr="000000"/>
              </a:solidFill>
              <a:prstDash val="solid"/>
              <a:tailEnd type="triangle"/>
            </a:ln>
            <a:effectLst/>
          </p:spPr>
        </p:cxnSp>
        <p:cxnSp>
          <p:nvCxnSpPr>
            <p:cNvPr id="69" name="Elbow Connector 68">
              <a:extLst>
                <a:ext uri="{FF2B5EF4-FFF2-40B4-BE49-F238E27FC236}">
                  <a16:creationId xmlns:a16="http://schemas.microsoft.com/office/drawing/2014/main" id="{316AD7B8-EB8A-4546-B35B-400449B3C130}"/>
                </a:ext>
              </a:extLst>
            </p:cNvPr>
            <p:cNvCxnSpPr>
              <a:cxnSpLocks/>
              <a:stCxn id="53" idx="0"/>
              <a:endCxn id="55" idx="0"/>
            </p:cNvCxnSpPr>
            <p:nvPr/>
          </p:nvCxnSpPr>
          <p:spPr>
            <a:xfrm rot="16200000" flipV="1">
              <a:off x="8688637" y="3588192"/>
              <a:ext cx="27272" cy="3298115"/>
            </a:xfrm>
            <a:prstGeom prst="bentConnector3">
              <a:avLst>
                <a:gd name="adj1" fmla="val 731574"/>
              </a:avLst>
            </a:prstGeom>
            <a:noFill/>
            <a:ln w="25400" cap="rnd" cmpd="sng" algn="ctr">
              <a:solidFill>
                <a:sysClr val="windowText" lastClr="000000"/>
              </a:solidFill>
              <a:prstDash val="solid"/>
              <a:tailEnd type="triangle"/>
            </a:ln>
            <a:effectLst/>
          </p:spPr>
        </p:cxnSp>
      </p:grpSp>
    </p:spTree>
    <p:extLst>
      <p:ext uri="{BB962C8B-B14F-4D97-AF65-F5344CB8AC3E}">
        <p14:creationId xmlns:p14="http://schemas.microsoft.com/office/powerpoint/2010/main" val="3185360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0DACD-BE2A-2142-B6E3-25B3870F2517}"/>
              </a:ext>
            </a:extLst>
          </p:cNvPr>
          <p:cNvSpPr>
            <a:spLocks noGrp="1"/>
          </p:cNvSpPr>
          <p:nvPr>
            <p:ph type="title"/>
          </p:nvPr>
        </p:nvSpPr>
        <p:spPr/>
        <p:txBody>
          <a:bodyPr/>
          <a:lstStyle/>
          <a:p>
            <a:r>
              <a:rPr lang="en-US" dirty="0"/>
              <a:t>ALU Operations</a:t>
            </a:r>
          </a:p>
        </p:txBody>
      </p:sp>
      <p:sp>
        <p:nvSpPr>
          <p:cNvPr id="4" name="Slide Number Placeholder 3">
            <a:extLst>
              <a:ext uri="{FF2B5EF4-FFF2-40B4-BE49-F238E27FC236}">
                <a16:creationId xmlns:a16="http://schemas.microsoft.com/office/drawing/2014/main" id="{E5E4BDA3-5556-2A44-9573-51053FB227C1}"/>
              </a:ext>
            </a:extLst>
          </p:cNvPr>
          <p:cNvSpPr>
            <a:spLocks noGrp="1"/>
          </p:cNvSpPr>
          <p:nvPr>
            <p:ph type="sldNum" sz="quarter" idx="12"/>
          </p:nvPr>
        </p:nvSpPr>
        <p:spPr/>
        <p:txBody>
          <a:bodyPr/>
          <a:lstStyle/>
          <a:p>
            <a:fld id="{4FAB73BC-B049-4115-A692-8D63A059BFB8}" type="slidenum">
              <a:rPr lang="en-US" smtClean="0"/>
              <a:t>13</a:t>
            </a:fld>
            <a:endParaRPr lang="en-US"/>
          </a:p>
        </p:txBody>
      </p:sp>
      <p:sp>
        <p:nvSpPr>
          <p:cNvPr id="50" name="Rectangle 49">
            <a:extLst>
              <a:ext uri="{FF2B5EF4-FFF2-40B4-BE49-F238E27FC236}">
                <a16:creationId xmlns:a16="http://schemas.microsoft.com/office/drawing/2014/main" id="{742C4DD0-48DF-7241-B590-6AC495B75513}"/>
              </a:ext>
            </a:extLst>
          </p:cNvPr>
          <p:cNvSpPr/>
          <p:nvPr/>
        </p:nvSpPr>
        <p:spPr>
          <a:xfrm>
            <a:off x="705550" y="2176712"/>
            <a:ext cx="10605578" cy="4096072"/>
          </a:xfrm>
          <a:prstGeom prst="rect">
            <a:avLst/>
          </a:prstGeom>
          <a:solidFill>
            <a:schemeClr val="tx2">
              <a:lumMod val="40000"/>
              <a:lumOff val="60000"/>
            </a:schemeClr>
          </a:solidFill>
          <a:ln w="38100" cap="rnd" cmpd="sng" algn="ctr">
            <a:solidFill>
              <a:schemeClr val="tx1"/>
            </a:solidFill>
            <a:prstDash val="solid"/>
          </a:ln>
          <a:effectLst/>
        </p:spPr>
        <p:txBody>
          <a:bodyPr lIns="0" tIns="91440" rIns="0" bIns="0" rtlCol="0" anchor="t"/>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ysClr val="windowText" lastClr="000000"/>
              </a:solidFill>
              <a:effectLst/>
              <a:uLnTx/>
              <a:uFillTx/>
              <a:latin typeface="Trebuchet MS" panose="020B0603020202020204"/>
              <a:ea typeface="+mn-ea"/>
              <a:cs typeface="+mn-cs"/>
            </a:endParaRPr>
          </a:p>
        </p:txBody>
      </p:sp>
      <p:sp>
        <p:nvSpPr>
          <p:cNvPr id="51" name="Rectangle 50">
            <a:extLst>
              <a:ext uri="{FF2B5EF4-FFF2-40B4-BE49-F238E27FC236}">
                <a16:creationId xmlns:a16="http://schemas.microsoft.com/office/drawing/2014/main" id="{DCA6363B-C255-4A4B-A5CA-7203763E1041}"/>
              </a:ext>
            </a:extLst>
          </p:cNvPr>
          <p:cNvSpPr/>
          <p:nvPr/>
        </p:nvSpPr>
        <p:spPr>
          <a:xfrm>
            <a:off x="4479868" y="2762556"/>
            <a:ext cx="2785572" cy="1005446"/>
          </a:xfrm>
          <a:prstGeom prst="rect">
            <a:avLst/>
          </a:prstGeom>
          <a:solidFill>
            <a:schemeClr val="tx2">
              <a:lumMod val="40000"/>
              <a:lumOff val="60000"/>
            </a:schemeClr>
          </a:solidFill>
          <a:ln w="12700" cap="rnd" cmpd="sng" algn="ctr">
            <a:solidFill>
              <a:schemeClr val="tx1"/>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Trebuchet MS" panose="020B0603020202020204"/>
                <a:ea typeface="+mn-ea"/>
                <a:cs typeface="+mn-cs"/>
              </a:rPr>
              <a:t>L0 Register File</a:t>
            </a:r>
          </a:p>
        </p:txBody>
      </p:sp>
      <p:sp>
        <p:nvSpPr>
          <p:cNvPr id="52" name="Rectangle 51">
            <a:extLst>
              <a:ext uri="{FF2B5EF4-FFF2-40B4-BE49-F238E27FC236}">
                <a16:creationId xmlns:a16="http://schemas.microsoft.com/office/drawing/2014/main" id="{5975191B-D1C8-0C45-A515-3E3D6B87102A}"/>
              </a:ext>
            </a:extLst>
          </p:cNvPr>
          <p:cNvSpPr/>
          <p:nvPr/>
        </p:nvSpPr>
        <p:spPr>
          <a:xfrm>
            <a:off x="4457123" y="4208508"/>
            <a:ext cx="2831067" cy="1531413"/>
          </a:xfrm>
          <a:prstGeom prst="rect">
            <a:avLst/>
          </a:prstGeom>
          <a:solidFill>
            <a:srgbClr val="002060"/>
          </a:solidFill>
          <a:ln w="0" cap="rnd" cmpd="sng" algn="ctr">
            <a:solidFill>
              <a:srgbClr val="002060"/>
            </a:solidFill>
            <a:prstDash val="solid"/>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prstClr val="white"/>
                </a:solidFill>
                <a:effectLst/>
                <a:uLnTx/>
                <a:uFillTx/>
                <a:latin typeface="Trebuchet MS" panose="020B0603020202020204"/>
                <a:ea typeface="+mn-ea"/>
                <a:cs typeface="+mn-cs"/>
              </a:rPr>
              <a:t>ALU + FP </a:t>
            </a:r>
          </a:p>
        </p:txBody>
      </p:sp>
      <p:sp>
        <p:nvSpPr>
          <p:cNvPr id="53" name="Rectangle 52">
            <a:extLst>
              <a:ext uri="{FF2B5EF4-FFF2-40B4-BE49-F238E27FC236}">
                <a16:creationId xmlns:a16="http://schemas.microsoft.com/office/drawing/2014/main" id="{883F73B4-EFAA-F942-9FD8-E9E784D05383}"/>
              </a:ext>
            </a:extLst>
          </p:cNvPr>
          <p:cNvSpPr/>
          <p:nvPr/>
        </p:nvSpPr>
        <p:spPr>
          <a:xfrm>
            <a:off x="9669177" y="2824124"/>
            <a:ext cx="1355079" cy="2853458"/>
          </a:xfrm>
          <a:prstGeom prst="rect">
            <a:avLst/>
          </a:prstGeom>
          <a:solidFill>
            <a:schemeClr val="tx2">
              <a:lumMod val="40000"/>
              <a:lumOff val="60000"/>
            </a:schemeClr>
          </a:solidFill>
          <a:ln w="12700" cap="rnd" cmpd="sng" algn="ctr">
            <a:solidFill>
              <a:schemeClr val="tx1"/>
            </a:solidFill>
            <a:prstDash val="solid"/>
          </a:ln>
          <a:effectLst/>
        </p:spPr>
        <p:txBody>
          <a:bodyPr vert="horz"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effectLst/>
                <a:uLnTx/>
                <a:uFillTx/>
                <a:latin typeface="Trebuchet MS" panose="020B0603020202020204"/>
                <a:ea typeface="+mn-ea"/>
                <a:cs typeface="+mn-cs"/>
              </a:rPr>
              <a:t>Write Back</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latin typeface="Trebuchet MS" panose="020B0603020202020204"/>
                <a:ea typeface="+mn-ea"/>
                <a:cs typeface="+mn-cs"/>
              </a:rPr>
              <a:t>SYNC</a:t>
            </a:r>
            <a:endParaRPr kumimoji="0" lang="en-US" sz="2800" b="0" i="0" u="none" strike="noStrike" kern="0" cap="none" spc="0" normalizeH="0" baseline="0" noProof="0" dirty="0">
              <a:ln>
                <a:noFill/>
              </a:ln>
              <a:effectLst/>
              <a:uLnTx/>
              <a:uFillTx/>
              <a:latin typeface="Trebuchet MS" panose="020B0603020202020204"/>
              <a:ea typeface="+mn-ea"/>
              <a:cs typeface="+mn-cs"/>
            </a:endParaRPr>
          </a:p>
        </p:txBody>
      </p:sp>
      <p:sp>
        <p:nvSpPr>
          <p:cNvPr id="54" name="Rectangle 53">
            <a:extLst>
              <a:ext uri="{FF2B5EF4-FFF2-40B4-BE49-F238E27FC236}">
                <a16:creationId xmlns:a16="http://schemas.microsoft.com/office/drawing/2014/main" id="{120DB102-F856-EB49-B509-6305F0430E88}"/>
              </a:ext>
            </a:extLst>
          </p:cNvPr>
          <p:cNvSpPr/>
          <p:nvPr/>
        </p:nvSpPr>
        <p:spPr>
          <a:xfrm>
            <a:off x="7633135" y="2824124"/>
            <a:ext cx="1703741" cy="2853458"/>
          </a:xfrm>
          <a:prstGeom prst="rect">
            <a:avLst/>
          </a:prstGeom>
          <a:solidFill>
            <a:schemeClr val="tx2">
              <a:lumMod val="40000"/>
              <a:lumOff val="60000"/>
            </a:schemeClr>
          </a:solidFill>
          <a:ln w="12700" cap="rnd" cmpd="sng" algn="ctr">
            <a:solidFill>
              <a:schemeClr val="tx1"/>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Trebuchet MS" panose="020B0603020202020204"/>
                <a:ea typeface="+mn-ea"/>
                <a:cs typeface="+mn-cs"/>
              </a:rPr>
              <a:t>Memory Access</a:t>
            </a:r>
            <a:r>
              <a:rPr kumimoji="0" lang="en-US" sz="2000" b="1" i="0" u="none" strike="noStrike" kern="0" cap="none" spc="0" normalizeH="0" baseline="0" noProof="0" dirty="0">
                <a:ln>
                  <a:noFill/>
                </a:ln>
                <a:solidFill>
                  <a:prstClr val="black"/>
                </a:solidFill>
                <a:effectLst/>
                <a:uLnTx/>
                <a:uFillTx/>
                <a:latin typeface="Trebuchet MS" panose="020B0603020202020204"/>
                <a:ea typeface="+mn-ea"/>
                <a:cs typeface="+mn-cs"/>
              </a:rPr>
              <a:t> </a:t>
            </a:r>
            <a:r>
              <a:rPr kumimoji="0" lang="en-US" sz="2000" b="0" i="0" u="none" strike="noStrike" kern="0" cap="none" spc="0" normalizeH="0" baseline="0" noProof="0" dirty="0">
                <a:ln>
                  <a:noFill/>
                </a:ln>
                <a:solidFill>
                  <a:prstClr val="black"/>
                </a:solidFill>
                <a:effectLst/>
                <a:uLnTx/>
                <a:uFillTx/>
                <a:latin typeface="Trebuchet MS" panose="020B0603020202020204"/>
                <a:ea typeface="+mn-ea"/>
                <a:cs typeface="+mn-cs"/>
              </a:rPr>
              <a:t>Interface</a:t>
            </a:r>
          </a:p>
        </p:txBody>
      </p:sp>
      <p:sp>
        <p:nvSpPr>
          <p:cNvPr id="55" name="Rectangle 54">
            <a:extLst>
              <a:ext uri="{FF2B5EF4-FFF2-40B4-BE49-F238E27FC236}">
                <a16:creationId xmlns:a16="http://schemas.microsoft.com/office/drawing/2014/main" id="{4E2C56EB-DF56-5948-B095-CDE584722749}"/>
              </a:ext>
            </a:extLst>
          </p:cNvPr>
          <p:cNvSpPr/>
          <p:nvPr/>
        </p:nvSpPr>
        <p:spPr>
          <a:xfrm>
            <a:off x="884193" y="2762556"/>
            <a:ext cx="3205236" cy="2594054"/>
          </a:xfrm>
          <a:prstGeom prst="rect">
            <a:avLst/>
          </a:prstGeom>
          <a:solidFill>
            <a:schemeClr val="tx2">
              <a:lumMod val="40000"/>
              <a:lumOff val="60000"/>
            </a:schemeClr>
          </a:solidFill>
          <a:ln w="12700" cap="rnd" cmpd="sng" algn="ctr">
            <a:solidFill>
              <a:schemeClr val="tx1"/>
            </a:solidFill>
            <a:prstDash val="solid"/>
          </a:ln>
          <a:effectLst/>
        </p:spPr>
        <p:txBody>
          <a:bodyPr vert="horz" rtlCol="0" anchor="t"/>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Trebuchet MS" panose="020B0603020202020204"/>
                <a:ea typeface="+mn-ea"/>
                <a:cs typeface="+mn-cs"/>
              </a:rPr>
              <a:t>Scheduling Unit</a:t>
            </a:r>
            <a:endParaRPr kumimoji="0" lang="en-US" sz="1600" b="1" i="0" u="none" strike="noStrike" kern="0" cap="none" spc="0" normalizeH="0" baseline="0" noProof="0" dirty="0">
              <a:ln>
                <a:noFill/>
              </a:ln>
              <a:solidFill>
                <a:prstClr val="white"/>
              </a:solidFill>
              <a:effectLst/>
              <a:uLnTx/>
              <a:uFillTx/>
              <a:latin typeface="Trebuchet MS" panose="020B0603020202020204"/>
              <a:ea typeface="+mn-ea"/>
              <a:cs typeface="+mn-cs"/>
            </a:endParaRPr>
          </a:p>
        </p:txBody>
      </p:sp>
      <p:sp>
        <p:nvSpPr>
          <p:cNvPr id="56" name="Rectangle 55">
            <a:extLst>
              <a:ext uri="{FF2B5EF4-FFF2-40B4-BE49-F238E27FC236}">
                <a16:creationId xmlns:a16="http://schemas.microsoft.com/office/drawing/2014/main" id="{814FE886-BFE7-554A-8425-7173A75DE355}"/>
              </a:ext>
            </a:extLst>
          </p:cNvPr>
          <p:cNvSpPr/>
          <p:nvPr/>
        </p:nvSpPr>
        <p:spPr>
          <a:xfrm>
            <a:off x="1005951" y="3418549"/>
            <a:ext cx="1200424" cy="1754198"/>
          </a:xfrm>
          <a:prstGeom prst="rect">
            <a:avLst/>
          </a:prstGeom>
          <a:solidFill>
            <a:schemeClr val="tx2">
              <a:lumMod val="40000"/>
              <a:lumOff val="60000"/>
            </a:schemeClr>
          </a:solidFill>
          <a:ln w="19050" cap="rnd"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Trebuchet MS" panose="020B0603020202020204"/>
                <a:ea typeface="+mn-ea"/>
                <a:cs typeface="+mn-cs"/>
              </a:rPr>
              <a:t>FETCH</a:t>
            </a:r>
          </a:p>
        </p:txBody>
      </p:sp>
      <p:sp>
        <p:nvSpPr>
          <p:cNvPr id="57" name="Rectangle 56">
            <a:extLst>
              <a:ext uri="{FF2B5EF4-FFF2-40B4-BE49-F238E27FC236}">
                <a16:creationId xmlns:a16="http://schemas.microsoft.com/office/drawing/2014/main" id="{97662E9E-BBD1-C648-B7E2-ED10BE03BC16}"/>
              </a:ext>
            </a:extLst>
          </p:cNvPr>
          <p:cNvSpPr/>
          <p:nvPr/>
        </p:nvSpPr>
        <p:spPr>
          <a:xfrm>
            <a:off x="2517002" y="3418549"/>
            <a:ext cx="1452514" cy="1754198"/>
          </a:xfrm>
          <a:prstGeom prst="rect">
            <a:avLst/>
          </a:prstGeom>
          <a:solidFill>
            <a:schemeClr val="tx2">
              <a:lumMod val="40000"/>
              <a:lumOff val="60000"/>
            </a:schemeClr>
          </a:solidFill>
          <a:ln w="19050" cap="rnd"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effectLst/>
                <a:uLnTx/>
                <a:uFillTx/>
                <a:latin typeface="Trebuchet MS" panose="020B0603020202020204"/>
                <a:ea typeface="+mn-ea"/>
                <a:cs typeface="+mn-cs"/>
              </a:rPr>
              <a:t>DECODE</a:t>
            </a:r>
          </a:p>
        </p:txBody>
      </p:sp>
      <p:cxnSp>
        <p:nvCxnSpPr>
          <p:cNvPr id="58" name="Elbow Connector 57">
            <a:extLst>
              <a:ext uri="{FF2B5EF4-FFF2-40B4-BE49-F238E27FC236}">
                <a16:creationId xmlns:a16="http://schemas.microsoft.com/office/drawing/2014/main" id="{5F121461-8B23-3A42-B81C-CBAA7E8D28C6}"/>
              </a:ext>
            </a:extLst>
          </p:cNvPr>
          <p:cNvCxnSpPr>
            <a:cxnSpLocks/>
            <a:stCxn id="57" idx="3"/>
            <a:endCxn id="54" idx="0"/>
          </p:cNvCxnSpPr>
          <p:nvPr/>
        </p:nvCxnSpPr>
        <p:spPr>
          <a:xfrm flipV="1">
            <a:off x="3969519" y="2824124"/>
            <a:ext cx="4515488" cy="1471526"/>
          </a:xfrm>
          <a:prstGeom prst="bentConnector4">
            <a:avLst>
              <a:gd name="adj1" fmla="val 4639"/>
              <a:gd name="adj2" fmla="val 119378"/>
            </a:avLst>
          </a:prstGeom>
          <a:noFill/>
          <a:ln w="25400" cap="rnd" cmpd="sng" algn="ctr">
            <a:solidFill>
              <a:schemeClr val="tx1"/>
            </a:solidFill>
            <a:prstDash val="solid"/>
            <a:tailEnd type="triangle"/>
          </a:ln>
          <a:effectLst/>
        </p:spPr>
      </p:cxnSp>
      <p:cxnSp>
        <p:nvCxnSpPr>
          <p:cNvPr id="59" name="Elbow Connector 58">
            <a:extLst>
              <a:ext uri="{FF2B5EF4-FFF2-40B4-BE49-F238E27FC236}">
                <a16:creationId xmlns:a16="http://schemas.microsoft.com/office/drawing/2014/main" id="{E143B71F-B4D0-FB4C-BD07-350476F20E69}"/>
              </a:ext>
            </a:extLst>
          </p:cNvPr>
          <p:cNvCxnSpPr>
            <a:cxnSpLocks/>
            <a:stCxn id="54" idx="3"/>
            <a:endCxn id="53" idx="1"/>
          </p:cNvCxnSpPr>
          <p:nvPr/>
        </p:nvCxnSpPr>
        <p:spPr>
          <a:xfrm>
            <a:off x="9336876" y="4250851"/>
            <a:ext cx="332304" cy="15843"/>
          </a:xfrm>
          <a:prstGeom prst="bentConnector3">
            <a:avLst>
              <a:gd name="adj1" fmla="val 50000"/>
            </a:avLst>
          </a:prstGeom>
          <a:noFill/>
          <a:ln w="25400" cap="rnd" cmpd="sng" algn="ctr">
            <a:solidFill>
              <a:schemeClr val="tx1"/>
            </a:solidFill>
            <a:prstDash val="solid"/>
            <a:tailEnd type="triangle"/>
          </a:ln>
          <a:effectLst/>
        </p:spPr>
      </p:cxnSp>
      <p:cxnSp>
        <p:nvCxnSpPr>
          <p:cNvPr id="60" name="Elbow Connector 59">
            <a:extLst>
              <a:ext uri="{FF2B5EF4-FFF2-40B4-BE49-F238E27FC236}">
                <a16:creationId xmlns:a16="http://schemas.microsoft.com/office/drawing/2014/main" id="{EE9F83B0-B9C3-5146-B997-EAFDC570BA9D}"/>
              </a:ext>
            </a:extLst>
          </p:cNvPr>
          <p:cNvCxnSpPr>
            <a:cxnSpLocks/>
            <a:stCxn id="56" idx="3"/>
            <a:endCxn id="57" idx="1"/>
          </p:cNvCxnSpPr>
          <p:nvPr/>
        </p:nvCxnSpPr>
        <p:spPr>
          <a:xfrm>
            <a:off x="2206375" y="4295647"/>
            <a:ext cx="310629" cy="15843"/>
          </a:xfrm>
          <a:prstGeom prst="bentConnector3">
            <a:avLst>
              <a:gd name="adj1" fmla="val 50000"/>
            </a:avLst>
          </a:prstGeom>
          <a:noFill/>
          <a:ln w="25400" cap="rnd" cmpd="sng" algn="ctr">
            <a:solidFill>
              <a:schemeClr val="tx1"/>
            </a:solidFill>
            <a:prstDash val="solid"/>
            <a:tailEnd type="triangle"/>
          </a:ln>
          <a:effectLst/>
        </p:spPr>
      </p:cxnSp>
      <p:sp>
        <p:nvSpPr>
          <p:cNvPr id="61" name="Rectangle 60">
            <a:extLst>
              <a:ext uri="{FF2B5EF4-FFF2-40B4-BE49-F238E27FC236}">
                <a16:creationId xmlns:a16="http://schemas.microsoft.com/office/drawing/2014/main" id="{BCB85D8E-24C7-0640-96C3-3FC7723F19A6}"/>
              </a:ext>
            </a:extLst>
          </p:cNvPr>
          <p:cNvSpPr/>
          <p:nvPr/>
        </p:nvSpPr>
        <p:spPr>
          <a:xfrm>
            <a:off x="884193" y="5594914"/>
            <a:ext cx="2067355" cy="556311"/>
          </a:xfrm>
          <a:prstGeom prst="rect">
            <a:avLst/>
          </a:prstGeom>
          <a:solidFill>
            <a:schemeClr val="tx2">
              <a:lumMod val="40000"/>
              <a:lumOff val="60000"/>
            </a:schemeClr>
          </a:solidFill>
          <a:ln w="12700" cap="rnd" cmpd="sng" algn="ctr">
            <a:solidFill>
              <a:schemeClr val="tx1"/>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black"/>
                </a:solidFill>
                <a:effectLst/>
                <a:uLnTx/>
                <a:uFillTx/>
                <a:latin typeface="Trebuchet MS" panose="020B0603020202020204"/>
                <a:ea typeface="+mn-ea"/>
                <a:cs typeface="+mn-cs"/>
              </a:rPr>
              <a:t>Inst Mem</a:t>
            </a:r>
          </a:p>
        </p:txBody>
      </p:sp>
      <p:cxnSp>
        <p:nvCxnSpPr>
          <p:cNvPr id="62" name="Elbow Connector 61">
            <a:extLst>
              <a:ext uri="{FF2B5EF4-FFF2-40B4-BE49-F238E27FC236}">
                <a16:creationId xmlns:a16="http://schemas.microsoft.com/office/drawing/2014/main" id="{DCFA818C-76C2-5346-9BCC-431E9775B557}"/>
              </a:ext>
            </a:extLst>
          </p:cNvPr>
          <p:cNvCxnSpPr>
            <a:cxnSpLocks/>
            <a:stCxn id="61" idx="0"/>
            <a:endCxn id="56" idx="2"/>
          </p:cNvCxnSpPr>
          <p:nvPr/>
        </p:nvCxnSpPr>
        <p:spPr>
          <a:xfrm rot="16200000" flipV="1">
            <a:off x="1550931" y="5227976"/>
            <a:ext cx="422166" cy="311707"/>
          </a:xfrm>
          <a:prstGeom prst="bentConnector3">
            <a:avLst>
              <a:gd name="adj1" fmla="val 50001"/>
            </a:avLst>
          </a:prstGeom>
          <a:noFill/>
          <a:ln w="25400" cap="rnd" cmpd="sng" algn="ctr">
            <a:solidFill>
              <a:schemeClr val="tx1"/>
            </a:solidFill>
            <a:prstDash val="solid"/>
            <a:headEnd type="triangle" w="sm" len="sm"/>
            <a:tailEnd type="triangle" w="sm" len="sm"/>
          </a:ln>
          <a:effectLst/>
        </p:spPr>
      </p:cxnSp>
      <p:cxnSp>
        <p:nvCxnSpPr>
          <p:cNvPr id="63" name="Elbow Connector 62">
            <a:extLst>
              <a:ext uri="{FF2B5EF4-FFF2-40B4-BE49-F238E27FC236}">
                <a16:creationId xmlns:a16="http://schemas.microsoft.com/office/drawing/2014/main" id="{C0973D57-11B7-BE41-8024-AB123EECF577}"/>
              </a:ext>
            </a:extLst>
          </p:cNvPr>
          <p:cNvCxnSpPr>
            <a:cxnSpLocks/>
            <a:stCxn id="57" idx="3"/>
            <a:endCxn id="52" idx="1"/>
          </p:cNvCxnSpPr>
          <p:nvPr/>
        </p:nvCxnSpPr>
        <p:spPr>
          <a:xfrm>
            <a:off x="3969519" y="4295647"/>
            <a:ext cx="487605" cy="678566"/>
          </a:xfrm>
          <a:prstGeom prst="bentConnector3">
            <a:avLst>
              <a:gd name="adj1" fmla="val 42205"/>
            </a:avLst>
          </a:prstGeom>
          <a:noFill/>
          <a:ln w="25400" cap="rnd" cmpd="sng" algn="ctr">
            <a:solidFill>
              <a:schemeClr val="tx1"/>
            </a:solidFill>
            <a:prstDash val="solid"/>
            <a:tailEnd type="triangle"/>
          </a:ln>
          <a:effectLst/>
        </p:spPr>
      </p:cxnSp>
      <p:cxnSp>
        <p:nvCxnSpPr>
          <p:cNvPr id="64" name="Elbow Connector 63">
            <a:extLst>
              <a:ext uri="{FF2B5EF4-FFF2-40B4-BE49-F238E27FC236}">
                <a16:creationId xmlns:a16="http://schemas.microsoft.com/office/drawing/2014/main" id="{9CFB4DEC-DB19-674E-AC16-2B3E93023CD1}"/>
              </a:ext>
            </a:extLst>
          </p:cNvPr>
          <p:cNvCxnSpPr>
            <a:cxnSpLocks/>
            <a:stCxn id="57" idx="3"/>
            <a:endCxn id="51" idx="1"/>
          </p:cNvCxnSpPr>
          <p:nvPr/>
        </p:nvCxnSpPr>
        <p:spPr>
          <a:xfrm flipV="1">
            <a:off x="3969519" y="3265280"/>
            <a:ext cx="510352" cy="1030367"/>
          </a:xfrm>
          <a:prstGeom prst="bentConnector3">
            <a:avLst>
              <a:gd name="adj1" fmla="val 40331"/>
            </a:avLst>
          </a:prstGeom>
          <a:noFill/>
          <a:ln w="25400" cap="rnd" cmpd="sng" algn="ctr">
            <a:solidFill>
              <a:schemeClr val="tx1"/>
            </a:solidFill>
            <a:prstDash val="solid"/>
            <a:tailEnd type="triangle"/>
          </a:ln>
          <a:effectLst/>
        </p:spPr>
      </p:cxnSp>
      <p:cxnSp>
        <p:nvCxnSpPr>
          <p:cNvPr id="65" name="Elbow Connector 64">
            <a:extLst>
              <a:ext uri="{FF2B5EF4-FFF2-40B4-BE49-F238E27FC236}">
                <a16:creationId xmlns:a16="http://schemas.microsoft.com/office/drawing/2014/main" id="{82556AA7-979E-4847-AC3D-AE1085C148A7}"/>
              </a:ext>
            </a:extLst>
          </p:cNvPr>
          <p:cNvCxnSpPr>
            <a:cxnSpLocks/>
            <a:stCxn id="52" idx="0"/>
            <a:endCxn id="51" idx="2"/>
          </p:cNvCxnSpPr>
          <p:nvPr/>
        </p:nvCxnSpPr>
        <p:spPr>
          <a:xfrm rot="16200000" flipV="1">
            <a:off x="5652403" y="3988254"/>
            <a:ext cx="440504" cy="2"/>
          </a:xfrm>
          <a:prstGeom prst="bentConnector3">
            <a:avLst>
              <a:gd name="adj1" fmla="val 50000"/>
            </a:avLst>
          </a:prstGeom>
          <a:noFill/>
          <a:ln w="25400" cap="rnd" cmpd="sng" algn="ctr">
            <a:solidFill>
              <a:schemeClr val="tx1"/>
            </a:solidFill>
            <a:prstDash val="solid"/>
            <a:headEnd type="triangle" w="med" len="med"/>
            <a:tailEnd type="triangle" w="med" len="med"/>
          </a:ln>
          <a:effectLst/>
        </p:spPr>
      </p:cxnSp>
      <p:cxnSp>
        <p:nvCxnSpPr>
          <p:cNvPr id="66" name="Elbow Connector 65">
            <a:extLst>
              <a:ext uri="{FF2B5EF4-FFF2-40B4-BE49-F238E27FC236}">
                <a16:creationId xmlns:a16="http://schemas.microsoft.com/office/drawing/2014/main" id="{A80121DD-E415-B04D-B489-11C95BDB0203}"/>
              </a:ext>
            </a:extLst>
          </p:cNvPr>
          <p:cNvCxnSpPr>
            <a:cxnSpLocks/>
          </p:cNvCxnSpPr>
          <p:nvPr/>
        </p:nvCxnSpPr>
        <p:spPr>
          <a:xfrm rot="16200000" flipV="1">
            <a:off x="4879273" y="3988254"/>
            <a:ext cx="440504" cy="2"/>
          </a:xfrm>
          <a:prstGeom prst="bentConnector3">
            <a:avLst>
              <a:gd name="adj1" fmla="val 50000"/>
            </a:avLst>
          </a:prstGeom>
          <a:noFill/>
          <a:ln w="25400" cap="rnd" cmpd="sng" algn="ctr">
            <a:solidFill>
              <a:schemeClr val="tx1"/>
            </a:solidFill>
            <a:prstDash val="solid"/>
            <a:headEnd type="triangle" w="med" len="med"/>
            <a:tailEnd type="triangle" w="med" len="med"/>
          </a:ln>
          <a:effectLst/>
        </p:spPr>
      </p:cxnSp>
      <p:cxnSp>
        <p:nvCxnSpPr>
          <p:cNvPr id="67" name="Elbow Connector 66">
            <a:extLst>
              <a:ext uri="{FF2B5EF4-FFF2-40B4-BE49-F238E27FC236}">
                <a16:creationId xmlns:a16="http://schemas.microsoft.com/office/drawing/2014/main" id="{6BA4C7E1-FC3B-5E40-9CE6-DDB11060DC6A}"/>
              </a:ext>
            </a:extLst>
          </p:cNvPr>
          <p:cNvCxnSpPr>
            <a:cxnSpLocks/>
          </p:cNvCxnSpPr>
          <p:nvPr/>
        </p:nvCxnSpPr>
        <p:spPr>
          <a:xfrm rot="16200000" flipV="1">
            <a:off x="6425533" y="3988254"/>
            <a:ext cx="440504" cy="2"/>
          </a:xfrm>
          <a:prstGeom prst="bentConnector3">
            <a:avLst>
              <a:gd name="adj1" fmla="val 50000"/>
            </a:avLst>
          </a:prstGeom>
          <a:noFill/>
          <a:ln w="25400" cap="rnd" cmpd="sng" algn="ctr">
            <a:solidFill>
              <a:schemeClr val="tx1"/>
            </a:solidFill>
            <a:prstDash val="solid"/>
            <a:headEnd type="triangle" w="med" len="med"/>
            <a:tailEnd type="triangle" w="med" len="med"/>
          </a:ln>
          <a:effectLst/>
        </p:spPr>
      </p:cxnSp>
      <p:cxnSp>
        <p:nvCxnSpPr>
          <p:cNvPr id="68" name="Elbow Connector 67">
            <a:extLst>
              <a:ext uri="{FF2B5EF4-FFF2-40B4-BE49-F238E27FC236}">
                <a16:creationId xmlns:a16="http://schemas.microsoft.com/office/drawing/2014/main" id="{38109AAE-EA7E-8A41-B8CE-1E3F5385EFB2}"/>
              </a:ext>
            </a:extLst>
          </p:cNvPr>
          <p:cNvCxnSpPr>
            <a:cxnSpLocks/>
            <a:stCxn id="52" idx="2"/>
            <a:endCxn id="53" idx="2"/>
          </p:cNvCxnSpPr>
          <p:nvPr/>
        </p:nvCxnSpPr>
        <p:spPr>
          <a:xfrm rot="5400000" flipH="1" flipV="1">
            <a:off x="8078519" y="3471721"/>
            <a:ext cx="62340" cy="4474059"/>
          </a:xfrm>
          <a:prstGeom prst="bentConnector3">
            <a:avLst>
              <a:gd name="adj1" fmla="val -457410"/>
            </a:avLst>
          </a:prstGeom>
          <a:noFill/>
          <a:ln w="25400" cap="rnd" cmpd="sng" algn="ctr">
            <a:solidFill>
              <a:schemeClr val="tx1"/>
            </a:solidFill>
            <a:prstDash val="solid"/>
            <a:tailEnd type="triangle"/>
          </a:ln>
          <a:effectLst/>
        </p:spPr>
      </p:cxnSp>
      <p:cxnSp>
        <p:nvCxnSpPr>
          <p:cNvPr id="69" name="Elbow Connector 68">
            <a:extLst>
              <a:ext uri="{FF2B5EF4-FFF2-40B4-BE49-F238E27FC236}">
                <a16:creationId xmlns:a16="http://schemas.microsoft.com/office/drawing/2014/main" id="{316AD7B8-EB8A-4546-B35B-400449B3C130}"/>
              </a:ext>
            </a:extLst>
          </p:cNvPr>
          <p:cNvCxnSpPr>
            <a:cxnSpLocks/>
            <a:stCxn id="53" idx="0"/>
            <a:endCxn id="55" idx="0"/>
          </p:cNvCxnSpPr>
          <p:nvPr/>
        </p:nvCxnSpPr>
        <p:spPr>
          <a:xfrm rot="16200000" flipV="1">
            <a:off x="6385983" y="-1136614"/>
            <a:ext cx="61568" cy="7859907"/>
          </a:xfrm>
          <a:prstGeom prst="bentConnector3">
            <a:avLst>
              <a:gd name="adj1" fmla="val 731574"/>
            </a:avLst>
          </a:prstGeom>
          <a:noFill/>
          <a:ln w="25400" cap="rnd" cmpd="sng" algn="ctr">
            <a:solidFill>
              <a:schemeClr val="tx1"/>
            </a:solidFill>
            <a:prstDash val="solid"/>
            <a:tailEnd type="triangle"/>
          </a:ln>
          <a:effectLst/>
        </p:spPr>
      </p:cxnSp>
      <p:sp>
        <p:nvSpPr>
          <p:cNvPr id="25" name="Folded Corner 24">
            <a:extLst>
              <a:ext uri="{FF2B5EF4-FFF2-40B4-BE49-F238E27FC236}">
                <a16:creationId xmlns:a16="http://schemas.microsoft.com/office/drawing/2014/main" id="{436CD6E1-84BC-CA44-8B5A-EF2E8E54920C}"/>
              </a:ext>
            </a:extLst>
          </p:cNvPr>
          <p:cNvSpPr/>
          <p:nvPr/>
        </p:nvSpPr>
        <p:spPr>
          <a:xfrm rot="631043">
            <a:off x="7834005" y="2006759"/>
            <a:ext cx="3930636" cy="3256776"/>
          </a:xfrm>
          <a:prstGeom prst="foldedCorner">
            <a:avLst>
              <a:gd name="adj" fmla="val 21192"/>
            </a:avLst>
          </a:prstGeom>
          <a:solidFill>
            <a:srgbClr val="FFC000"/>
          </a:solidFill>
          <a:effectLst>
            <a:outerShdw blurRad="203200" dist="38100" dir="2700000" sx="102000" sy="102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r>
              <a:rPr lang="en-US" sz="2000" dirty="0">
                <a:solidFill>
                  <a:schemeClr val="tx1"/>
                </a:solidFill>
              </a:rPr>
              <a:t>Supported operations are a </a:t>
            </a:r>
            <a:r>
              <a:rPr lang="en-US" sz="2000" b="1" dirty="0">
                <a:solidFill>
                  <a:schemeClr val="tx1"/>
                </a:solidFill>
              </a:rPr>
              <a:t>tradeoff between</a:t>
            </a:r>
            <a:r>
              <a:rPr lang="en-US" sz="2000" dirty="0">
                <a:solidFill>
                  <a:schemeClr val="tx1"/>
                </a:solidFill>
              </a:rPr>
              <a:t>:</a:t>
            </a:r>
          </a:p>
          <a:p>
            <a:pPr marL="285750" indent="-285750">
              <a:buFont typeface="Arial" panose="020B0604020202020204" pitchFamily="34" charset="0"/>
              <a:buChar char="•"/>
            </a:pPr>
            <a:r>
              <a:rPr lang="en-US" sz="2000" dirty="0">
                <a:solidFill>
                  <a:schemeClr val="tx1"/>
                </a:solidFill>
              </a:rPr>
              <a:t>Application</a:t>
            </a:r>
          </a:p>
          <a:p>
            <a:pPr marL="285750" indent="-285750">
              <a:buFont typeface="Arial" panose="020B0604020202020204" pitchFamily="34" charset="0"/>
              <a:buChar char="•"/>
            </a:pPr>
            <a:r>
              <a:rPr lang="en-US" sz="2000" dirty="0">
                <a:solidFill>
                  <a:schemeClr val="tx1"/>
                </a:solidFill>
              </a:rPr>
              <a:t>Chip Area</a:t>
            </a:r>
          </a:p>
          <a:p>
            <a:pPr marL="285750" indent="-285750">
              <a:buFont typeface="Arial" panose="020B0604020202020204" pitchFamily="34" charset="0"/>
              <a:buChar char="•"/>
            </a:pPr>
            <a:r>
              <a:rPr lang="en-US" sz="2000" dirty="0">
                <a:solidFill>
                  <a:schemeClr val="tx1"/>
                </a:solidFill>
              </a:rPr>
              <a:t>Feature size</a:t>
            </a:r>
          </a:p>
          <a:p>
            <a:pPr marL="285750" indent="-285750">
              <a:buFont typeface="Arial" panose="020B0604020202020204" pitchFamily="34" charset="0"/>
              <a:buChar char="•"/>
            </a:pPr>
            <a:r>
              <a:rPr lang="en-US" sz="2000" dirty="0">
                <a:solidFill>
                  <a:schemeClr val="tx1"/>
                </a:solidFill>
              </a:rPr>
              <a:t>Required on-chip memory</a:t>
            </a:r>
          </a:p>
          <a:p>
            <a:pPr marL="285750" indent="-285750">
              <a:buFont typeface="Arial" panose="020B0604020202020204" pitchFamily="34" charset="0"/>
              <a:buChar char="•"/>
            </a:pPr>
            <a:r>
              <a:rPr lang="en-US" sz="2000" dirty="0">
                <a:solidFill>
                  <a:schemeClr val="tx1"/>
                </a:solidFill>
              </a:rPr>
              <a:t>System cost</a:t>
            </a:r>
          </a:p>
          <a:p>
            <a:pPr marL="285750" indent="-285750">
              <a:buFont typeface="Arial" panose="020B0604020202020204" pitchFamily="34" charset="0"/>
              <a:buChar char="•"/>
            </a:pPr>
            <a:r>
              <a:rPr lang="en-US" sz="2000" dirty="0">
                <a:solidFill>
                  <a:schemeClr val="tx1"/>
                </a:solidFill>
              </a:rPr>
              <a:t>…</a:t>
            </a:r>
          </a:p>
          <a:p>
            <a:pPr marL="285750" indent="-285750">
              <a:buFont typeface="Arial" panose="020B0604020202020204" pitchFamily="34" charset="0"/>
              <a:buChar char="•"/>
            </a:pPr>
            <a:endParaRPr lang="en-US" sz="2000" dirty="0">
              <a:solidFill>
                <a:schemeClr val="tx1"/>
              </a:solidFill>
            </a:endParaRPr>
          </a:p>
        </p:txBody>
      </p:sp>
    </p:spTree>
    <p:extLst>
      <p:ext uri="{BB962C8B-B14F-4D97-AF65-F5344CB8AC3E}">
        <p14:creationId xmlns:p14="http://schemas.microsoft.com/office/powerpoint/2010/main" val="4168195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0DACD-BE2A-2142-B6E3-25B3870F2517}"/>
              </a:ext>
            </a:extLst>
          </p:cNvPr>
          <p:cNvSpPr>
            <a:spLocks noGrp="1"/>
          </p:cNvSpPr>
          <p:nvPr>
            <p:ph type="title"/>
          </p:nvPr>
        </p:nvSpPr>
        <p:spPr/>
        <p:txBody>
          <a:bodyPr/>
          <a:lstStyle/>
          <a:p>
            <a:r>
              <a:rPr lang="en-US" dirty="0"/>
              <a:t>ALU Operations</a:t>
            </a:r>
          </a:p>
        </p:txBody>
      </p:sp>
      <p:sp>
        <p:nvSpPr>
          <p:cNvPr id="4" name="Slide Number Placeholder 3">
            <a:extLst>
              <a:ext uri="{FF2B5EF4-FFF2-40B4-BE49-F238E27FC236}">
                <a16:creationId xmlns:a16="http://schemas.microsoft.com/office/drawing/2014/main" id="{E5E4BDA3-5556-2A44-9573-51053FB227C1}"/>
              </a:ext>
            </a:extLst>
          </p:cNvPr>
          <p:cNvSpPr>
            <a:spLocks noGrp="1"/>
          </p:cNvSpPr>
          <p:nvPr>
            <p:ph type="sldNum" sz="quarter" idx="12"/>
          </p:nvPr>
        </p:nvSpPr>
        <p:spPr/>
        <p:txBody>
          <a:bodyPr/>
          <a:lstStyle/>
          <a:p>
            <a:fld id="{4FAB73BC-B049-4115-A692-8D63A059BFB8}" type="slidenum">
              <a:rPr lang="en-US" smtClean="0"/>
              <a:t>14</a:t>
            </a:fld>
            <a:endParaRPr lang="en-US"/>
          </a:p>
        </p:txBody>
      </p:sp>
      <p:sp>
        <p:nvSpPr>
          <p:cNvPr id="50" name="Rectangle 49">
            <a:extLst>
              <a:ext uri="{FF2B5EF4-FFF2-40B4-BE49-F238E27FC236}">
                <a16:creationId xmlns:a16="http://schemas.microsoft.com/office/drawing/2014/main" id="{742C4DD0-48DF-7241-B590-6AC495B75513}"/>
              </a:ext>
            </a:extLst>
          </p:cNvPr>
          <p:cNvSpPr/>
          <p:nvPr/>
        </p:nvSpPr>
        <p:spPr>
          <a:xfrm>
            <a:off x="705550" y="2176712"/>
            <a:ext cx="10605578" cy="4096072"/>
          </a:xfrm>
          <a:prstGeom prst="rect">
            <a:avLst/>
          </a:prstGeom>
          <a:solidFill>
            <a:schemeClr val="tx2">
              <a:lumMod val="40000"/>
              <a:lumOff val="60000"/>
            </a:schemeClr>
          </a:solidFill>
          <a:ln w="38100" cap="rnd" cmpd="sng" algn="ctr">
            <a:solidFill>
              <a:schemeClr val="tx1"/>
            </a:solidFill>
            <a:prstDash val="solid"/>
          </a:ln>
          <a:effectLst/>
        </p:spPr>
        <p:txBody>
          <a:bodyPr lIns="0" tIns="91440" rIns="0" bIns="0" rtlCol="0" anchor="t"/>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ysClr val="windowText" lastClr="000000"/>
              </a:solidFill>
              <a:effectLst/>
              <a:uLnTx/>
              <a:uFillTx/>
              <a:latin typeface="Trebuchet MS" panose="020B0603020202020204"/>
              <a:ea typeface="+mn-ea"/>
              <a:cs typeface="+mn-cs"/>
            </a:endParaRPr>
          </a:p>
        </p:txBody>
      </p:sp>
      <p:sp>
        <p:nvSpPr>
          <p:cNvPr id="51" name="Rectangle 50">
            <a:extLst>
              <a:ext uri="{FF2B5EF4-FFF2-40B4-BE49-F238E27FC236}">
                <a16:creationId xmlns:a16="http://schemas.microsoft.com/office/drawing/2014/main" id="{DCA6363B-C255-4A4B-A5CA-7203763E1041}"/>
              </a:ext>
            </a:extLst>
          </p:cNvPr>
          <p:cNvSpPr/>
          <p:nvPr/>
        </p:nvSpPr>
        <p:spPr>
          <a:xfrm>
            <a:off x="4479868" y="2762556"/>
            <a:ext cx="2785572" cy="1005446"/>
          </a:xfrm>
          <a:prstGeom prst="rect">
            <a:avLst/>
          </a:prstGeom>
          <a:solidFill>
            <a:srgbClr val="E76618"/>
          </a:solidFill>
          <a:ln w="12700"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Trebuchet MS" panose="020B0603020202020204"/>
                <a:ea typeface="+mn-ea"/>
                <a:cs typeface="+mn-cs"/>
              </a:rPr>
              <a:t>L0 Register File</a:t>
            </a:r>
          </a:p>
        </p:txBody>
      </p:sp>
      <p:sp>
        <p:nvSpPr>
          <p:cNvPr id="52" name="Rectangle 51">
            <a:extLst>
              <a:ext uri="{FF2B5EF4-FFF2-40B4-BE49-F238E27FC236}">
                <a16:creationId xmlns:a16="http://schemas.microsoft.com/office/drawing/2014/main" id="{5975191B-D1C8-0C45-A515-3E3D6B87102A}"/>
              </a:ext>
            </a:extLst>
          </p:cNvPr>
          <p:cNvSpPr/>
          <p:nvPr/>
        </p:nvSpPr>
        <p:spPr>
          <a:xfrm>
            <a:off x="4457123" y="4208508"/>
            <a:ext cx="2831067" cy="1531413"/>
          </a:xfrm>
          <a:prstGeom prst="rect">
            <a:avLst/>
          </a:prstGeom>
          <a:solidFill>
            <a:srgbClr val="002060"/>
          </a:solidFill>
          <a:ln w="0" cap="rnd" cmpd="sng" algn="ctr">
            <a:solidFill>
              <a:srgbClr val="002060"/>
            </a:solidFill>
            <a:prstDash val="solid"/>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prstClr val="white"/>
                </a:solidFill>
                <a:effectLst/>
                <a:uLnTx/>
                <a:uFillTx/>
                <a:latin typeface="Trebuchet MS" panose="020B0603020202020204"/>
                <a:ea typeface="+mn-ea"/>
                <a:cs typeface="+mn-cs"/>
              </a:rPr>
              <a:t>ALU + FP </a:t>
            </a:r>
          </a:p>
        </p:txBody>
      </p:sp>
      <p:sp>
        <p:nvSpPr>
          <p:cNvPr id="53" name="Rectangle 52">
            <a:extLst>
              <a:ext uri="{FF2B5EF4-FFF2-40B4-BE49-F238E27FC236}">
                <a16:creationId xmlns:a16="http://schemas.microsoft.com/office/drawing/2014/main" id="{883F73B4-EFAA-F942-9FD8-E9E784D05383}"/>
              </a:ext>
            </a:extLst>
          </p:cNvPr>
          <p:cNvSpPr/>
          <p:nvPr/>
        </p:nvSpPr>
        <p:spPr>
          <a:xfrm>
            <a:off x="9669177" y="2824124"/>
            <a:ext cx="1355079" cy="2853458"/>
          </a:xfrm>
          <a:prstGeom prst="rect">
            <a:avLst/>
          </a:prstGeom>
          <a:solidFill>
            <a:schemeClr val="tx2">
              <a:lumMod val="40000"/>
              <a:lumOff val="60000"/>
            </a:schemeClr>
          </a:solidFill>
          <a:ln w="12700" cap="rnd" cmpd="sng" algn="ctr">
            <a:solidFill>
              <a:schemeClr val="tx1"/>
            </a:solidFill>
            <a:prstDash val="solid"/>
          </a:ln>
          <a:effectLst/>
        </p:spPr>
        <p:txBody>
          <a:bodyPr vert="horz"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effectLst/>
                <a:uLnTx/>
                <a:uFillTx/>
                <a:latin typeface="Trebuchet MS" panose="020B0603020202020204"/>
                <a:ea typeface="+mn-ea"/>
                <a:cs typeface="+mn-cs"/>
              </a:rPr>
              <a:t>Write Back</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latin typeface="Trebuchet MS" panose="020B0603020202020204"/>
                <a:ea typeface="+mn-ea"/>
                <a:cs typeface="+mn-cs"/>
              </a:rPr>
              <a:t>SYNC</a:t>
            </a:r>
            <a:endParaRPr kumimoji="0" lang="en-US" sz="2800" b="0" i="0" u="none" strike="noStrike" kern="0" cap="none" spc="0" normalizeH="0" baseline="0" noProof="0" dirty="0">
              <a:ln>
                <a:noFill/>
              </a:ln>
              <a:effectLst/>
              <a:uLnTx/>
              <a:uFillTx/>
              <a:latin typeface="Trebuchet MS" panose="020B0603020202020204"/>
              <a:ea typeface="+mn-ea"/>
              <a:cs typeface="+mn-cs"/>
            </a:endParaRPr>
          </a:p>
        </p:txBody>
      </p:sp>
      <p:sp>
        <p:nvSpPr>
          <p:cNvPr id="54" name="Rectangle 53">
            <a:extLst>
              <a:ext uri="{FF2B5EF4-FFF2-40B4-BE49-F238E27FC236}">
                <a16:creationId xmlns:a16="http://schemas.microsoft.com/office/drawing/2014/main" id="{120DB102-F856-EB49-B509-6305F0430E88}"/>
              </a:ext>
            </a:extLst>
          </p:cNvPr>
          <p:cNvSpPr/>
          <p:nvPr/>
        </p:nvSpPr>
        <p:spPr>
          <a:xfrm>
            <a:off x="7633135" y="2824124"/>
            <a:ext cx="1703741" cy="2853458"/>
          </a:xfrm>
          <a:prstGeom prst="rect">
            <a:avLst/>
          </a:prstGeom>
          <a:solidFill>
            <a:schemeClr val="tx2">
              <a:lumMod val="40000"/>
              <a:lumOff val="60000"/>
            </a:schemeClr>
          </a:solidFill>
          <a:ln w="12700" cap="rnd" cmpd="sng" algn="ctr">
            <a:solidFill>
              <a:schemeClr val="tx1"/>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Trebuchet MS" panose="020B0603020202020204"/>
                <a:ea typeface="+mn-ea"/>
                <a:cs typeface="+mn-cs"/>
              </a:rPr>
              <a:t>Memory Access</a:t>
            </a:r>
            <a:r>
              <a:rPr kumimoji="0" lang="en-US" sz="2000" b="1" i="0" u="none" strike="noStrike" kern="0" cap="none" spc="0" normalizeH="0" baseline="0" noProof="0" dirty="0">
                <a:ln>
                  <a:noFill/>
                </a:ln>
                <a:solidFill>
                  <a:prstClr val="black"/>
                </a:solidFill>
                <a:effectLst/>
                <a:uLnTx/>
                <a:uFillTx/>
                <a:latin typeface="Trebuchet MS" panose="020B0603020202020204"/>
                <a:ea typeface="+mn-ea"/>
                <a:cs typeface="+mn-cs"/>
              </a:rPr>
              <a:t> </a:t>
            </a:r>
            <a:r>
              <a:rPr kumimoji="0" lang="en-US" sz="2000" b="0" i="0" u="none" strike="noStrike" kern="0" cap="none" spc="0" normalizeH="0" baseline="0" noProof="0" dirty="0">
                <a:ln>
                  <a:noFill/>
                </a:ln>
                <a:solidFill>
                  <a:prstClr val="black"/>
                </a:solidFill>
                <a:effectLst/>
                <a:uLnTx/>
                <a:uFillTx/>
                <a:latin typeface="Trebuchet MS" panose="020B0603020202020204"/>
                <a:ea typeface="+mn-ea"/>
                <a:cs typeface="+mn-cs"/>
              </a:rPr>
              <a:t>Interface</a:t>
            </a:r>
          </a:p>
        </p:txBody>
      </p:sp>
      <p:sp>
        <p:nvSpPr>
          <p:cNvPr id="55" name="Rectangle 54">
            <a:extLst>
              <a:ext uri="{FF2B5EF4-FFF2-40B4-BE49-F238E27FC236}">
                <a16:creationId xmlns:a16="http://schemas.microsoft.com/office/drawing/2014/main" id="{4E2C56EB-DF56-5948-B095-CDE584722749}"/>
              </a:ext>
            </a:extLst>
          </p:cNvPr>
          <p:cNvSpPr/>
          <p:nvPr/>
        </p:nvSpPr>
        <p:spPr>
          <a:xfrm>
            <a:off x="884193" y="2762556"/>
            <a:ext cx="3205236" cy="2594054"/>
          </a:xfrm>
          <a:prstGeom prst="rect">
            <a:avLst/>
          </a:prstGeom>
          <a:solidFill>
            <a:schemeClr val="tx2">
              <a:lumMod val="40000"/>
              <a:lumOff val="60000"/>
            </a:schemeClr>
          </a:solidFill>
          <a:ln w="12700" cap="rnd" cmpd="sng" algn="ctr">
            <a:solidFill>
              <a:schemeClr val="tx1"/>
            </a:solidFill>
            <a:prstDash val="solid"/>
          </a:ln>
          <a:effectLst/>
        </p:spPr>
        <p:txBody>
          <a:bodyPr vert="horz" rtlCol="0" anchor="t"/>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Trebuchet MS" panose="020B0603020202020204"/>
                <a:ea typeface="+mn-ea"/>
                <a:cs typeface="+mn-cs"/>
              </a:rPr>
              <a:t>Scheduling Unit</a:t>
            </a:r>
            <a:endParaRPr kumimoji="0" lang="en-US" sz="1600" b="1" i="0" u="none" strike="noStrike" kern="0" cap="none" spc="0" normalizeH="0" baseline="0" noProof="0" dirty="0">
              <a:ln>
                <a:noFill/>
              </a:ln>
              <a:solidFill>
                <a:prstClr val="white"/>
              </a:solidFill>
              <a:effectLst/>
              <a:uLnTx/>
              <a:uFillTx/>
              <a:latin typeface="Trebuchet MS" panose="020B0603020202020204"/>
              <a:ea typeface="+mn-ea"/>
              <a:cs typeface="+mn-cs"/>
            </a:endParaRPr>
          </a:p>
        </p:txBody>
      </p:sp>
      <p:sp>
        <p:nvSpPr>
          <p:cNvPr id="56" name="Rectangle 55">
            <a:extLst>
              <a:ext uri="{FF2B5EF4-FFF2-40B4-BE49-F238E27FC236}">
                <a16:creationId xmlns:a16="http://schemas.microsoft.com/office/drawing/2014/main" id="{814FE886-BFE7-554A-8425-7173A75DE355}"/>
              </a:ext>
            </a:extLst>
          </p:cNvPr>
          <p:cNvSpPr/>
          <p:nvPr/>
        </p:nvSpPr>
        <p:spPr>
          <a:xfrm>
            <a:off x="1005951" y="3418549"/>
            <a:ext cx="1200424" cy="1754198"/>
          </a:xfrm>
          <a:prstGeom prst="rect">
            <a:avLst/>
          </a:prstGeom>
          <a:solidFill>
            <a:schemeClr val="tx2">
              <a:lumMod val="40000"/>
              <a:lumOff val="60000"/>
            </a:schemeClr>
          </a:solidFill>
          <a:ln w="19050" cap="rnd"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Trebuchet MS" panose="020B0603020202020204"/>
                <a:ea typeface="+mn-ea"/>
                <a:cs typeface="+mn-cs"/>
              </a:rPr>
              <a:t>FETCH</a:t>
            </a:r>
          </a:p>
        </p:txBody>
      </p:sp>
      <p:sp>
        <p:nvSpPr>
          <p:cNvPr id="57" name="Rectangle 56">
            <a:extLst>
              <a:ext uri="{FF2B5EF4-FFF2-40B4-BE49-F238E27FC236}">
                <a16:creationId xmlns:a16="http://schemas.microsoft.com/office/drawing/2014/main" id="{97662E9E-BBD1-C648-B7E2-ED10BE03BC16}"/>
              </a:ext>
            </a:extLst>
          </p:cNvPr>
          <p:cNvSpPr/>
          <p:nvPr/>
        </p:nvSpPr>
        <p:spPr>
          <a:xfrm>
            <a:off x="2517002" y="3418549"/>
            <a:ext cx="1452514" cy="1754198"/>
          </a:xfrm>
          <a:prstGeom prst="rect">
            <a:avLst/>
          </a:prstGeom>
          <a:solidFill>
            <a:schemeClr val="tx2">
              <a:lumMod val="40000"/>
              <a:lumOff val="60000"/>
            </a:schemeClr>
          </a:solidFill>
          <a:ln w="19050" cap="rnd"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effectLst/>
                <a:uLnTx/>
                <a:uFillTx/>
                <a:latin typeface="Trebuchet MS" panose="020B0603020202020204"/>
                <a:ea typeface="+mn-ea"/>
                <a:cs typeface="+mn-cs"/>
              </a:rPr>
              <a:t>DECODE</a:t>
            </a:r>
          </a:p>
        </p:txBody>
      </p:sp>
      <p:cxnSp>
        <p:nvCxnSpPr>
          <p:cNvPr id="58" name="Elbow Connector 57">
            <a:extLst>
              <a:ext uri="{FF2B5EF4-FFF2-40B4-BE49-F238E27FC236}">
                <a16:creationId xmlns:a16="http://schemas.microsoft.com/office/drawing/2014/main" id="{5F121461-8B23-3A42-B81C-CBAA7E8D28C6}"/>
              </a:ext>
            </a:extLst>
          </p:cNvPr>
          <p:cNvCxnSpPr>
            <a:cxnSpLocks/>
            <a:stCxn id="57" idx="3"/>
            <a:endCxn id="54" idx="0"/>
          </p:cNvCxnSpPr>
          <p:nvPr/>
        </p:nvCxnSpPr>
        <p:spPr>
          <a:xfrm flipV="1">
            <a:off x="3969519" y="2824124"/>
            <a:ext cx="4515488" cy="1471526"/>
          </a:xfrm>
          <a:prstGeom prst="bentConnector4">
            <a:avLst>
              <a:gd name="adj1" fmla="val 4639"/>
              <a:gd name="adj2" fmla="val 119378"/>
            </a:avLst>
          </a:prstGeom>
          <a:noFill/>
          <a:ln w="25400" cap="rnd" cmpd="sng" algn="ctr">
            <a:solidFill>
              <a:schemeClr val="tx1"/>
            </a:solidFill>
            <a:prstDash val="solid"/>
            <a:tailEnd type="triangle"/>
          </a:ln>
          <a:effectLst/>
        </p:spPr>
      </p:cxnSp>
      <p:cxnSp>
        <p:nvCxnSpPr>
          <p:cNvPr id="59" name="Elbow Connector 58">
            <a:extLst>
              <a:ext uri="{FF2B5EF4-FFF2-40B4-BE49-F238E27FC236}">
                <a16:creationId xmlns:a16="http://schemas.microsoft.com/office/drawing/2014/main" id="{E143B71F-B4D0-FB4C-BD07-350476F20E69}"/>
              </a:ext>
            </a:extLst>
          </p:cNvPr>
          <p:cNvCxnSpPr>
            <a:cxnSpLocks/>
            <a:stCxn id="54" idx="3"/>
            <a:endCxn id="53" idx="1"/>
          </p:cNvCxnSpPr>
          <p:nvPr/>
        </p:nvCxnSpPr>
        <p:spPr>
          <a:xfrm>
            <a:off x="9336876" y="4250851"/>
            <a:ext cx="332304" cy="15843"/>
          </a:xfrm>
          <a:prstGeom prst="bentConnector3">
            <a:avLst>
              <a:gd name="adj1" fmla="val 50000"/>
            </a:avLst>
          </a:prstGeom>
          <a:noFill/>
          <a:ln w="25400" cap="rnd" cmpd="sng" algn="ctr">
            <a:solidFill>
              <a:schemeClr val="tx1"/>
            </a:solidFill>
            <a:prstDash val="solid"/>
            <a:tailEnd type="triangle"/>
          </a:ln>
          <a:effectLst/>
        </p:spPr>
      </p:cxnSp>
      <p:cxnSp>
        <p:nvCxnSpPr>
          <p:cNvPr id="60" name="Elbow Connector 59">
            <a:extLst>
              <a:ext uri="{FF2B5EF4-FFF2-40B4-BE49-F238E27FC236}">
                <a16:creationId xmlns:a16="http://schemas.microsoft.com/office/drawing/2014/main" id="{EE9F83B0-B9C3-5146-B997-EAFDC570BA9D}"/>
              </a:ext>
            </a:extLst>
          </p:cNvPr>
          <p:cNvCxnSpPr>
            <a:cxnSpLocks/>
            <a:stCxn id="56" idx="3"/>
            <a:endCxn id="57" idx="1"/>
          </p:cNvCxnSpPr>
          <p:nvPr/>
        </p:nvCxnSpPr>
        <p:spPr>
          <a:xfrm>
            <a:off x="2206375" y="4295647"/>
            <a:ext cx="310629" cy="15843"/>
          </a:xfrm>
          <a:prstGeom prst="bentConnector3">
            <a:avLst>
              <a:gd name="adj1" fmla="val 50000"/>
            </a:avLst>
          </a:prstGeom>
          <a:noFill/>
          <a:ln w="25400" cap="rnd" cmpd="sng" algn="ctr">
            <a:solidFill>
              <a:schemeClr val="tx1"/>
            </a:solidFill>
            <a:prstDash val="solid"/>
            <a:tailEnd type="triangle"/>
          </a:ln>
          <a:effectLst/>
        </p:spPr>
      </p:cxnSp>
      <p:sp>
        <p:nvSpPr>
          <p:cNvPr id="61" name="Rectangle 60">
            <a:extLst>
              <a:ext uri="{FF2B5EF4-FFF2-40B4-BE49-F238E27FC236}">
                <a16:creationId xmlns:a16="http://schemas.microsoft.com/office/drawing/2014/main" id="{BCB85D8E-24C7-0640-96C3-3FC7723F19A6}"/>
              </a:ext>
            </a:extLst>
          </p:cNvPr>
          <p:cNvSpPr/>
          <p:nvPr/>
        </p:nvSpPr>
        <p:spPr>
          <a:xfrm>
            <a:off x="884193" y="5594914"/>
            <a:ext cx="2067355" cy="556311"/>
          </a:xfrm>
          <a:prstGeom prst="rect">
            <a:avLst/>
          </a:prstGeom>
          <a:solidFill>
            <a:schemeClr val="tx2">
              <a:lumMod val="40000"/>
              <a:lumOff val="60000"/>
            </a:schemeClr>
          </a:solidFill>
          <a:ln w="12700" cap="rnd" cmpd="sng" algn="ctr">
            <a:solidFill>
              <a:schemeClr val="tx1"/>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black"/>
                </a:solidFill>
                <a:effectLst/>
                <a:uLnTx/>
                <a:uFillTx/>
                <a:latin typeface="Trebuchet MS" panose="020B0603020202020204"/>
                <a:ea typeface="+mn-ea"/>
                <a:cs typeface="+mn-cs"/>
              </a:rPr>
              <a:t>Inst Mem</a:t>
            </a:r>
          </a:p>
        </p:txBody>
      </p:sp>
      <p:cxnSp>
        <p:nvCxnSpPr>
          <p:cNvPr id="62" name="Elbow Connector 61">
            <a:extLst>
              <a:ext uri="{FF2B5EF4-FFF2-40B4-BE49-F238E27FC236}">
                <a16:creationId xmlns:a16="http://schemas.microsoft.com/office/drawing/2014/main" id="{DCFA818C-76C2-5346-9BCC-431E9775B557}"/>
              </a:ext>
            </a:extLst>
          </p:cNvPr>
          <p:cNvCxnSpPr>
            <a:cxnSpLocks/>
            <a:stCxn id="61" idx="0"/>
            <a:endCxn id="56" idx="2"/>
          </p:cNvCxnSpPr>
          <p:nvPr/>
        </p:nvCxnSpPr>
        <p:spPr>
          <a:xfrm rot="16200000" flipV="1">
            <a:off x="1550931" y="5227976"/>
            <a:ext cx="422166" cy="311707"/>
          </a:xfrm>
          <a:prstGeom prst="bentConnector3">
            <a:avLst>
              <a:gd name="adj1" fmla="val 50001"/>
            </a:avLst>
          </a:prstGeom>
          <a:noFill/>
          <a:ln w="25400" cap="rnd" cmpd="sng" algn="ctr">
            <a:solidFill>
              <a:schemeClr val="tx1"/>
            </a:solidFill>
            <a:prstDash val="solid"/>
            <a:headEnd type="triangle" w="sm" len="sm"/>
            <a:tailEnd type="triangle" w="sm" len="sm"/>
          </a:ln>
          <a:effectLst/>
        </p:spPr>
      </p:cxnSp>
      <p:cxnSp>
        <p:nvCxnSpPr>
          <p:cNvPr id="63" name="Elbow Connector 62">
            <a:extLst>
              <a:ext uri="{FF2B5EF4-FFF2-40B4-BE49-F238E27FC236}">
                <a16:creationId xmlns:a16="http://schemas.microsoft.com/office/drawing/2014/main" id="{C0973D57-11B7-BE41-8024-AB123EECF577}"/>
              </a:ext>
            </a:extLst>
          </p:cNvPr>
          <p:cNvCxnSpPr>
            <a:cxnSpLocks/>
            <a:stCxn id="57" idx="3"/>
            <a:endCxn id="52" idx="1"/>
          </p:cNvCxnSpPr>
          <p:nvPr/>
        </p:nvCxnSpPr>
        <p:spPr>
          <a:xfrm>
            <a:off x="3969519" y="4295647"/>
            <a:ext cx="487605" cy="678566"/>
          </a:xfrm>
          <a:prstGeom prst="bentConnector3">
            <a:avLst>
              <a:gd name="adj1" fmla="val 42205"/>
            </a:avLst>
          </a:prstGeom>
          <a:noFill/>
          <a:ln w="25400" cap="rnd" cmpd="sng" algn="ctr">
            <a:solidFill>
              <a:schemeClr val="tx1"/>
            </a:solidFill>
            <a:prstDash val="solid"/>
            <a:tailEnd type="triangle"/>
          </a:ln>
          <a:effectLst/>
        </p:spPr>
      </p:cxnSp>
      <p:cxnSp>
        <p:nvCxnSpPr>
          <p:cNvPr id="64" name="Elbow Connector 63">
            <a:extLst>
              <a:ext uri="{FF2B5EF4-FFF2-40B4-BE49-F238E27FC236}">
                <a16:creationId xmlns:a16="http://schemas.microsoft.com/office/drawing/2014/main" id="{9CFB4DEC-DB19-674E-AC16-2B3E93023CD1}"/>
              </a:ext>
            </a:extLst>
          </p:cNvPr>
          <p:cNvCxnSpPr>
            <a:cxnSpLocks/>
            <a:stCxn id="57" idx="3"/>
            <a:endCxn id="51" idx="1"/>
          </p:cNvCxnSpPr>
          <p:nvPr/>
        </p:nvCxnSpPr>
        <p:spPr>
          <a:xfrm flipV="1">
            <a:off x="3969519" y="3265280"/>
            <a:ext cx="510352" cy="1030367"/>
          </a:xfrm>
          <a:prstGeom prst="bentConnector3">
            <a:avLst>
              <a:gd name="adj1" fmla="val 40331"/>
            </a:avLst>
          </a:prstGeom>
          <a:noFill/>
          <a:ln w="25400" cap="rnd" cmpd="sng" algn="ctr">
            <a:solidFill>
              <a:schemeClr val="tx1"/>
            </a:solidFill>
            <a:prstDash val="solid"/>
            <a:tailEnd type="triangle"/>
          </a:ln>
          <a:effectLst/>
        </p:spPr>
      </p:cxnSp>
      <p:cxnSp>
        <p:nvCxnSpPr>
          <p:cNvPr id="65" name="Elbow Connector 64">
            <a:extLst>
              <a:ext uri="{FF2B5EF4-FFF2-40B4-BE49-F238E27FC236}">
                <a16:creationId xmlns:a16="http://schemas.microsoft.com/office/drawing/2014/main" id="{82556AA7-979E-4847-AC3D-AE1085C148A7}"/>
              </a:ext>
            </a:extLst>
          </p:cNvPr>
          <p:cNvCxnSpPr>
            <a:cxnSpLocks/>
            <a:stCxn id="52" idx="0"/>
            <a:endCxn id="51" idx="2"/>
          </p:cNvCxnSpPr>
          <p:nvPr/>
        </p:nvCxnSpPr>
        <p:spPr>
          <a:xfrm rot="16200000" flipV="1">
            <a:off x="5652403" y="3988254"/>
            <a:ext cx="440504" cy="2"/>
          </a:xfrm>
          <a:prstGeom prst="bentConnector3">
            <a:avLst>
              <a:gd name="adj1" fmla="val 50000"/>
            </a:avLst>
          </a:prstGeom>
          <a:noFill/>
          <a:ln w="44450" cap="rnd" cmpd="sng" algn="ctr">
            <a:solidFill>
              <a:srgbClr val="C00000"/>
            </a:solidFill>
            <a:prstDash val="solid"/>
            <a:headEnd type="triangle" w="med" len="med"/>
            <a:tailEnd type="triangle" w="med" len="med"/>
          </a:ln>
          <a:effectLst/>
        </p:spPr>
      </p:cxnSp>
      <p:cxnSp>
        <p:nvCxnSpPr>
          <p:cNvPr id="66" name="Elbow Connector 65">
            <a:extLst>
              <a:ext uri="{FF2B5EF4-FFF2-40B4-BE49-F238E27FC236}">
                <a16:creationId xmlns:a16="http://schemas.microsoft.com/office/drawing/2014/main" id="{A80121DD-E415-B04D-B489-11C95BDB0203}"/>
              </a:ext>
            </a:extLst>
          </p:cNvPr>
          <p:cNvCxnSpPr>
            <a:cxnSpLocks/>
          </p:cNvCxnSpPr>
          <p:nvPr/>
        </p:nvCxnSpPr>
        <p:spPr>
          <a:xfrm rot="16200000" flipV="1">
            <a:off x="4879273" y="3988254"/>
            <a:ext cx="440504" cy="2"/>
          </a:xfrm>
          <a:prstGeom prst="bentConnector3">
            <a:avLst>
              <a:gd name="adj1" fmla="val 50000"/>
            </a:avLst>
          </a:prstGeom>
          <a:noFill/>
          <a:ln w="44450" cap="rnd" cmpd="sng" algn="ctr">
            <a:solidFill>
              <a:srgbClr val="C00000"/>
            </a:solidFill>
            <a:prstDash val="solid"/>
            <a:headEnd type="triangle" w="med" len="med"/>
            <a:tailEnd type="triangle" w="med" len="med"/>
          </a:ln>
          <a:effectLst/>
        </p:spPr>
      </p:cxnSp>
      <p:cxnSp>
        <p:nvCxnSpPr>
          <p:cNvPr id="67" name="Elbow Connector 66">
            <a:extLst>
              <a:ext uri="{FF2B5EF4-FFF2-40B4-BE49-F238E27FC236}">
                <a16:creationId xmlns:a16="http://schemas.microsoft.com/office/drawing/2014/main" id="{6BA4C7E1-FC3B-5E40-9CE6-DDB11060DC6A}"/>
              </a:ext>
            </a:extLst>
          </p:cNvPr>
          <p:cNvCxnSpPr>
            <a:cxnSpLocks/>
          </p:cNvCxnSpPr>
          <p:nvPr/>
        </p:nvCxnSpPr>
        <p:spPr>
          <a:xfrm rot="16200000" flipV="1">
            <a:off x="6425533" y="3988254"/>
            <a:ext cx="440504" cy="2"/>
          </a:xfrm>
          <a:prstGeom prst="bentConnector3">
            <a:avLst>
              <a:gd name="adj1" fmla="val 50000"/>
            </a:avLst>
          </a:prstGeom>
          <a:noFill/>
          <a:ln w="44450" cap="rnd" cmpd="sng" algn="ctr">
            <a:solidFill>
              <a:srgbClr val="C00000"/>
            </a:solidFill>
            <a:prstDash val="solid"/>
            <a:headEnd type="triangle" w="med" len="med"/>
            <a:tailEnd type="triangle" w="med" len="med"/>
          </a:ln>
          <a:effectLst/>
        </p:spPr>
      </p:cxnSp>
      <p:cxnSp>
        <p:nvCxnSpPr>
          <p:cNvPr id="68" name="Elbow Connector 67">
            <a:extLst>
              <a:ext uri="{FF2B5EF4-FFF2-40B4-BE49-F238E27FC236}">
                <a16:creationId xmlns:a16="http://schemas.microsoft.com/office/drawing/2014/main" id="{38109AAE-EA7E-8A41-B8CE-1E3F5385EFB2}"/>
              </a:ext>
            </a:extLst>
          </p:cNvPr>
          <p:cNvCxnSpPr>
            <a:cxnSpLocks/>
            <a:stCxn id="52" idx="2"/>
            <a:endCxn id="53" idx="2"/>
          </p:cNvCxnSpPr>
          <p:nvPr/>
        </p:nvCxnSpPr>
        <p:spPr>
          <a:xfrm rot="5400000" flipH="1" flipV="1">
            <a:off x="8078519" y="3471721"/>
            <a:ext cx="62340" cy="4474059"/>
          </a:xfrm>
          <a:prstGeom prst="bentConnector3">
            <a:avLst>
              <a:gd name="adj1" fmla="val -457410"/>
            </a:avLst>
          </a:prstGeom>
          <a:noFill/>
          <a:ln w="25400" cap="rnd" cmpd="sng" algn="ctr">
            <a:solidFill>
              <a:schemeClr val="tx1"/>
            </a:solidFill>
            <a:prstDash val="solid"/>
            <a:tailEnd type="triangle"/>
          </a:ln>
          <a:effectLst/>
        </p:spPr>
      </p:cxnSp>
      <p:cxnSp>
        <p:nvCxnSpPr>
          <p:cNvPr id="69" name="Elbow Connector 68">
            <a:extLst>
              <a:ext uri="{FF2B5EF4-FFF2-40B4-BE49-F238E27FC236}">
                <a16:creationId xmlns:a16="http://schemas.microsoft.com/office/drawing/2014/main" id="{316AD7B8-EB8A-4546-B35B-400449B3C130}"/>
              </a:ext>
            </a:extLst>
          </p:cNvPr>
          <p:cNvCxnSpPr>
            <a:cxnSpLocks/>
            <a:stCxn id="53" idx="0"/>
            <a:endCxn id="55" idx="0"/>
          </p:cNvCxnSpPr>
          <p:nvPr/>
        </p:nvCxnSpPr>
        <p:spPr>
          <a:xfrm rot="16200000" flipV="1">
            <a:off x="6385983" y="-1136614"/>
            <a:ext cx="61568" cy="7859907"/>
          </a:xfrm>
          <a:prstGeom prst="bentConnector3">
            <a:avLst>
              <a:gd name="adj1" fmla="val 731574"/>
            </a:avLst>
          </a:prstGeom>
          <a:noFill/>
          <a:ln w="25400" cap="rnd" cmpd="sng" algn="ctr">
            <a:solidFill>
              <a:schemeClr val="tx1"/>
            </a:solidFill>
            <a:prstDash val="solid"/>
            <a:tailEnd type="triangle"/>
          </a:ln>
          <a:effectLst/>
        </p:spPr>
      </p:cxnSp>
      <p:sp>
        <p:nvSpPr>
          <p:cNvPr id="24" name="Folded Corner 23">
            <a:extLst>
              <a:ext uri="{FF2B5EF4-FFF2-40B4-BE49-F238E27FC236}">
                <a16:creationId xmlns:a16="http://schemas.microsoft.com/office/drawing/2014/main" id="{CEA5C813-1B62-BF4D-9BD9-687F2BBAF078}"/>
              </a:ext>
            </a:extLst>
          </p:cNvPr>
          <p:cNvSpPr/>
          <p:nvPr/>
        </p:nvSpPr>
        <p:spPr>
          <a:xfrm rot="631043">
            <a:off x="7834005" y="2006759"/>
            <a:ext cx="3930636" cy="3256776"/>
          </a:xfrm>
          <a:prstGeom prst="foldedCorner">
            <a:avLst>
              <a:gd name="adj" fmla="val 21192"/>
            </a:avLst>
          </a:prstGeom>
          <a:solidFill>
            <a:srgbClr val="FFC000"/>
          </a:solidFill>
          <a:effectLst>
            <a:outerShdw blurRad="203200" dist="38100" dir="2700000" sx="102000" sy="102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r>
              <a:rPr lang="en-US" sz="2000" dirty="0">
                <a:solidFill>
                  <a:schemeClr val="tx1"/>
                </a:solidFill>
              </a:rPr>
              <a:t>ALU Operations execution time are not dependent on the memory access time.</a:t>
            </a:r>
          </a:p>
          <a:p>
            <a:endParaRPr lang="en-US" sz="2000" dirty="0">
              <a:solidFill>
                <a:schemeClr val="tx1"/>
              </a:solidFill>
            </a:endParaRPr>
          </a:p>
          <a:p>
            <a:pPr algn="ctr"/>
            <a:r>
              <a:rPr lang="en-US" sz="3200" dirty="0" err="1">
                <a:solidFill>
                  <a:schemeClr val="tx1"/>
                </a:solidFill>
              </a:rPr>
              <a:t>T</a:t>
            </a:r>
            <a:r>
              <a:rPr lang="en-US" sz="3200" baseline="-25000" dirty="0" err="1">
                <a:solidFill>
                  <a:schemeClr val="tx1"/>
                </a:solidFill>
              </a:rPr>
              <a:t>compute</a:t>
            </a:r>
            <a:r>
              <a:rPr lang="en-US" sz="3200" dirty="0">
                <a:solidFill>
                  <a:schemeClr val="tx1"/>
                </a:solidFill>
              </a:rPr>
              <a:t> &gt;&gt; </a:t>
            </a:r>
            <a:r>
              <a:rPr lang="en-US" sz="3200" dirty="0" err="1">
                <a:solidFill>
                  <a:schemeClr val="tx1"/>
                </a:solidFill>
              </a:rPr>
              <a:t>T</a:t>
            </a:r>
            <a:r>
              <a:rPr lang="en-US" sz="3200" baseline="-25000" dirty="0" err="1">
                <a:solidFill>
                  <a:schemeClr val="tx1"/>
                </a:solidFill>
              </a:rPr>
              <a:t>memory</a:t>
            </a:r>
            <a:endParaRPr lang="en-US" sz="3200" baseline="-25000" dirty="0">
              <a:solidFill>
                <a:schemeClr val="tx1"/>
              </a:solidFill>
            </a:endParaRPr>
          </a:p>
          <a:p>
            <a:pPr algn="ctr"/>
            <a:endParaRPr lang="en-US" sz="3200" baseline="-25000" dirty="0">
              <a:solidFill>
                <a:schemeClr val="tx1"/>
              </a:solidFill>
            </a:endParaRPr>
          </a:p>
        </p:txBody>
      </p:sp>
    </p:spTree>
    <p:extLst>
      <p:ext uri="{BB962C8B-B14F-4D97-AF65-F5344CB8AC3E}">
        <p14:creationId xmlns:p14="http://schemas.microsoft.com/office/powerpoint/2010/main" val="979119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0DACD-BE2A-2142-B6E3-25B3870F2517}"/>
              </a:ext>
            </a:extLst>
          </p:cNvPr>
          <p:cNvSpPr>
            <a:spLocks noGrp="1"/>
          </p:cNvSpPr>
          <p:nvPr>
            <p:ph type="title"/>
          </p:nvPr>
        </p:nvSpPr>
        <p:spPr/>
        <p:txBody>
          <a:bodyPr/>
          <a:lstStyle/>
          <a:p>
            <a:r>
              <a:rPr lang="en-US" dirty="0"/>
              <a:t>5 Stages Pipeline architecture</a:t>
            </a:r>
          </a:p>
        </p:txBody>
      </p:sp>
      <p:sp>
        <p:nvSpPr>
          <p:cNvPr id="4" name="Slide Number Placeholder 3">
            <a:extLst>
              <a:ext uri="{FF2B5EF4-FFF2-40B4-BE49-F238E27FC236}">
                <a16:creationId xmlns:a16="http://schemas.microsoft.com/office/drawing/2014/main" id="{E5E4BDA3-5556-2A44-9573-51053FB227C1}"/>
              </a:ext>
            </a:extLst>
          </p:cNvPr>
          <p:cNvSpPr>
            <a:spLocks noGrp="1"/>
          </p:cNvSpPr>
          <p:nvPr>
            <p:ph type="sldNum" sz="quarter" idx="12"/>
          </p:nvPr>
        </p:nvSpPr>
        <p:spPr/>
        <p:txBody>
          <a:bodyPr/>
          <a:lstStyle/>
          <a:p>
            <a:fld id="{4FAB73BC-B049-4115-A692-8D63A059BFB8}" type="slidenum">
              <a:rPr lang="en-US" smtClean="0"/>
              <a:t>15</a:t>
            </a:fld>
            <a:endParaRPr lang="en-US"/>
          </a:p>
        </p:txBody>
      </p:sp>
      <p:sp>
        <p:nvSpPr>
          <p:cNvPr id="50" name="Rectangle 49">
            <a:extLst>
              <a:ext uri="{FF2B5EF4-FFF2-40B4-BE49-F238E27FC236}">
                <a16:creationId xmlns:a16="http://schemas.microsoft.com/office/drawing/2014/main" id="{742C4DD0-48DF-7241-B590-6AC495B75513}"/>
              </a:ext>
            </a:extLst>
          </p:cNvPr>
          <p:cNvSpPr/>
          <p:nvPr/>
        </p:nvSpPr>
        <p:spPr>
          <a:xfrm>
            <a:off x="705550" y="2176712"/>
            <a:ext cx="10605578" cy="4096072"/>
          </a:xfrm>
          <a:prstGeom prst="rect">
            <a:avLst/>
          </a:prstGeom>
          <a:solidFill>
            <a:srgbClr val="2C3C43">
              <a:lumMod val="60000"/>
              <a:lumOff val="40000"/>
            </a:srgbClr>
          </a:solidFill>
          <a:ln w="38100" cap="rnd" cmpd="sng" algn="ctr">
            <a:noFill/>
            <a:prstDash val="solid"/>
          </a:ln>
          <a:effectLst/>
        </p:spPr>
        <p:txBody>
          <a:bodyPr lIns="0" tIns="91440" rIns="0" bIns="0" rtlCol="0" anchor="t"/>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ysClr val="windowText" lastClr="000000"/>
              </a:solidFill>
              <a:effectLst/>
              <a:uLnTx/>
              <a:uFillTx/>
              <a:latin typeface="Trebuchet MS" panose="020B0603020202020204"/>
              <a:ea typeface="+mn-ea"/>
              <a:cs typeface="+mn-cs"/>
            </a:endParaRPr>
          </a:p>
        </p:txBody>
      </p:sp>
      <p:sp>
        <p:nvSpPr>
          <p:cNvPr id="51" name="Rectangle 50">
            <a:extLst>
              <a:ext uri="{FF2B5EF4-FFF2-40B4-BE49-F238E27FC236}">
                <a16:creationId xmlns:a16="http://schemas.microsoft.com/office/drawing/2014/main" id="{DCA6363B-C255-4A4B-A5CA-7203763E1041}"/>
              </a:ext>
            </a:extLst>
          </p:cNvPr>
          <p:cNvSpPr/>
          <p:nvPr/>
        </p:nvSpPr>
        <p:spPr>
          <a:xfrm>
            <a:off x="4479868" y="2762556"/>
            <a:ext cx="2785572" cy="1005446"/>
          </a:xfrm>
          <a:prstGeom prst="rect">
            <a:avLst/>
          </a:prstGeom>
          <a:solidFill>
            <a:srgbClr val="E76618"/>
          </a:solidFill>
          <a:ln w="44450"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Trebuchet MS" panose="020B0603020202020204"/>
                <a:ea typeface="+mn-ea"/>
                <a:cs typeface="+mn-cs"/>
              </a:rPr>
              <a:t>L0 Register File</a:t>
            </a:r>
          </a:p>
        </p:txBody>
      </p:sp>
      <p:sp>
        <p:nvSpPr>
          <p:cNvPr id="52" name="Rectangle 51">
            <a:extLst>
              <a:ext uri="{FF2B5EF4-FFF2-40B4-BE49-F238E27FC236}">
                <a16:creationId xmlns:a16="http://schemas.microsoft.com/office/drawing/2014/main" id="{5975191B-D1C8-0C45-A515-3E3D6B87102A}"/>
              </a:ext>
            </a:extLst>
          </p:cNvPr>
          <p:cNvSpPr/>
          <p:nvPr/>
        </p:nvSpPr>
        <p:spPr>
          <a:xfrm>
            <a:off x="4457123" y="4208508"/>
            <a:ext cx="2831067" cy="1531413"/>
          </a:xfrm>
          <a:prstGeom prst="rect">
            <a:avLst/>
          </a:prstGeom>
          <a:solidFill>
            <a:srgbClr val="002060"/>
          </a:solidFill>
          <a:ln w="0" cap="rnd" cmpd="sng" algn="ctr">
            <a:solidFill>
              <a:srgbClr val="002060"/>
            </a:solidFill>
            <a:prstDash val="solid"/>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prstClr val="white"/>
                </a:solidFill>
                <a:effectLst/>
                <a:uLnTx/>
                <a:uFillTx/>
                <a:latin typeface="Trebuchet MS" panose="020B0603020202020204"/>
                <a:ea typeface="+mn-ea"/>
                <a:cs typeface="+mn-cs"/>
              </a:rPr>
              <a:t>Extending the EU</a:t>
            </a:r>
          </a:p>
        </p:txBody>
      </p:sp>
      <p:sp>
        <p:nvSpPr>
          <p:cNvPr id="53" name="Rectangle 52">
            <a:extLst>
              <a:ext uri="{FF2B5EF4-FFF2-40B4-BE49-F238E27FC236}">
                <a16:creationId xmlns:a16="http://schemas.microsoft.com/office/drawing/2014/main" id="{883F73B4-EFAA-F942-9FD8-E9E784D05383}"/>
              </a:ext>
            </a:extLst>
          </p:cNvPr>
          <p:cNvSpPr/>
          <p:nvPr/>
        </p:nvSpPr>
        <p:spPr>
          <a:xfrm>
            <a:off x="9669177" y="2824124"/>
            <a:ext cx="1355079" cy="2853458"/>
          </a:xfrm>
          <a:prstGeom prst="rect">
            <a:avLst/>
          </a:prstGeom>
          <a:solidFill>
            <a:srgbClr val="918655">
              <a:lumMod val="75000"/>
            </a:srgbClr>
          </a:solidFill>
          <a:ln w="44450" cap="rnd" cmpd="sng" algn="ctr">
            <a:noFill/>
            <a:prstDash val="solid"/>
          </a:ln>
          <a:effectLst/>
        </p:spPr>
        <p:txBody>
          <a:bodyPr vert="horz"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white"/>
                </a:solidFill>
                <a:effectLst/>
                <a:uLnTx/>
                <a:uFillTx/>
                <a:latin typeface="Trebuchet MS" panose="020B0603020202020204"/>
                <a:ea typeface="+mn-ea"/>
                <a:cs typeface="+mn-cs"/>
              </a:rPr>
              <a:t>Write Back</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Trebuchet MS" panose="020B0603020202020204"/>
                <a:ea typeface="+mn-ea"/>
                <a:cs typeface="+mn-cs"/>
              </a:rPr>
              <a:t>SYNC</a:t>
            </a:r>
            <a:endParaRPr kumimoji="0" lang="en-US" sz="2800" b="0" i="0" u="none" strike="noStrike" kern="0" cap="none" spc="0" normalizeH="0" baseline="0" noProof="0" dirty="0">
              <a:ln>
                <a:noFill/>
              </a:ln>
              <a:solidFill>
                <a:prstClr val="white"/>
              </a:solidFill>
              <a:effectLst/>
              <a:uLnTx/>
              <a:uFillTx/>
              <a:latin typeface="Trebuchet MS" panose="020B0603020202020204"/>
              <a:ea typeface="+mn-ea"/>
              <a:cs typeface="+mn-cs"/>
            </a:endParaRPr>
          </a:p>
        </p:txBody>
      </p:sp>
      <p:sp>
        <p:nvSpPr>
          <p:cNvPr id="54" name="Rectangle 53">
            <a:extLst>
              <a:ext uri="{FF2B5EF4-FFF2-40B4-BE49-F238E27FC236}">
                <a16:creationId xmlns:a16="http://schemas.microsoft.com/office/drawing/2014/main" id="{120DB102-F856-EB49-B509-6305F0430E88}"/>
              </a:ext>
            </a:extLst>
          </p:cNvPr>
          <p:cNvSpPr/>
          <p:nvPr/>
        </p:nvSpPr>
        <p:spPr>
          <a:xfrm>
            <a:off x="7633135" y="2824124"/>
            <a:ext cx="1703741" cy="2853458"/>
          </a:xfrm>
          <a:prstGeom prst="rect">
            <a:avLst/>
          </a:prstGeom>
          <a:solidFill>
            <a:srgbClr val="54A021"/>
          </a:solidFill>
          <a:ln w="44450"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Trebuchet MS" panose="020B0603020202020204"/>
                <a:ea typeface="+mn-ea"/>
                <a:cs typeface="+mn-cs"/>
              </a:rPr>
              <a:t>Memory Access</a:t>
            </a:r>
            <a:r>
              <a:rPr kumimoji="0" lang="en-US" sz="2000" b="1" i="0" u="none" strike="noStrike" kern="0" cap="none" spc="0" normalizeH="0" baseline="0" noProof="0" dirty="0">
                <a:ln>
                  <a:noFill/>
                </a:ln>
                <a:solidFill>
                  <a:prstClr val="black"/>
                </a:solidFill>
                <a:effectLst/>
                <a:uLnTx/>
                <a:uFillTx/>
                <a:latin typeface="Trebuchet MS" panose="020B0603020202020204"/>
                <a:ea typeface="+mn-ea"/>
                <a:cs typeface="+mn-cs"/>
              </a:rPr>
              <a:t> </a:t>
            </a:r>
            <a:r>
              <a:rPr kumimoji="0" lang="en-US" sz="2000" b="0" i="0" u="none" strike="noStrike" kern="0" cap="none" spc="0" normalizeH="0" baseline="0" noProof="0" dirty="0">
                <a:ln>
                  <a:noFill/>
                </a:ln>
                <a:solidFill>
                  <a:prstClr val="black"/>
                </a:solidFill>
                <a:effectLst/>
                <a:uLnTx/>
                <a:uFillTx/>
                <a:latin typeface="Trebuchet MS" panose="020B0603020202020204"/>
                <a:ea typeface="+mn-ea"/>
                <a:cs typeface="+mn-cs"/>
              </a:rPr>
              <a:t>Interface</a:t>
            </a:r>
          </a:p>
        </p:txBody>
      </p:sp>
      <p:sp>
        <p:nvSpPr>
          <p:cNvPr id="55" name="Rectangle 54">
            <a:extLst>
              <a:ext uri="{FF2B5EF4-FFF2-40B4-BE49-F238E27FC236}">
                <a16:creationId xmlns:a16="http://schemas.microsoft.com/office/drawing/2014/main" id="{4E2C56EB-DF56-5948-B095-CDE584722749}"/>
              </a:ext>
            </a:extLst>
          </p:cNvPr>
          <p:cNvSpPr/>
          <p:nvPr/>
        </p:nvSpPr>
        <p:spPr>
          <a:xfrm>
            <a:off x="884193" y="2762556"/>
            <a:ext cx="3205236" cy="2594054"/>
          </a:xfrm>
          <a:prstGeom prst="rect">
            <a:avLst/>
          </a:prstGeom>
          <a:solidFill>
            <a:srgbClr val="918655">
              <a:lumMod val="20000"/>
              <a:lumOff val="80000"/>
            </a:srgbClr>
          </a:solidFill>
          <a:ln w="44450" cap="rnd" cmpd="sng" algn="ctr">
            <a:noFill/>
            <a:prstDash val="solid"/>
          </a:ln>
          <a:effectLst/>
        </p:spPr>
        <p:txBody>
          <a:bodyPr vert="horz" rtlCol="0" anchor="t"/>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Trebuchet MS" panose="020B0603020202020204"/>
                <a:ea typeface="+mn-ea"/>
                <a:cs typeface="+mn-cs"/>
              </a:rPr>
              <a:t>Scheduling Unit</a:t>
            </a:r>
            <a:endParaRPr kumimoji="0" lang="en-US" sz="1600" b="1" i="0" u="none" strike="noStrike" kern="0" cap="none" spc="0" normalizeH="0" baseline="0" noProof="0" dirty="0">
              <a:ln>
                <a:noFill/>
              </a:ln>
              <a:solidFill>
                <a:prstClr val="white"/>
              </a:solidFill>
              <a:effectLst/>
              <a:uLnTx/>
              <a:uFillTx/>
              <a:latin typeface="Trebuchet MS" panose="020B0603020202020204"/>
              <a:ea typeface="+mn-ea"/>
              <a:cs typeface="+mn-cs"/>
            </a:endParaRPr>
          </a:p>
        </p:txBody>
      </p:sp>
      <p:sp>
        <p:nvSpPr>
          <p:cNvPr id="56" name="Rectangle 55">
            <a:extLst>
              <a:ext uri="{FF2B5EF4-FFF2-40B4-BE49-F238E27FC236}">
                <a16:creationId xmlns:a16="http://schemas.microsoft.com/office/drawing/2014/main" id="{814FE886-BFE7-554A-8425-7173A75DE355}"/>
              </a:ext>
            </a:extLst>
          </p:cNvPr>
          <p:cNvSpPr/>
          <p:nvPr/>
        </p:nvSpPr>
        <p:spPr>
          <a:xfrm>
            <a:off x="1005951" y="3418549"/>
            <a:ext cx="1200424" cy="1754198"/>
          </a:xfrm>
          <a:prstGeom prst="rect">
            <a:avLst/>
          </a:prstGeom>
          <a:solidFill>
            <a:srgbClr val="918655">
              <a:lumMod val="75000"/>
            </a:srgbClr>
          </a:solidFill>
          <a:ln w="19050" cap="rnd"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Trebuchet MS" panose="020B0603020202020204"/>
                <a:ea typeface="+mn-ea"/>
                <a:cs typeface="+mn-cs"/>
              </a:rPr>
              <a:t>FETCH</a:t>
            </a:r>
          </a:p>
        </p:txBody>
      </p:sp>
      <p:sp>
        <p:nvSpPr>
          <p:cNvPr id="57" name="Rectangle 56">
            <a:extLst>
              <a:ext uri="{FF2B5EF4-FFF2-40B4-BE49-F238E27FC236}">
                <a16:creationId xmlns:a16="http://schemas.microsoft.com/office/drawing/2014/main" id="{97662E9E-BBD1-C648-B7E2-ED10BE03BC16}"/>
              </a:ext>
            </a:extLst>
          </p:cNvPr>
          <p:cNvSpPr/>
          <p:nvPr/>
        </p:nvSpPr>
        <p:spPr>
          <a:xfrm>
            <a:off x="2517002" y="3418549"/>
            <a:ext cx="1452514" cy="1754198"/>
          </a:xfrm>
          <a:prstGeom prst="rect">
            <a:avLst/>
          </a:prstGeom>
          <a:solidFill>
            <a:srgbClr val="918655">
              <a:lumMod val="75000"/>
            </a:srgbClr>
          </a:solidFill>
          <a:ln w="19050" cap="rnd"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Trebuchet MS" panose="020B0603020202020204"/>
                <a:ea typeface="+mn-ea"/>
                <a:cs typeface="+mn-cs"/>
              </a:rPr>
              <a:t>DECODE</a:t>
            </a:r>
          </a:p>
        </p:txBody>
      </p:sp>
      <p:cxnSp>
        <p:nvCxnSpPr>
          <p:cNvPr id="58" name="Elbow Connector 57">
            <a:extLst>
              <a:ext uri="{FF2B5EF4-FFF2-40B4-BE49-F238E27FC236}">
                <a16:creationId xmlns:a16="http://schemas.microsoft.com/office/drawing/2014/main" id="{5F121461-8B23-3A42-B81C-CBAA7E8D28C6}"/>
              </a:ext>
            </a:extLst>
          </p:cNvPr>
          <p:cNvCxnSpPr>
            <a:cxnSpLocks/>
            <a:stCxn id="57" idx="3"/>
            <a:endCxn id="54" idx="0"/>
          </p:cNvCxnSpPr>
          <p:nvPr/>
        </p:nvCxnSpPr>
        <p:spPr>
          <a:xfrm flipV="1">
            <a:off x="3969519" y="2824124"/>
            <a:ext cx="4515488" cy="1471526"/>
          </a:xfrm>
          <a:prstGeom prst="bentConnector4">
            <a:avLst>
              <a:gd name="adj1" fmla="val 4639"/>
              <a:gd name="adj2" fmla="val 119378"/>
            </a:avLst>
          </a:prstGeom>
          <a:noFill/>
          <a:ln w="25400" cap="rnd" cmpd="sng" algn="ctr">
            <a:solidFill>
              <a:sysClr val="windowText" lastClr="000000"/>
            </a:solidFill>
            <a:prstDash val="solid"/>
            <a:tailEnd type="triangle"/>
          </a:ln>
          <a:effectLst/>
        </p:spPr>
      </p:cxnSp>
      <p:cxnSp>
        <p:nvCxnSpPr>
          <p:cNvPr id="59" name="Elbow Connector 58">
            <a:extLst>
              <a:ext uri="{FF2B5EF4-FFF2-40B4-BE49-F238E27FC236}">
                <a16:creationId xmlns:a16="http://schemas.microsoft.com/office/drawing/2014/main" id="{E143B71F-B4D0-FB4C-BD07-350476F20E69}"/>
              </a:ext>
            </a:extLst>
          </p:cNvPr>
          <p:cNvCxnSpPr>
            <a:cxnSpLocks/>
            <a:stCxn id="54" idx="3"/>
            <a:endCxn id="53" idx="1"/>
          </p:cNvCxnSpPr>
          <p:nvPr/>
        </p:nvCxnSpPr>
        <p:spPr>
          <a:xfrm>
            <a:off x="9336876" y="4250851"/>
            <a:ext cx="332304" cy="15843"/>
          </a:xfrm>
          <a:prstGeom prst="bentConnector3">
            <a:avLst>
              <a:gd name="adj1" fmla="val 50000"/>
            </a:avLst>
          </a:prstGeom>
          <a:noFill/>
          <a:ln w="25400" cap="rnd" cmpd="sng" algn="ctr">
            <a:solidFill>
              <a:sysClr val="windowText" lastClr="000000"/>
            </a:solidFill>
            <a:prstDash val="solid"/>
            <a:tailEnd type="triangle"/>
          </a:ln>
          <a:effectLst/>
        </p:spPr>
      </p:cxnSp>
      <p:cxnSp>
        <p:nvCxnSpPr>
          <p:cNvPr id="60" name="Elbow Connector 59">
            <a:extLst>
              <a:ext uri="{FF2B5EF4-FFF2-40B4-BE49-F238E27FC236}">
                <a16:creationId xmlns:a16="http://schemas.microsoft.com/office/drawing/2014/main" id="{EE9F83B0-B9C3-5146-B997-EAFDC570BA9D}"/>
              </a:ext>
            </a:extLst>
          </p:cNvPr>
          <p:cNvCxnSpPr>
            <a:cxnSpLocks/>
            <a:stCxn id="56" idx="3"/>
            <a:endCxn id="57" idx="1"/>
          </p:cNvCxnSpPr>
          <p:nvPr/>
        </p:nvCxnSpPr>
        <p:spPr>
          <a:xfrm>
            <a:off x="2206375" y="4295647"/>
            <a:ext cx="310629" cy="15843"/>
          </a:xfrm>
          <a:prstGeom prst="bentConnector3">
            <a:avLst>
              <a:gd name="adj1" fmla="val 50000"/>
            </a:avLst>
          </a:prstGeom>
          <a:noFill/>
          <a:ln w="25400" cap="rnd" cmpd="sng" algn="ctr">
            <a:solidFill>
              <a:sysClr val="windowText" lastClr="000000"/>
            </a:solidFill>
            <a:prstDash val="solid"/>
            <a:tailEnd type="triangle"/>
          </a:ln>
          <a:effectLst/>
        </p:spPr>
      </p:cxnSp>
      <p:sp>
        <p:nvSpPr>
          <p:cNvPr id="61" name="Rectangle 60">
            <a:extLst>
              <a:ext uri="{FF2B5EF4-FFF2-40B4-BE49-F238E27FC236}">
                <a16:creationId xmlns:a16="http://schemas.microsoft.com/office/drawing/2014/main" id="{BCB85D8E-24C7-0640-96C3-3FC7723F19A6}"/>
              </a:ext>
            </a:extLst>
          </p:cNvPr>
          <p:cNvSpPr/>
          <p:nvPr/>
        </p:nvSpPr>
        <p:spPr>
          <a:xfrm>
            <a:off x="884193" y="5594914"/>
            <a:ext cx="2067355" cy="556311"/>
          </a:xfrm>
          <a:prstGeom prst="rect">
            <a:avLst/>
          </a:prstGeom>
          <a:solidFill>
            <a:srgbClr val="E76618"/>
          </a:solidFill>
          <a:ln w="44450"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black"/>
                </a:solidFill>
                <a:effectLst/>
                <a:uLnTx/>
                <a:uFillTx/>
                <a:latin typeface="Trebuchet MS" panose="020B0603020202020204"/>
                <a:ea typeface="+mn-ea"/>
                <a:cs typeface="+mn-cs"/>
              </a:rPr>
              <a:t>Inst Mem</a:t>
            </a:r>
          </a:p>
        </p:txBody>
      </p:sp>
      <p:cxnSp>
        <p:nvCxnSpPr>
          <p:cNvPr id="62" name="Elbow Connector 61">
            <a:extLst>
              <a:ext uri="{FF2B5EF4-FFF2-40B4-BE49-F238E27FC236}">
                <a16:creationId xmlns:a16="http://schemas.microsoft.com/office/drawing/2014/main" id="{DCFA818C-76C2-5346-9BCC-431E9775B557}"/>
              </a:ext>
            </a:extLst>
          </p:cNvPr>
          <p:cNvCxnSpPr>
            <a:cxnSpLocks/>
            <a:stCxn id="61" idx="0"/>
            <a:endCxn id="56" idx="2"/>
          </p:cNvCxnSpPr>
          <p:nvPr/>
        </p:nvCxnSpPr>
        <p:spPr>
          <a:xfrm rot="16200000" flipV="1">
            <a:off x="1550931" y="5227976"/>
            <a:ext cx="422166" cy="311707"/>
          </a:xfrm>
          <a:prstGeom prst="bentConnector3">
            <a:avLst>
              <a:gd name="adj1" fmla="val 50001"/>
            </a:avLst>
          </a:prstGeom>
          <a:noFill/>
          <a:ln w="25400" cap="rnd" cmpd="sng" algn="ctr">
            <a:solidFill>
              <a:sysClr val="windowText" lastClr="000000"/>
            </a:solidFill>
            <a:prstDash val="solid"/>
            <a:headEnd type="triangle" w="sm" len="sm"/>
            <a:tailEnd type="triangle" w="sm" len="sm"/>
          </a:ln>
          <a:effectLst/>
        </p:spPr>
      </p:cxnSp>
      <p:cxnSp>
        <p:nvCxnSpPr>
          <p:cNvPr id="63" name="Elbow Connector 62">
            <a:extLst>
              <a:ext uri="{FF2B5EF4-FFF2-40B4-BE49-F238E27FC236}">
                <a16:creationId xmlns:a16="http://schemas.microsoft.com/office/drawing/2014/main" id="{C0973D57-11B7-BE41-8024-AB123EECF577}"/>
              </a:ext>
            </a:extLst>
          </p:cNvPr>
          <p:cNvCxnSpPr>
            <a:cxnSpLocks/>
            <a:stCxn id="57" idx="3"/>
            <a:endCxn id="52" idx="1"/>
          </p:cNvCxnSpPr>
          <p:nvPr/>
        </p:nvCxnSpPr>
        <p:spPr>
          <a:xfrm>
            <a:off x="3969519" y="4295647"/>
            <a:ext cx="487605" cy="678566"/>
          </a:xfrm>
          <a:prstGeom prst="bentConnector3">
            <a:avLst>
              <a:gd name="adj1" fmla="val 42205"/>
            </a:avLst>
          </a:prstGeom>
          <a:noFill/>
          <a:ln w="25400" cap="rnd" cmpd="sng" algn="ctr">
            <a:solidFill>
              <a:sysClr val="windowText" lastClr="000000"/>
            </a:solidFill>
            <a:prstDash val="solid"/>
            <a:tailEnd type="triangle"/>
          </a:ln>
          <a:effectLst/>
        </p:spPr>
      </p:cxnSp>
      <p:cxnSp>
        <p:nvCxnSpPr>
          <p:cNvPr id="64" name="Elbow Connector 63">
            <a:extLst>
              <a:ext uri="{FF2B5EF4-FFF2-40B4-BE49-F238E27FC236}">
                <a16:creationId xmlns:a16="http://schemas.microsoft.com/office/drawing/2014/main" id="{9CFB4DEC-DB19-674E-AC16-2B3E93023CD1}"/>
              </a:ext>
            </a:extLst>
          </p:cNvPr>
          <p:cNvCxnSpPr>
            <a:cxnSpLocks/>
            <a:stCxn id="57" idx="3"/>
            <a:endCxn id="51" idx="1"/>
          </p:cNvCxnSpPr>
          <p:nvPr/>
        </p:nvCxnSpPr>
        <p:spPr>
          <a:xfrm flipV="1">
            <a:off x="3969519" y="3265280"/>
            <a:ext cx="510352" cy="1030367"/>
          </a:xfrm>
          <a:prstGeom prst="bentConnector3">
            <a:avLst>
              <a:gd name="adj1" fmla="val 40331"/>
            </a:avLst>
          </a:prstGeom>
          <a:noFill/>
          <a:ln w="25400" cap="rnd" cmpd="sng" algn="ctr">
            <a:solidFill>
              <a:sysClr val="windowText" lastClr="000000"/>
            </a:solidFill>
            <a:prstDash val="solid"/>
            <a:tailEnd type="triangle"/>
          </a:ln>
          <a:effectLst/>
        </p:spPr>
      </p:cxnSp>
      <p:cxnSp>
        <p:nvCxnSpPr>
          <p:cNvPr id="65" name="Elbow Connector 64">
            <a:extLst>
              <a:ext uri="{FF2B5EF4-FFF2-40B4-BE49-F238E27FC236}">
                <a16:creationId xmlns:a16="http://schemas.microsoft.com/office/drawing/2014/main" id="{82556AA7-979E-4847-AC3D-AE1085C148A7}"/>
              </a:ext>
            </a:extLst>
          </p:cNvPr>
          <p:cNvCxnSpPr>
            <a:cxnSpLocks/>
            <a:stCxn id="52" idx="0"/>
            <a:endCxn id="51" idx="2"/>
          </p:cNvCxnSpPr>
          <p:nvPr/>
        </p:nvCxnSpPr>
        <p:spPr>
          <a:xfrm rot="16200000" flipV="1">
            <a:off x="5652403" y="3988254"/>
            <a:ext cx="440504" cy="2"/>
          </a:xfrm>
          <a:prstGeom prst="bentConnector3">
            <a:avLst>
              <a:gd name="adj1" fmla="val 50000"/>
            </a:avLst>
          </a:prstGeom>
          <a:noFill/>
          <a:ln w="25400" cap="rnd" cmpd="sng" algn="ctr">
            <a:solidFill>
              <a:sysClr val="windowText" lastClr="000000"/>
            </a:solidFill>
            <a:prstDash val="solid"/>
            <a:headEnd type="triangle" w="med" len="med"/>
            <a:tailEnd type="triangle" w="med" len="med"/>
          </a:ln>
          <a:effectLst/>
        </p:spPr>
      </p:cxnSp>
      <p:cxnSp>
        <p:nvCxnSpPr>
          <p:cNvPr id="66" name="Elbow Connector 65">
            <a:extLst>
              <a:ext uri="{FF2B5EF4-FFF2-40B4-BE49-F238E27FC236}">
                <a16:creationId xmlns:a16="http://schemas.microsoft.com/office/drawing/2014/main" id="{A80121DD-E415-B04D-B489-11C95BDB0203}"/>
              </a:ext>
            </a:extLst>
          </p:cNvPr>
          <p:cNvCxnSpPr>
            <a:cxnSpLocks/>
          </p:cNvCxnSpPr>
          <p:nvPr/>
        </p:nvCxnSpPr>
        <p:spPr>
          <a:xfrm rot="16200000" flipV="1">
            <a:off x="4879273" y="3988254"/>
            <a:ext cx="440504" cy="2"/>
          </a:xfrm>
          <a:prstGeom prst="bentConnector3">
            <a:avLst>
              <a:gd name="adj1" fmla="val 50000"/>
            </a:avLst>
          </a:prstGeom>
          <a:noFill/>
          <a:ln w="25400" cap="rnd" cmpd="sng" algn="ctr">
            <a:solidFill>
              <a:sysClr val="windowText" lastClr="000000"/>
            </a:solidFill>
            <a:prstDash val="solid"/>
            <a:headEnd type="triangle" w="med" len="med"/>
            <a:tailEnd type="triangle" w="med" len="med"/>
          </a:ln>
          <a:effectLst/>
        </p:spPr>
      </p:cxnSp>
      <p:cxnSp>
        <p:nvCxnSpPr>
          <p:cNvPr id="67" name="Elbow Connector 66">
            <a:extLst>
              <a:ext uri="{FF2B5EF4-FFF2-40B4-BE49-F238E27FC236}">
                <a16:creationId xmlns:a16="http://schemas.microsoft.com/office/drawing/2014/main" id="{6BA4C7E1-FC3B-5E40-9CE6-DDB11060DC6A}"/>
              </a:ext>
            </a:extLst>
          </p:cNvPr>
          <p:cNvCxnSpPr>
            <a:cxnSpLocks/>
          </p:cNvCxnSpPr>
          <p:nvPr/>
        </p:nvCxnSpPr>
        <p:spPr>
          <a:xfrm rot="16200000" flipV="1">
            <a:off x="6425533" y="3988254"/>
            <a:ext cx="440504" cy="2"/>
          </a:xfrm>
          <a:prstGeom prst="bentConnector3">
            <a:avLst>
              <a:gd name="adj1" fmla="val 50000"/>
            </a:avLst>
          </a:prstGeom>
          <a:noFill/>
          <a:ln w="25400" cap="rnd" cmpd="sng" algn="ctr">
            <a:solidFill>
              <a:sysClr val="windowText" lastClr="000000"/>
            </a:solidFill>
            <a:prstDash val="solid"/>
            <a:headEnd type="triangle" w="med" len="med"/>
            <a:tailEnd type="triangle" w="med" len="med"/>
          </a:ln>
          <a:effectLst/>
        </p:spPr>
      </p:cxnSp>
      <p:cxnSp>
        <p:nvCxnSpPr>
          <p:cNvPr id="68" name="Elbow Connector 67">
            <a:extLst>
              <a:ext uri="{FF2B5EF4-FFF2-40B4-BE49-F238E27FC236}">
                <a16:creationId xmlns:a16="http://schemas.microsoft.com/office/drawing/2014/main" id="{38109AAE-EA7E-8A41-B8CE-1E3F5385EFB2}"/>
              </a:ext>
            </a:extLst>
          </p:cNvPr>
          <p:cNvCxnSpPr>
            <a:cxnSpLocks/>
            <a:stCxn id="52" idx="2"/>
            <a:endCxn id="53" idx="2"/>
          </p:cNvCxnSpPr>
          <p:nvPr/>
        </p:nvCxnSpPr>
        <p:spPr>
          <a:xfrm rot="5400000" flipH="1" flipV="1">
            <a:off x="8078519" y="3471721"/>
            <a:ext cx="62340" cy="4474059"/>
          </a:xfrm>
          <a:prstGeom prst="bentConnector3">
            <a:avLst>
              <a:gd name="adj1" fmla="val -457410"/>
            </a:avLst>
          </a:prstGeom>
          <a:noFill/>
          <a:ln w="25400" cap="rnd" cmpd="sng" algn="ctr">
            <a:solidFill>
              <a:sysClr val="windowText" lastClr="000000"/>
            </a:solidFill>
            <a:prstDash val="solid"/>
            <a:tailEnd type="triangle"/>
          </a:ln>
          <a:effectLst/>
        </p:spPr>
      </p:cxnSp>
      <p:cxnSp>
        <p:nvCxnSpPr>
          <p:cNvPr id="69" name="Elbow Connector 68">
            <a:extLst>
              <a:ext uri="{FF2B5EF4-FFF2-40B4-BE49-F238E27FC236}">
                <a16:creationId xmlns:a16="http://schemas.microsoft.com/office/drawing/2014/main" id="{316AD7B8-EB8A-4546-B35B-400449B3C130}"/>
              </a:ext>
            </a:extLst>
          </p:cNvPr>
          <p:cNvCxnSpPr>
            <a:cxnSpLocks/>
            <a:stCxn id="53" idx="0"/>
            <a:endCxn id="55" idx="0"/>
          </p:cNvCxnSpPr>
          <p:nvPr/>
        </p:nvCxnSpPr>
        <p:spPr>
          <a:xfrm rot="16200000" flipV="1">
            <a:off x="6385983" y="-1136614"/>
            <a:ext cx="61568" cy="7859907"/>
          </a:xfrm>
          <a:prstGeom prst="bentConnector3">
            <a:avLst>
              <a:gd name="adj1" fmla="val 731574"/>
            </a:avLst>
          </a:prstGeom>
          <a:noFill/>
          <a:ln w="25400" cap="rnd" cmpd="sng" algn="ctr">
            <a:solidFill>
              <a:sysClr val="windowText" lastClr="000000"/>
            </a:solidFill>
            <a:prstDash val="solid"/>
            <a:tailEnd type="triangle"/>
          </a:ln>
          <a:effectLst/>
        </p:spPr>
      </p:cxnSp>
    </p:spTree>
    <p:extLst>
      <p:ext uri="{BB962C8B-B14F-4D97-AF65-F5344CB8AC3E}">
        <p14:creationId xmlns:p14="http://schemas.microsoft.com/office/powerpoint/2010/main" val="1378859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4000" fill="hold" grpId="0" nodeType="clickEffect">
                                  <p:stCondLst>
                                    <p:cond delay="0"/>
                                  </p:stCondLst>
                                  <p:childTnLst>
                                    <p:animEffect transition="out" filter="fade">
                                      <p:cBhvr>
                                        <p:cTn id="6" dur="500" tmFilter="0, 0; .2, .5; .8, .5; 1, 0"/>
                                        <p:tgtEl>
                                          <p:spTgt spid="52"/>
                                        </p:tgtEl>
                                      </p:cBhvr>
                                    </p:animEffect>
                                    <p:animScale>
                                      <p:cBhvr>
                                        <p:cTn id="7" dur="250" autoRev="1" fill="hold"/>
                                        <p:tgtEl>
                                          <p:spTgt spid="5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AE83C-46FA-D449-8545-57B62E0878AE}"/>
              </a:ext>
            </a:extLst>
          </p:cNvPr>
          <p:cNvSpPr>
            <a:spLocks noGrp="1"/>
          </p:cNvSpPr>
          <p:nvPr>
            <p:ph type="title"/>
          </p:nvPr>
        </p:nvSpPr>
        <p:spPr/>
        <p:txBody>
          <a:bodyPr/>
          <a:lstStyle/>
          <a:p>
            <a:r>
              <a:rPr lang="en-US" dirty="0"/>
              <a:t>Hierarchical Turing Machine</a:t>
            </a:r>
          </a:p>
        </p:txBody>
      </p:sp>
      <p:sp>
        <p:nvSpPr>
          <p:cNvPr id="3" name="Text Placeholder 2">
            <a:extLst>
              <a:ext uri="{FF2B5EF4-FFF2-40B4-BE49-F238E27FC236}">
                <a16:creationId xmlns:a16="http://schemas.microsoft.com/office/drawing/2014/main" id="{7505FFC3-174E-D946-A9D2-5D594A7C060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4FB13FC-E7BC-674D-88CF-7FC6007E7958}"/>
              </a:ext>
            </a:extLst>
          </p:cNvPr>
          <p:cNvSpPr>
            <a:spLocks noGrp="1"/>
          </p:cNvSpPr>
          <p:nvPr>
            <p:ph type="sldNum" sz="quarter" idx="12"/>
          </p:nvPr>
        </p:nvSpPr>
        <p:spPr/>
        <p:txBody>
          <a:bodyPr/>
          <a:lstStyle/>
          <a:p>
            <a:fld id="{4FAB73BC-B049-4115-A692-8D63A059BFB8}" type="slidenum">
              <a:rPr lang="en-US" smtClean="0"/>
              <a:pPr/>
              <a:t>16</a:t>
            </a:fld>
            <a:endParaRPr lang="en-US" dirty="0"/>
          </a:p>
        </p:txBody>
      </p:sp>
    </p:spTree>
    <p:extLst>
      <p:ext uri="{BB962C8B-B14F-4D97-AF65-F5344CB8AC3E}">
        <p14:creationId xmlns:p14="http://schemas.microsoft.com/office/powerpoint/2010/main" val="1798505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4B011-6E82-A541-9287-2F0E32D74FA8}"/>
              </a:ext>
            </a:extLst>
          </p:cNvPr>
          <p:cNvSpPr>
            <a:spLocks noGrp="1"/>
          </p:cNvSpPr>
          <p:nvPr>
            <p:ph type="title"/>
          </p:nvPr>
        </p:nvSpPr>
        <p:spPr>
          <a:xfrm>
            <a:off x="1069848" y="484632"/>
            <a:ext cx="5757772" cy="1609344"/>
          </a:xfrm>
        </p:spPr>
        <p:txBody>
          <a:bodyPr/>
          <a:lstStyle/>
          <a:p>
            <a:r>
              <a:rPr lang="en-US" dirty="0"/>
              <a:t>Hierarchical Turing Machine</a:t>
            </a:r>
          </a:p>
        </p:txBody>
      </p:sp>
      <p:sp>
        <p:nvSpPr>
          <p:cNvPr id="4" name="Slide Number Placeholder 3">
            <a:extLst>
              <a:ext uri="{FF2B5EF4-FFF2-40B4-BE49-F238E27FC236}">
                <a16:creationId xmlns:a16="http://schemas.microsoft.com/office/drawing/2014/main" id="{088C2C85-B693-7241-9444-728632273687}"/>
              </a:ext>
            </a:extLst>
          </p:cNvPr>
          <p:cNvSpPr>
            <a:spLocks noGrp="1"/>
          </p:cNvSpPr>
          <p:nvPr>
            <p:ph type="sldNum" sz="quarter" idx="12"/>
          </p:nvPr>
        </p:nvSpPr>
        <p:spPr/>
        <p:txBody>
          <a:bodyPr/>
          <a:lstStyle/>
          <a:p>
            <a:fld id="{4FAB73BC-B049-4115-A692-8D63A059BFB8}" type="slidenum">
              <a:rPr lang="en-US" smtClean="0"/>
              <a:t>17</a:t>
            </a:fld>
            <a:endParaRPr lang="en-US"/>
          </a:p>
        </p:txBody>
      </p:sp>
      <p:sp>
        <p:nvSpPr>
          <p:cNvPr id="6" name="Rectangle 5">
            <a:extLst>
              <a:ext uri="{FF2B5EF4-FFF2-40B4-BE49-F238E27FC236}">
                <a16:creationId xmlns:a16="http://schemas.microsoft.com/office/drawing/2014/main" id="{1D757E2C-E8C9-274B-A4B6-EA76EFECB66B}"/>
              </a:ext>
            </a:extLst>
          </p:cNvPr>
          <p:cNvSpPr/>
          <p:nvPr/>
        </p:nvSpPr>
        <p:spPr>
          <a:xfrm>
            <a:off x="7427698" y="1594475"/>
            <a:ext cx="3835106" cy="235627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p>
        </p:txBody>
      </p:sp>
      <p:graphicFrame>
        <p:nvGraphicFramePr>
          <p:cNvPr id="7" name="Content Placeholder 3">
            <a:extLst>
              <a:ext uri="{FF2B5EF4-FFF2-40B4-BE49-F238E27FC236}">
                <a16:creationId xmlns:a16="http://schemas.microsoft.com/office/drawing/2014/main" id="{20333D8D-0FA7-0D4B-BDAF-9FDB24075E93}"/>
              </a:ext>
            </a:extLst>
          </p:cNvPr>
          <p:cNvGraphicFramePr>
            <a:graphicFrameLocks/>
          </p:cNvGraphicFramePr>
          <p:nvPr>
            <p:extLst>
              <p:ext uri="{D42A27DB-BD31-4B8C-83A1-F6EECF244321}">
                <p14:modId xmlns:p14="http://schemas.microsoft.com/office/powerpoint/2010/main" val="2658012964"/>
              </p:ext>
            </p:extLst>
          </p:nvPr>
        </p:nvGraphicFramePr>
        <p:xfrm>
          <a:off x="8381912" y="1283646"/>
          <a:ext cx="2837597" cy="231014"/>
        </p:xfrm>
        <a:graphic>
          <a:graphicData uri="http://schemas.openxmlformats.org/drawingml/2006/table">
            <a:tbl>
              <a:tblPr firstRow="1" bandRow="1">
                <a:tableStyleId>{5C22544A-7EE6-4342-B048-85BDC9FD1C3A}</a:tableStyleId>
              </a:tblPr>
              <a:tblGrid>
                <a:gridCol w="405371">
                  <a:extLst>
                    <a:ext uri="{9D8B030D-6E8A-4147-A177-3AD203B41FA5}">
                      <a16:colId xmlns:a16="http://schemas.microsoft.com/office/drawing/2014/main" val="413544202"/>
                    </a:ext>
                  </a:extLst>
                </a:gridCol>
                <a:gridCol w="405371">
                  <a:extLst>
                    <a:ext uri="{9D8B030D-6E8A-4147-A177-3AD203B41FA5}">
                      <a16:colId xmlns:a16="http://schemas.microsoft.com/office/drawing/2014/main" val="2684049118"/>
                    </a:ext>
                  </a:extLst>
                </a:gridCol>
                <a:gridCol w="405371">
                  <a:extLst>
                    <a:ext uri="{9D8B030D-6E8A-4147-A177-3AD203B41FA5}">
                      <a16:colId xmlns:a16="http://schemas.microsoft.com/office/drawing/2014/main" val="592338138"/>
                    </a:ext>
                  </a:extLst>
                </a:gridCol>
                <a:gridCol w="405371">
                  <a:extLst>
                    <a:ext uri="{9D8B030D-6E8A-4147-A177-3AD203B41FA5}">
                      <a16:colId xmlns:a16="http://schemas.microsoft.com/office/drawing/2014/main" val="2467869021"/>
                    </a:ext>
                  </a:extLst>
                </a:gridCol>
                <a:gridCol w="405371">
                  <a:extLst>
                    <a:ext uri="{9D8B030D-6E8A-4147-A177-3AD203B41FA5}">
                      <a16:colId xmlns:a16="http://schemas.microsoft.com/office/drawing/2014/main" val="2512988683"/>
                    </a:ext>
                  </a:extLst>
                </a:gridCol>
                <a:gridCol w="405371">
                  <a:extLst>
                    <a:ext uri="{9D8B030D-6E8A-4147-A177-3AD203B41FA5}">
                      <a16:colId xmlns:a16="http://schemas.microsoft.com/office/drawing/2014/main" val="412840039"/>
                    </a:ext>
                  </a:extLst>
                </a:gridCol>
                <a:gridCol w="405371">
                  <a:extLst>
                    <a:ext uri="{9D8B030D-6E8A-4147-A177-3AD203B41FA5}">
                      <a16:colId xmlns:a16="http://schemas.microsoft.com/office/drawing/2014/main" val="1707407166"/>
                    </a:ext>
                  </a:extLst>
                </a:gridCol>
              </a:tblGrid>
              <a:tr h="215424">
                <a:tc>
                  <a:txBody>
                    <a:bodyPr/>
                    <a:lstStyle/>
                    <a:p>
                      <a:pPr algn="ctr"/>
                      <a:endParaRPr lang="en-US" sz="1000" dirty="0"/>
                    </a:p>
                  </a:txBody>
                  <a:tcPr marL="78615" marR="78615" marT="39307" marB="39307">
                    <a:gradFill flip="none" rotWithShape="1">
                      <a:gsLst>
                        <a:gs pos="0">
                          <a:schemeClr val="accent1"/>
                        </a:gs>
                        <a:gs pos="100000">
                          <a:schemeClr val="accent1">
                            <a:lumMod val="20000"/>
                            <a:lumOff val="80000"/>
                          </a:schemeClr>
                        </a:gs>
                      </a:gsLst>
                      <a:lin ang="10800000" scaled="0"/>
                      <a:tileRect/>
                    </a:gradFill>
                  </a:tcPr>
                </a:tc>
                <a:tc>
                  <a:txBody>
                    <a:bodyPr/>
                    <a:lstStyle/>
                    <a:p>
                      <a:pPr algn="ctr"/>
                      <a:r>
                        <a:rPr lang="en-US" sz="1000" dirty="0"/>
                        <a:t>Ω</a:t>
                      </a:r>
                    </a:p>
                  </a:txBody>
                  <a:tcPr marL="78615" marR="78615" marT="39307" marB="39307"/>
                </a:tc>
                <a:tc>
                  <a:txBody>
                    <a:bodyPr/>
                    <a:lstStyle/>
                    <a:p>
                      <a:pPr algn="ctr"/>
                      <a:r>
                        <a:rPr lang="en-US" sz="1000" dirty="0" err="1"/>
                        <a:t>ℌ</a:t>
                      </a:r>
                      <a:endParaRPr lang="en-US" sz="1000" dirty="0"/>
                    </a:p>
                  </a:txBody>
                  <a:tcPr marL="78615" marR="78615" marT="39307" marB="39307"/>
                </a:tc>
                <a:tc>
                  <a:txBody>
                    <a:bodyPr/>
                    <a:lstStyle/>
                    <a:p>
                      <a:pPr algn="ctr"/>
                      <a:r>
                        <a:rPr lang="en-US" sz="1000" dirty="0"/>
                        <a:t>℥</a:t>
                      </a:r>
                    </a:p>
                  </a:txBody>
                  <a:tcPr marL="78615" marR="78615" marT="39307" marB="39307"/>
                </a:tc>
                <a:tc>
                  <a:txBody>
                    <a:bodyPr/>
                    <a:lstStyle/>
                    <a:p>
                      <a:pPr algn="ctr"/>
                      <a:r>
                        <a:rPr lang="en-US" sz="1000" dirty="0"/>
                        <a:t>Ω</a:t>
                      </a:r>
                    </a:p>
                  </a:txBody>
                  <a:tcPr marL="78615" marR="78615" marT="39307" marB="39307"/>
                </a:tc>
                <a:tc>
                  <a:txBody>
                    <a:bodyPr/>
                    <a:lstStyle/>
                    <a:p>
                      <a:pPr algn="ctr"/>
                      <a:r>
                        <a:rPr lang="en-US" sz="1000" dirty="0"/>
                        <a:t>℥</a:t>
                      </a:r>
                    </a:p>
                  </a:txBody>
                  <a:tcPr marL="78615" marR="78615" marT="39307" marB="39307"/>
                </a:tc>
                <a:tc>
                  <a:txBody>
                    <a:bodyPr/>
                    <a:lstStyle/>
                    <a:p>
                      <a:pPr algn="ctr"/>
                      <a:endParaRPr lang="en-US" sz="1000" dirty="0"/>
                    </a:p>
                  </a:txBody>
                  <a:tcPr marL="78615" marR="78615" marT="39307" marB="39307">
                    <a:gradFill>
                      <a:gsLst>
                        <a:gs pos="0">
                          <a:schemeClr val="accent1"/>
                        </a:gs>
                        <a:gs pos="100000">
                          <a:schemeClr val="accent1">
                            <a:lumMod val="20000"/>
                            <a:lumOff val="80000"/>
                          </a:schemeClr>
                        </a:gs>
                      </a:gsLst>
                      <a:lin ang="0" scaled="0"/>
                    </a:gradFill>
                  </a:tcPr>
                </a:tc>
                <a:extLst>
                  <a:ext uri="{0D108BD9-81ED-4DB2-BD59-A6C34878D82A}">
                    <a16:rowId xmlns:a16="http://schemas.microsoft.com/office/drawing/2014/main" val="3139166215"/>
                  </a:ext>
                </a:extLst>
              </a:tr>
            </a:tbl>
          </a:graphicData>
        </a:graphic>
      </p:graphicFrame>
      <p:grpSp>
        <p:nvGrpSpPr>
          <p:cNvPr id="8" name="Group 7">
            <a:extLst>
              <a:ext uri="{FF2B5EF4-FFF2-40B4-BE49-F238E27FC236}">
                <a16:creationId xmlns:a16="http://schemas.microsoft.com/office/drawing/2014/main" id="{A800FE60-26EE-AB43-B018-861311EEEAA3}"/>
              </a:ext>
            </a:extLst>
          </p:cNvPr>
          <p:cNvGrpSpPr/>
          <p:nvPr/>
        </p:nvGrpSpPr>
        <p:grpSpPr>
          <a:xfrm>
            <a:off x="9260348" y="1214389"/>
            <a:ext cx="1772447" cy="999810"/>
            <a:chOff x="2268966" y="1140285"/>
            <a:chExt cx="1198370" cy="1406747"/>
          </a:xfrm>
        </p:grpSpPr>
        <p:sp>
          <p:nvSpPr>
            <p:cNvPr id="61" name="Rounded Rectangle 60">
              <a:extLst>
                <a:ext uri="{FF2B5EF4-FFF2-40B4-BE49-F238E27FC236}">
                  <a16:creationId xmlns:a16="http://schemas.microsoft.com/office/drawing/2014/main" id="{DDF1D845-BE38-6645-BC71-80BAFBAB931B}"/>
                </a:ext>
              </a:extLst>
            </p:cNvPr>
            <p:cNvSpPr/>
            <p:nvPr/>
          </p:nvSpPr>
          <p:spPr>
            <a:xfrm>
              <a:off x="2437798" y="1140285"/>
              <a:ext cx="403830" cy="624114"/>
            </a:xfrm>
            <a:prstGeom prst="roundRect">
              <a:avLst/>
            </a:prstGeom>
            <a:noFill/>
            <a:ln w="508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62" name="Straight Connector 61">
              <a:extLst>
                <a:ext uri="{FF2B5EF4-FFF2-40B4-BE49-F238E27FC236}">
                  <a16:creationId xmlns:a16="http://schemas.microsoft.com/office/drawing/2014/main" id="{D99F3E1C-6E90-C849-870A-3C45A5F6A648}"/>
                </a:ext>
              </a:extLst>
            </p:cNvPr>
            <p:cNvCxnSpPr>
              <a:cxnSpLocks/>
              <a:stCxn id="61" idx="3"/>
              <a:endCxn id="64" idx="3"/>
            </p:cNvCxnSpPr>
            <p:nvPr/>
          </p:nvCxnSpPr>
          <p:spPr>
            <a:xfrm>
              <a:off x="2841628" y="1452343"/>
              <a:ext cx="625708" cy="858058"/>
            </a:xfrm>
            <a:prstGeom prst="line">
              <a:avLst/>
            </a:prstGeom>
            <a:ln w="444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7F39DA4-A8AB-7945-A18A-9F448E5CD66F}"/>
                </a:ext>
              </a:extLst>
            </p:cNvPr>
            <p:cNvCxnSpPr>
              <a:cxnSpLocks/>
              <a:stCxn id="61" idx="1"/>
              <a:endCxn id="64" idx="1"/>
            </p:cNvCxnSpPr>
            <p:nvPr/>
          </p:nvCxnSpPr>
          <p:spPr>
            <a:xfrm flipH="1">
              <a:off x="2268966" y="1452343"/>
              <a:ext cx="168832" cy="858058"/>
            </a:xfrm>
            <a:prstGeom prst="line">
              <a:avLst/>
            </a:prstGeom>
            <a:ln w="444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97BD2E81-53A2-0546-AD77-F3DA7B87D307}"/>
                </a:ext>
              </a:extLst>
            </p:cNvPr>
            <p:cNvSpPr/>
            <p:nvPr/>
          </p:nvSpPr>
          <p:spPr>
            <a:xfrm>
              <a:off x="2268966" y="2073769"/>
              <a:ext cx="1198370" cy="47326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READING HEAD</a:t>
              </a:r>
            </a:p>
          </p:txBody>
        </p:sp>
      </p:grpSp>
      <p:sp>
        <p:nvSpPr>
          <p:cNvPr id="9" name="Rounded Rectangle 8">
            <a:extLst>
              <a:ext uri="{FF2B5EF4-FFF2-40B4-BE49-F238E27FC236}">
                <a16:creationId xmlns:a16="http://schemas.microsoft.com/office/drawing/2014/main" id="{28615A63-EC4E-7D40-A2DE-0121C9198AAB}"/>
              </a:ext>
            </a:extLst>
          </p:cNvPr>
          <p:cNvSpPr/>
          <p:nvPr/>
        </p:nvSpPr>
        <p:spPr>
          <a:xfrm>
            <a:off x="9274041" y="2325570"/>
            <a:ext cx="1368583" cy="1007793"/>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b="1" dirty="0">
                <a:solidFill>
                  <a:schemeClr val="tx1"/>
                </a:solidFill>
              </a:rPr>
              <a:t>State evaluation unit</a:t>
            </a:r>
          </a:p>
        </p:txBody>
      </p:sp>
      <p:graphicFrame>
        <p:nvGraphicFramePr>
          <p:cNvPr id="10" name="Content Placeholder 3">
            <a:extLst>
              <a:ext uri="{FF2B5EF4-FFF2-40B4-BE49-F238E27FC236}">
                <a16:creationId xmlns:a16="http://schemas.microsoft.com/office/drawing/2014/main" id="{06B2C9D0-0684-B24C-90B8-031E24E5BA6C}"/>
              </a:ext>
            </a:extLst>
          </p:cNvPr>
          <p:cNvGraphicFramePr>
            <a:graphicFrameLocks/>
          </p:cNvGraphicFramePr>
          <p:nvPr>
            <p:extLst>
              <p:ext uri="{D42A27DB-BD31-4B8C-83A1-F6EECF244321}">
                <p14:modId xmlns:p14="http://schemas.microsoft.com/office/powerpoint/2010/main" val="4108357160"/>
              </p:ext>
            </p:extLst>
          </p:nvPr>
        </p:nvGraphicFramePr>
        <p:xfrm>
          <a:off x="10759092" y="2474801"/>
          <a:ext cx="197098" cy="1363206"/>
        </p:xfrm>
        <a:graphic>
          <a:graphicData uri="http://schemas.openxmlformats.org/drawingml/2006/table">
            <a:tbl>
              <a:tblPr firstRow="1" bandRow="1">
                <a:tableStyleId>{5C22544A-7EE6-4342-B048-85BDC9FD1C3A}</a:tableStyleId>
              </a:tblPr>
              <a:tblGrid>
                <a:gridCol w="197098">
                  <a:extLst>
                    <a:ext uri="{9D8B030D-6E8A-4147-A177-3AD203B41FA5}">
                      <a16:colId xmlns:a16="http://schemas.microsoft.com/office/drawing/2014/main" val="2684049118"/>
                    </a:ext>
                  </a:extLst>
                </a:gridCol>
              </a:tblGrid>
              <a:tr h="2272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kern="1200" dirty="0">
                        <a:solidFill>
                          <a:schemeClr val="bg1"/>
                        </a:solidFill>
                        <a:latin typeface="+mn-lt"/>
                        <a:ea typeface="+mn-ea"/>
                        <a:cs typeface="+mn-cs"/>
                      </a:endParaRPr>
                    </a:p>
                  </a:txBody>
                  <a:tcPr marL="45209" marR="45209" marT="20549" marB="20549">
                    <a:gradFill>
                      <a:gsLst>
                        <a:gs pos="0">
                          <a:schemeClr val="accent6"/>
                        </a:gs>
                        <a:gs pos="100000">
                          <a:schemeClr val="accent6">
                            <a:lumMod val="20000"/>
                            <a:lumOff val="80000"/>
                          </a:schemeClr>
                        </a:gs>
                      </a:gsLst>
                      <a:lin ang="16200000" scaled="0"/>
                    </a:gradFill>
                  </a:tcPr>
                </a:tc>
                <a:extLst>
                  <a:ext uri="{0D108BD9-81ED-4DB2-BD59-A6C34878D82A}">
                    <a16:rowId xmlns:a16="http://schemas.microsoft.com/office/drawing/2014/main" val="3139166215"/>
                  </a:ext>
                </a:extLst>
              </a:tr>
              <a:tr h="2272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rPr>
                        <a:t>Ω</a:t>
                      </a:r>
                      <a:endParaRPr lang="en-US" sz="900" dirty="0">
                        <a:solidFill>
                          <a:schemeClr val="bg1"/>
                        </a:solidFill>
                      </a:endParaRPr>
                    </a:p>
                  </a:txBody>
                  <a:tcPr marL="45209" marR="45209" marT="20549" marB="20549">
                    <a:solidFill>
                      <a:schemeClr val="accent6"/>
                    </a:solidFill>
                  </a:tcPr>
                </a:tc>
                <a:extLst>
                  <a:ext uri="{0D108BD9-81ED-4DB2-BD59-A6C34878D82A}">
                    <a16:rowId xmlns:a16="http://schemas.microsoft.com/office/drawing/2014/main" val="1616716657"/>
                  </a:ext>
                </a:extLst>
              </a:tr>
              <a:tr h="2272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rPr>
                        <a:t>℥</a:t>
                      </a:r>
                      <a:endParaRPr lang="en-US" sz="900" dirty="0">
                        <a:solidFill>
                          <a:schemeClr val="bg1"/>
                        </a:solidFill>
                      </a:endParaRPr>
                    </a:p>
                  </a:txBody>
                  <a:tcPr marL="45209" marR="45209" marT="20549" marB="20549">
                    <a:solidFill>
                      <a:schemeClr val="accent6"/>
                    </a:solidFill>
                  </a:tcPr>
                </a:tc>
                <a:extLst>
                  <a:ext uri="{0D108BD9-81ED-4DB2-BD59-A6C34878D82A}">
                    <a16:rowId xmlns:a16="http://schemas.microsoft.com/office/drawing/2014/main" val="1221087146"/>
                  </a:ext>
                </a:extLst>
              </a:tr>
              <a:tr h="2272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rPr>
                        <a:t>Ω</a:t>
                      </a:r>
                    </a:p>
                  </a:txBody>
                  <a:tcPr marL="45209" marR="45209" marT="20549" marB="20549">
                    <a:solidFill>
                      <a:schemeClr val="accent6"/>
                    </a:solidFill>
                  </a:tcPr>
                </a:tc>
                <a:extLst>
                  <a:ext uri="{0D108BD9-81ED-4DB2-BD59-A6C34878D82A}">
                    <a16:rowId xmlns:a16="http://schemas.microsoft.com/office/drawing/2014/main" val="2479280551"/>
                  </a:ext>
                </a:extLst>
              </a:tr>
              <a:tr h="2272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rPr>
                        <a:t>℥</a:t>
                      </a:r>
                    </a:p>
                  </a:txBody>
                  <a:tcPr marL="45209" marR="45209" marT="20549" marB="20549">
                    <a:solidFill>
                      <a:schemeClr val="accent6"/>
                    </a:solidFill>
                  </a:tcPr>
                </a:tc>
                <a:extLst>
                  <a:ext uri="{0D108BD9-81ED-4DB2-BD59-A6C34878D82A}">
                    <a16:rowId xmlns:a16="http://schemas.microsoft.com/office/drawing/2014/main" val="723268758"/>
                  </a:ext>
                </a:extLst>
              </a:tr>
              <a:tr h="2272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dirty="0">
                        <a:solidFill>
                          <a:schemeClr val="bg1"/>
                        </a:solidFill>
                      </a:endParaRPr>
                    </a:p>
                  </a:txBody>
                  <a:tcPr marL="45209" marR="45209" marT="20549" marB="20549">
                    <a:gradFill>
                      <a:gsLst>
                        <a:gs pos="0">
                          <a:schemeClr val="accent6"/>
                        </a:gs>
                        <a:gs pos="100000">
                          <a:schemeClr val="accent6">
                            <a:lumMod val="20000"/>
                            <a:lumOff val="80000"/>
                          </a:schemeClr>
                        </a:gs>
                      </a:gsLst>
                      <a:lin ang="5400000" scaled="0"/>
                    </a:gradFill>
                  </a:tcPr>
                </a:tc>
                <a:extLst>
                  <a:ext uri="{0D108BD9-81ED-4DB2-BD59-A6C34878D82A}">
                    <a16:rowId xmlns:a16="http://schemas.microsoft.com/office/drawing/2014/main" val="3942129177"/>
                  </a:ext>
                </a:extLst>
              </a:tr>
            </a:tbl>
          </a:graphicData>
        </a:graphic>
      </p:graphicFrame>
      <p:grpSp>
        <p:nvGrpSpPr>
          <p:cNvPr id="11" name="Group 10">
            <a:extLst>
              <a:ext uri="{FF2B5EF4-FFF2-40B4-BE49-F238E27FC236}">
                <a16:creationId xmlns:a16="http://schemas.microsoft.com/office/drawing/2014/main" id="{D1914B86-BF1B-624D-A495-B3E0D2C35DF2}"/>
              </a:ext>
            </a:extLst>
          </p:cNvPr>
          <p:cNvGrpSpPr/>
          <p:nvPr/>
        </p:nvGrpSpPr>
        <p:grpSpPr>
          <a:xfrm>
            <a:off x="7524622" y="1653626"/>
            <a:ext cx="1678608" cy="1427965"/>
            <a:chOff x="1238755" y="1988899"/>
            <a:chExt cx="2576815" cy="2192054"/>
          </a:xfrm>
        </p:grpSpPr>
        <p:sp>
          <p:nvSpPr>
            <p:cNvPr id="50" name="Rounded Rectangle 49">
              <a:extLst>
                <a:ext uri="{FF2B5EF4-FFF2-40B4-BE49-F238E27FC236}">
                  <a16:creationId xmlns:a16="http://schemas.microsoft.com/office/drawing/2014/main" id="{DA439183-2823-FF49-935B-2B26AC18980B}"/>
                </a:ext>
              </a:extLst>
            </p:cNvPr>
            <p:cNvSpPr/>
            <p:nvPr/>
          </p:nvSpPr>
          <p:spPr>
            <a:xfrm>
              <a:off x="1238755" y="1988899"/>
              <a:ext cx="2576815" cy="2192054"/>
            </a:xfrm>
            <a:prstGeom prst="roundRect">
              <a:avLst/>
            </a:prstGeom>
            <a:solidFill>
              <a:schemeClr val="accent2">
                <a:lumMod val="20000"/>
                <a:lumOff val="80000"/>
              </a:schemeClr>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00" dirty="0">
                  <a:ln>
                    <a:solidFill>
                      <a:sysClr val="windowText" lastClr="000000"/>
                    </a:solidFill>
                  </a:ln>
                  <a:solidFill>
                    <a:schemeClr val="tx1"/>
                  </a:solidFill>
                </a:rPr>
                <a:t>State machine (</a:t>
              </a:r>
              <a:r>
                <a:rPr lang="en-US" sz="1000" dirty="0" err="1">
                  <a:ln>
                    <a:solidFill>
                      <a:sysClr val="windowText" lastClr="000000"/>
                    </a:solidFill>
                  </a:ln>
                  <a:solidFill>
                    <a:schemeClr val="tx1"/>
                  </a:solidFill>
                </a:rPr>
                <a:t>codelets</a:t>
              </a:r>
              <a:r>
                <a:rPr lang="en-US" sz="1000" dirty="0">
                  <a:ln>
                    <a:solidFill>
                      <a:sysClr val="windowText" lastClr="000000"/>
                    </a:solidFill>
                  </a:ln>
                  <a:solidFill>
                    <a:schemeClr val="tx1"/>
                  </a:solidFill>
                </a:rPr>
                <a:t>)</a:t>
              </a:r>
            </a:p>
          </p:txBody>
        </p:sp>
        <p:grpSp>
          <p:nvGrpSpPr>
            <p:cNvPr id="51" name="Group 50">
              <a:extLst>
                <a:ext uri="{FF2B5EF4-FFF2-40B4-BE49-F238E27FC236}">
                  <a16:creationId xmlns:a16="http://schemas.microsoft.com/office/drawing/2014/main" id="{2BDDB381-6209-2C49-9D07-1690814DFA8B}"/>
                </a:ext>
              </a:extLst>
            </p:cNvPr>
            <p:cNvGrpSpPr/>
            <p:nvPr/>
          </p:nvGrpSpPr>
          <p:grpSpPr>
            <a:xfrm>
              <a:off x="1707058" y="2475580"/>
              <a:ext cx="1489955" cy="1343363"/>
              <a:chOff x="1604621" y="4871524"/>
              <a:chExt cx="1035257" cy="933399"/>
            </a:xfrm>
          </p:grpSpPr>
          <p:sp>
            <p:nvSpPr>
              <p:cNvPr id="52" name="Oval 51">
                <a:extLst>
                  <a:ext uri="{FF2B5EF4-FFF2-40B4-BE49-F238E27FC236}">
                    <a16:creationId xmlns:a16="http://schemas.microsoft.com/office/drawing/2014/main" id="{AA1B5246-6AB3-9F47-AB93-ACB0C3DFDDBF}"/>
                  </a:ext>
                </a:extLst>
              </p:cNvPr>
              <p:cNvSpPr/>
              <p:nvPr/>
            </p:nvSpPr>
            <p:spPr>
              <a:xfrm>
                <a:off x="1629489" y="4878051"/>
                <a:ext cx="296344" cy="30764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a:solidFill>
                      <a:schemeClr val="tx1"/>
                    </a:solidFill>
                  </a:rPr>
                  <a:t>S1</a:t>
                </a:r>
              </a:p>
            </p:txBody>
          </p:sp>
          <p:sp>
            <p:nvSpPr>
              <p:cNvPr id="53" name="Oval 52">
                <a:extLst>
                  <a:ext uri="{FF2B5EF4-FFF2-40B4-BE49-F238E27FC236}">
                    <a16:creationId xmlns:a16="http://schemas.microsoft.com/office/drawing/2014/main" id="{5A3AD781-93AE-7746-8D4E-9028B9241E68}"/>
                  </a:ext>
                </a:extLst>
              </p:cNvPr>
              <p:cNvSpPr/>
              <p:nvPr/>
            </p:nvSpPr>
            <p:spPr>
              <a:xfrm>
                <a:off x="2343534" y="4871524"/>
                <a:ext cx="296344" cy="30764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a:solidFill>
                      <a:schemeClr val="tx1"/>
                    </a:solidFill>
                  </a:rPr>
                  <a:t>S2</a:t>
                </a:r>
              </a:p>
            </p:txBody>
          </p:sp>
          <p:sp>
            <p:nvSpPr>
              <p:cNvPr id="54" name="Oval 53">
                <a:extLst>
                  <a:ext uri="{FF2B5EF4-FFF2-40B4-BE49-F238E27FC236}">
                    <a16:creationId xmlns:a16="http://schemas.microsoft.com/office/drawing/2014/main" id="{41D09B42-C948-8B4C-8CDE-8A3B5707D5A4}"/>
                  </a:ext>
                </a:extLst>
              </p:cNvPr>
              <p:cNvSpPr/>
              <p:nvPr/>
            </p:nvSpPr>
            <p:spPr>
              <a:xfrm>
                <a:off x="1604622" y="5497275"/>
                <a:ext cx="296344" cy="30764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a:solidFill>
                      <a:schemeClr val="tx1"/>
                    </a:solidFill>
                  </a:rPr>
                  <a:t>S3</a:t>
                </a:r>
              </a:p>
            </p:txBody>
          </p:sp>
          <p:sp>
            <p:nvSpPr>
              <p:cNvPr id="55" name="Oval 54">
                <a:extLst>
                  <a:ext uri="{FF2B5EF4-FFF2-40B4-BE49-F238E27FC236}">
                    <a16:creationId xmlns:a16="http://schemas.microsoft.com/office/drawing/2014/main" id="{781416CD-5745-2146-948F-7E9E12E55F3A}"/>
                  </a:ext>
                </a:extLst>
              </p:cNvPr>
              <p:cNvSpPr/>
              <p:nvPr/>
            </p:nvSpPr>
            <p:spPr>
              <a:xfrm>
                <a:off x="2332457" y="5497275"/>
                <a:ext cx="296344" cy="30764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a:solidFill>
                      <a:schemeClr val="tx1"/>
                    </a:solidFill>
                  </a:rPr>
                  <a:t>S4</a:t>
                </a:r>
              </a:p>
            </p:txBody>
          </p:sp>
          <p:cxnSp>
            <p:nvCxnSpPr>
              <p:cNvPr id="56" name="Curved Connector 55">
                <a:extLst>
                  <a:ext uri="{FF2B5EF4-FFF2-40B4-BE49-F238E27FC236}">
                    <a16:creationId xmlns:a16="http://schemas.microsoft.com/office/drawing/2014/main" id="{319029CD-7A4F-1A48-8EF1-B22DEE8DBB1F}"/>
                  </a:ext>
                </a:extLst>
              </p:cNvPr>
              <p:cNvCxnSpPr>
                <a:cxnSpLocks/>
                <a:stCxn id="52" idx="5"/>
                <a:endCxn id="55" idx="0"/>
              </p:cNvCxnSpPr>
              <p:nvPr/>
            </p:nvCxnSpPr>
            <p:spPr>
              <a:xfrm rot="16200000" flipH="1">
                <a:off x="2003217" y="5019862"/>
                <a:ext cx="356630" cy="598195"/>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57" name="Curved Connector 56">
                <a:extLst>
                  <a:ext uri="{FF2B5EF4-FFF2-40B4-BE49-F238E27FC236}">
                    <a16:creationId xmlns:a16="http://schemas.microsoft.com/office/drawing/2014/main" id="{68BF5D2A-257B-2342-91B2-B0858CCC23D5}"/>
                  </a:ext>
                </a:extLst>
              </p:cNvPr>
              <p:cNvCxnSpPr>
                <a:cxnSpLocks/>
                <a:stCxn id="52" idx="7"/>
                <a:endCxn id="53" idx="1"/>
              </p:cNvCxnSpPr>
              <p:nvPr/>
            </p:nvCxnSpPr>
            <p:spPr>
              <a:xfrm rot="5400000" flipH="1" flipV="1">
                <a:off x="2131420" y="4667592"/>
                <a:ext cx="6527" cy="504499"/>
              </a:xfrm>
              <a:prstGeom prst="curvedConnector3">
                <a:avLst>
                  <a:gd name="adj1" fmla="val 1356919"/>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58" name="Curved Connector 57">
                <a:extLst>
                  <a:ext uri="{FF2B5EF4-FFF2-40B4-BE49-F238E27FC236}">
                    <a16:creationId xmlns:a16="http://schemas.microsoft.com/office/drawing/2014/main" id="{8DE5BF7B-73C1-624D-9000-DA96EE8A6EED}"/>
                  </a:ext>
                </a:extLst>
              </p:cNvPr>
              <p:cNvCxnSpPr>
                <a:cxnSpLocks/>
                <a:stCxn id="54" idx="2"/>
                <a:endCxn id="52" idx="2"/>
              </p:cNvCxnSpPr>
              <p:nvPr/>
            </p:nvCxnSpPr>
            <p:spPr>
              <a:xfrm rot="10800000" flipH="1">
                <a:off x="1604621" y="5031876"/>
                <a:ext cx="24867" cy="619224"/>
              </a:xfrm>
              <a:prstGeom prst="curvedConnector3">
                <a:avLst>
                  <a:gd name="adj1" fmla="val -638744"/>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59" name="Curved Connector 58">
                <a:extLst>
                  <a:ext uri="{FF2B5EF4-FFF2-40B4-BE49-F238E27FC236}">
                    <a16:creationId xmlns:a16="http://schemas.microsoft.com/office/drawing/2014/main" id="{1A4707B1-D93D-3144-9010-16FB2793F99F}"/>
                  </a:ext>
                </a:extLst>
              </p:cNvPr>
              <p:cNvCxnSpPr>
                <a:cxnSpLocks/>
                <a:stCxn id="53" idx="4"/>
                <a:endCxn id="55" idx="6"/>
              </p:cNvCxnSpPr>
              <p:nvPr/>
            </p:nvCxnSpPr>
            <p:spPr>
              <a:xfrm rot="16200000" flipH="1">
                <a:off x="2324290" y="5346587"/>
                <a:ext cx="471927" cy="137095"/>
              </a:xfrm>
              <a:prstGeom prst="curvedConnector4">
                <a:avLst>
                  <a:gd name="adj1" fmla="val 33702"/>
                  <a:gd name="adj2" fmla="val 223939"/>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60" name="Curved Connector 59">
                <a:extLst>
                  <a:ext uri="{FF2B5EF4-FFF2-40B4-BE49-F238E27FC236}">
                    <a16:creationId xmlns:a16="http://schemas.microsoft.com/office/drawing/2014/main" id="{D2572762-A9FE-884E-9338-225D68A26C3F}"/>
                  </a:ext>
                </a:extLst>
              </p:cNvPr>
              <p:cNvCxnSpPr>
                <a:cxnSpLocks/>
                <a:stCxn id="55" idx="3"/>
                <a:endCxn id="54" idx="5"/>
              </p:cNvCxnSpPr>
              <p:nvPr/>
            </p:nvCxnSpPr>
            <p:spPr>
              <a:xfrm rot="5400000">
                <a:off x="2116712" y="5500725"/>
                <a:ext cx="8824" cy="518289"/>
              </a:xfrm>
              <a:prstGeom prst="curvedConnector3">
                <a:avLst>
                  <a:gd name="adj1" fmla="val 2310567"/>
                </a:avLst>
              </a:prstGeom>
              <a:ln w="44450">
                <a:tailEnd type="triangle"/>
              </a:ln>
            </p:spPr>
            <p:style>
              <a:lnRef idx="1">
                <a:schemeClr val="accent1"/>
              </a:lnRef>
              <a:fillRef idx="0">
                <a:schemeClr val="accent1"/>
              </a:fillRef>
              <a:effectRef idx="0">
                <a:schemeClr val="accent1"/>
              </a:effectRef>
              <a:fontRef idx="minor">
                <a:schemeClr val="tx1"/>
              </a:fontRef>
            </p:style>
          </p:cxnSp>
        </p:grpSp>
      </p:grpSp>
      <p:sp>
        <p:nvSpPr>
          <p:cNvPr id="12" name="TextBox 11">
            <a:extLst>
              <a:ext uri="{FF2B5EF4-FFF2-40B4-BE49-F238E27FC236}">
                <a16:creationId xmlns:a16="http://schemas.microsoft.com/office/drawing/2014/main" id="{C6AC037D-880B-FE4A-9C46-C6763D9211C8}"/>
              </a:ext>
            </a:extLst>
          </p:cNvPr>
          <p:cNvSpPr txBox="1"/>
          <p:nvPr/>
        </p:nvSpPr>
        <p:spPr>
          <a:xfrm>
            <a:off x="8615709" y="868468"/>
            <a:ext cx="2230809" cy="282837"/>
          </a:xfrm>
          <a:prstGeom prst="rect">
            <a:avLst/>
          </a:prstGeom>
          <a:noFill/>
        </p:spPr>
        <p:txBody>
          <a:bodyPr wrap="none" rtlCol="0">
            <a:spAutoFit/>
          </a:bodyPr>
          <a:lstStyle/>
          <a:p>
            <a:r>
              <a:rPr lang="en-US" sz="1200" dirty="0"/>
              <a:t>Level N Infinite tape memory</a:t>
            </a:r>
          </a:p>
        </p:txBody>
      </p:sp>
      <p:sp>
        <p:nvSpPr>
          <p:cNvPr id="13" name="Oval 12">
            <a:extLst>
              <a:ext uri="{FF2B5EF4-FFF2-40B4-BE49-F238E27FC236}">
                <a16:creationId xmlns:a16="http://schemas.microsoft.com/office/drawing/2014/main" id="{66126837-B5FE-C840-883C-AEF01D4075F1}"/>
              </a:ext>
            </a:extLst>
          </p:cNvPr>
          <p:cNvSpPr/>
          <p:nvPr/>
        </p:nvSpPr>
        <p:spPr>
          <a:xfrm>
            <a:off x="8308666" y="3442563"/>
            <a:ext cx="410135" cy="42577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S3</a:t>
            </a:r>
          </a:p>
        </p:txBody>
      </p:sp>
      <p:sp>
        <p:nvSpPr>
          <p:cNvPr id="14" name="TextBox 13">
            <a:extLst>
              <a:ext uri="{FF2B5EF4-FFF2-40B4-BE49-F238E27FC236}">
                <a16:creationId xmlns:a16="http://schemas.microsoft.com/office/drawing/2014/main" id="{08925687-2E28-374D-A950-77A10386E32C}"/>
              </a:ext>
            </a:extLst>
          </p:cNvPr>
          <p:cNvSpPr txBox="1"/>
          <p:nvPr/>
        </p:nvSpPr>
        <p:spPr>
          <a:xfrm>
            <a:off x="7975393" y="3229842"/>
            <a:ext cx="1402401" cy="282837"/>
          </a:xfrm>
          <a:prstGeom prst="rect">
            <a:avLst/>
          </a:prstGeom>
          <a:noFill/>
        </p:spPr>
        <p:txBody>
          <a:bodyPr wrap="none" rtlCol="0">
            <a:spAutoFit/>
          </a:bodyPr>
          <a:lstStyle/>
          <a:p>
            <a:r>
              <a:rPr lang="en-US" sz="1200" dirty="0"/>
              <a:t>Current state L</a:t>
            </a:r>
            <a:r>
              <a:rPr lang="en-US" sz="1200" baseline="-25000" dirty="0"/>
              <a:t>N-1</a:t>
            </a:r>
          </a:p>
        </p:txBody>
      </p:sp>
      <p:grpSp>
        <p:nvGrpSpPr>
          <p:cNvPr id="15" name="Group 14">
            <a:extLst>
              <a:ext uri="{FF2B5EF4-FFF2-40B4-BE49-F238E27FC236}">
                <a16:creationId xmlns:a16="http://schemas.microsoft.com/office/drawing/2014/main" id="{C1C10044-FA0B-994A-A6CF-2ADE45900E3F}"/>
              </a:ext>
            </a:extLst>
          </p:cNvPr>
          <p:cNvGrpSpPr/>
          <p:nvPr/>
        </p:nvGrpSpPr>
        <p:grpSpPr>
          <a:xfrm>
            <a:off x="6851452" y="461999"/>
            <a:ext cx="830966" cy="700200"/>
            <a:chOff x="1004635" y="294717"/>
            <a:chExt cx="1275607" cy="1074869"/>
          </a:xfrm>
        </p:grpSpPr>
        <p:sp>
          <p:nvSpPr>
            <p:cNvPr id="48" name="Oval 47">
              <a:extLst>
                <a:ext uri="{FF2B5EF4-FFF2-40B4-BE49-F238E27FC236}">
                  <a16:creationId xmlns:a16="http://schemas.microsoft.com/office/drawing/2014/main" id="{A6697938-4D19-AA42-A889-EFDC716274C4}"/>
                </a:ext>
              </a:extLst>
            </p:cNvPr>
            <p:cNvSpPr/>
            <p:nvPr/>
          </p:nvSpPr>
          <p:spPr>
            <a:xfrm>
              <a:off x="1124752" y="294717"/>
              <a:ext cx="1035374" cy="107486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dirty="0">
                <a:solidFill>
                  <a:schemeClr val="bg1"/>
                </a:solidFill>
              </a:endParaRPr>
            </a:p>
          </p:txBody>
        </p:sp>
        <p:sp>
          <p:nvSpPr>
            <p:cNvPr id="49" name="Rectangle 48">
              <a:extLst>
                <a:ext uri="{FF2B5EF4-FFF2-40B4-BE49-F238E27FC236}">
                  <a16:creationId xmlns:a16="http://schemas.microsoft.com/office/drawing/2014/main" id="{E9409642-5371-694E-95DC-FC9F3F0094C3}"/>
                </a:ext>
              </a:extLst>
            </p:cNvPr>
            <p:cNvSpPr/>
            <p:nvPr/>
          </p:nvSpPr>
          <p:spPr>
            <a:xfrm>
              <a:off x="1004635" y="508986"/>
              <a:ext cx="1275607" cy="612961"/>
            </a:xfrm>
            <a:prstGeom prst="rect">
              <a:avLst/>
            </a:prstGeom>
          </p:spPr>
          <p:txBody>
            <a:bodyPr wrap="square">
              <a:spAutoFit/>
            </a:bodyPr>
            <a:lstStyle/>
            <a:p>
              <a:pPr algn="ctr"/>
              <a:r>
                <a:rPr lang="en-US" sz="1000" b="1" dirty="0">
                  <a:solidFill>
                    <a:schemeClr val="bg1"/>
                  </a:solidFill>
                </a:rPr>
                <a:t>Executing State</a:t>
              </a:r>
            </a:p>
          </p:txBody>
        </p:sp>
      </p:grpSp>
      <p:sp>
        <p:nvSpPr>
          <p:cNvPr id="16" name="Rectangle 15">
            <a:extLst>
              <a:ext uri="{FF2B5EF4-FFF2-40B4-BE49-F238E27FC236}">
                <a16:creationId xmlns:a16="http://schemas.microsoft.com/office/drawing/2014/main" id="{612F7FA3-7451-B748-BB6E-611E811080F1}"/>
              </a:ext>
            </a:extLst>
          </p:cNvPr>
          <p:cNvSpPr/>
          <p:nvPr/>
        </p:nvSpPr>
        <p:spPr>
          <a:xfrm rot="5400000">
            <a:off x="10261095" y="2993617"/>
            <a:ext cx="1822935" cy="230832"/>
          </a:xfrm>
          <a:prstGeom prst="rect">
            <a:avLst/>
          </a:prstGeom>
        </p:spPr>
        <p:txBody>
          <a:bodyPr wrap="none">
            <a:spAutoFit/>
          </a:bodyPr>
          <a:lstStyle/>
          <a:p>
            <a:r>
              <a:rPr lang="en-US" sz="900" dirty="0"/>
              <a:t>Level N-1 Infinite tape memory</a:t>
            </a:r>
          </a:p>
        </p:txBody>
      </p:sp>
      <p:sp>
        <p:nvSpPr>
          <p:cNvPr id="17" name="TextBox 16">
            <a:extLst>
              <a:ext uri="{FF2B5EF4-FFF2-40B4-BE49-F238E27FC236}">
                <a16:creationId xmlns:a16="http://schemas.microsoft.com/office/drawing/2014/main" id="{9FFD9B08-A36D-BF48-9D64-97E804DF2103}"/>
              </a:ext>
            </a:extLst>
          </p:cNvPr>
          <p:cNvSpPr txBox="1"/>
          <p:nvPr/>
        </p:nvSpPr>
        <p:spPr>
          <a:xfrm>
            <a:off x="7565013" y="673504"/>
            <a:ext cx="804492" cy="282837"/>
          </a:xfrm>
          <a:prstGeom prst="rect">
            <a:avLst/>
          </a:prstGeom>
          <a:noFill/>
        </p:spPr>
        <p:txBody>
          <a:bodyPr wrap="none" rtlCol="0">
            <a:spAutoFit/>
          </a:bodyPr>
          <a:lstStyle/>
          <a:p>
            <a:r>
              <a:rPr lang="en-US" sz="1200" dirty="0"/>
              <a:t>LEVEL N</a:t>
            </a:r>
          </a:p>
        </p:txBody>
      </p:sp>
      <p:sp>
        <p:nvSpPr>
          <p:cNvPr id="18" name="Bent-Up Arrow 17">
            <a:extLst>
              <a:ext uri="{FF2B5EF4-FFF2-40B4-BE49-F238E27FC236}">
                <a16:creationId xmlns:a16="http://schemas.microsoft.com/office/drawing/2014/main" id="{0095C3DD-E69C-5548-AFBD-4FB00D8E1CF7}"/>
              </a:ext>
            </a:extLst>
          </p:cNvPr>
          <p:cNvSpPr/>
          <p:nvPr/>
        </p:nvSpPr>
        <p:spPr>
          <a:xfrm rot="5400000">
            <a:off x="6741319" y="1500153"/>
            <a:ext cx="1261216" cy="305387"/>
          </a:xfrm>
          <a:prstGeom prst="bentUpArrow">
            <a:avLst>
              <a:gd name="adj1" fmla="val 23215"/>
              <a:gd name="adj2" fmla="val 32686"/>
              <a:gd name="adj3" fmla="val 376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p>
        </p:txBody>
      </p:sp>
      <p:sp>
        <p:nvSpPr>
          <p:cNvPr id="19" name="TextBox 18">
            <a:extLst>
              <a:ext uri="{FF2B5EF4-FFF2-40B4-BE49-F238E27FC236}">
                <a16:creationId xmlns:a16="http://schemas.microsoft.com/office/drawing/2014/main" id="{16C7BBF1-33BC-3041-A846-5D9F78959C6B}"/>
              </a:ext>
            </a:extLst>
          </p:cNvPr>
          <p:cNvSpPr txBox="1"/>
          <p:nvPr/>
        </p:nvSpPr>
        <p:spPr>
          <a:xfrm>
            <a:off x="7427698" y="3707769"/>
            <a:ext cx="941404" cy="282837"/>
          </a:xfrm>
          <a:prstGeom prst="rect">
            <a:avLst/>
          </a:prstGeom>
          <a:noFill/>
        </p:spPr>
        <p:txBody>
          <a:bodyPr wrap="none" rtlCol="0">
            <a:spAutoFit/>
          </a:bodyPr>
          <a:lstStyle/>
          <a:p>
            <a:r>
              <a:rPr lang="en-US" sz="1200" dirty="0"/>
              <a:t>LEVEL N-1</a:t>
            </a:r>
          </a:p>
        </p:txBody>
      </p:sp>
      <p:sp>
        <p:nvSpPr>
          <p:cNvPr id="20" name="Rectangle 19">
            <a:extLst>
              <a:ext uri="{FF2B5EF4-FFF2-40B4-BE49-F238E27FC236}">
                <a16:creationId xmlns:a16="http://schemas.microsoft.com/office/drawing/2014/main" id="{97BC77AA-0A05-5443-A228-3BCA8A77AD9E}"/>
              </a:ext>
            </a:extLst>
          </p:cNvPr>
          <p:cNvSpPr/>
          <p:nvPr/>
        </p:nvSpPr>
        <p:spPr>
          <a:xfrm>
            <a:off x="7427698" y="4072192"/>
            <a:ext cx="3835106" cy="235627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p>
        </p:txBody>
      </p:sp>
      <p:grpSp>
        <p:nvGrpSpPr>
          <p:cNvPr id="21" name="Group 20">
            <a:extLst>
              <a:ext uri="{FF2B5EF4-FFF2-40B4-BE49-F238E27FC236}">
                <a16:creationId xmlns:a16="http://schemas.microsoft.com/office/drawing/2014/main" id="{4739C0DC-116C-A64F-9ECC-CF96D67FF736}"/>
              </a:ext>
            </a:extLst>
          </p:cNvPr>
          <p:cNvGrpSpPr/>
          <p:nvPr/>
        </p:nvGrpSpPr>
        <p:grpSpPr>
          <a:xfrm>
            <a:off x="9260347" y="3335046"/>
            <a:ext cx="1818925" cy="1341779"/>
            <a:chOff x="2268966" y="659131"/>
            <a:chExt cx="1229794" cy="1887901"/>
          </a:xfrm>
        </p:grpSpPr>
        <p:sp>
          <p:nvSpPr>
            <p:cNvPr id="44" name="Rounded Rectangle 43">
              <a:extLst>
                <a:ext uri="{FF2B5EF4-FFF2-40B4-BE49-F238E27FC236}">
                  <a16:creationId xmlns:a16="http://schemas.microsoft.com/office/drawing/2014/main" id="{7042AB84-8E78-4243-A14B-BDCE9E685A9F}"/>
                </a:ext>
              </a:extLst>
            </p:cNvPr>
            <p:cNvSpPr/>
            <p:nvPr/>
          </p:nvSpPr>
          <p:spPr>
            <a:xfrm>
              <a:off x="3222939" y="659131"/>
              <a:ext cx="275821" cy="468906"/>
            </a:xfrm>
            <a:prstGeom prst="roundRect">
              <a:avLst/>
            </a:prstGeom>
            <a:noFill/>
            <a:ln w="508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45" name="Straight Connector 44">
              <a:extLst>
                <a:ext uri="{FF2B5EF4-FFF2-40B4-BE49-F238E27FC236}">
                  <a16:creationId xmlns:a16="http://schemas.microsoft.com/office/drawing/2014/main" id="{B8D3F154-A72C-BA4F-8F0D-5968973727E9}"/>
                </a:ext>
              </a:extLst>
            </p:cNvPr>
            <p:cNvCxnSpPr>
              <a:cxnSpLocks/>
              <a:stCxn id="44" idx="3"/>
              <a:endCxn id="47" idx="3"/>
            </p:cNvCxnSpPr>
            <p:nvPr/>
          </p:nvCxnSpPr>
          <p:spPr>
            <a:xfrm flipH="1">
              <a:off x="3467336" y="893584"/>
              <a:ext cx="31424" cy="1416816"/>
            </a:xfrm>
            <a:prstGeom prst="line">
              <a:avLst/>
            </a:prstGeom>
            <a:ln w="444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EB557A1-7E38-9B46-B84E-6FB0C4B97109}"/>
                </a:ext>
              </a:extLst>
            </p:cNvPr>
            <p:cNvCxnSpPr>
              <a:cxnSpLocks/>
              <a:stCxn id="44" idx="1"/>
              <a:endCxn id="47" idx="1"/>
            </p:cNvCxnSpPr>
            <p:nvPr/>
          </p:nvCxnSpPr>
          <p:spPr>
            <a:xfrm flipH="1">
              <a:off x="2268966" y="893584"/>
              <a:ext cx="953973" cy="1416816"/>
            </a:xfrm>
            <a:prstGeom prst="line">
              <a:avLst/>
            </a:prstGeom>
            <a:ln w="444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3249F189-1067-334F-8E91-F855497EE903}"/>
                </a:ext>
              </a:extLst>
            </p:cNvPr>
            <p:cNvSpPr/>
            <p:nvPr/>
          </p:nvSpPr>
          <p:spPr>
            <a:xfrm>
              <a:off x="2268966" y="2073769"/>
              <a:ext cx="1198370" cy="473263"/>
            </a:xfrm>
            <a:prstGeom prst="rect">
              <a:avLst/>
            </a:prstGeom>
            <a:solidFill>
              <a:srgbClr val="0041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READING HEAD</a:t>
              </a:r>
            </a:p>
          </p:txBody>
        </p:sp>
      </p:grpSp>
      <p:sp>
        <p:nvSpPr>
          <p:cNvPr id="22" name="Rounded Rectangle 21">
            <a:extLst>
              <a:ext uri="{FF2B5EF4-FFF2-40B4-BE49-F238E27FC236}">
                <a16:creationId xmlns:a16="http://schemas.microsoft.com/office/drawing/2014/main" id="{8A3EF055-624C-054A-AFDB-053CB02E8897}"/>
              </a:ext>
            </a:extLst>
          </p:cNvPr>
          <p:cNvSpPr/>
          <p:nvPr/>
        </p:nvSpPr>
        <p:spPr>
          <a:xfrm>
            <a:off x="9274041" y="4803288"/>
            <a:ext cx="1368583" cy="100779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b="1" dirty="0">
                <a:solidFill>
                  <a:schemeClr val="tx1"/>
                </a:solidFill>
              </a:rPr>
              <a:t>State evaluation unit</a:t>
            </a:r>
          </a:p>
        </p:txBody>
      </p:sp>
      <p:graphicFrame>
        <p:nvGraphicFramePr>
          <p:cNvPr id="23" name="Content Placeholder 3">
            <a:extLst>
              <a:ext uri="{FF2B5EF4-FFF2-40B4-BE49-F238E27FC236}">
                <a16:creationId xmlns:a16="http://schemas.microsoft.com/office/drawing/2014/main" id="{C2FB20F6-F893-9E46-BA7C-097317C2BBEF}"/>
              </a:ext>
            </a:extLst>
          </p:cNvPr>
          <p:cNvGraphicFramePr>
            <a:graphicFrameLocks/>
          </p:cNvGraphicFramePr>
          <p:nvPr>
            <p:extLst>
              <p:ext uri="{D42A27DB-BD31-4B8C-83A1-F6EECF244321}">
                <p14:modId xmlns:p14="http://schemas.microsoft.com/office/powerpoint/2010/main" val="3268219285"/>
              </p:ext>
            </p:extLst>
          </p:nvPr>
        </p:nvGraphicFramePr>
        <p:xfrm>
          <a:off x="10742570" y="4893607"/>
          <a:ext cx="207896" cy="1257498"/>
        </p:xfrm>
        <a:graphic>
          <a:graphicData uri="http://schemas.openxmlformats.org/drawingml/2006/table">
            <a:tbl>
              <a:tblPr firstRow="1" bandRow="1">
                <a:tableStyleId>{5C22544A-7EE6-4342-B048-85BDC9FD1C3A}</a:tableStyleId>
              </a:tblPr>
              <a:tblGrid>
                <a:gridCol w="207896">
                  <a:extLst>
                    <a:ext uri="{9D8B030D-6E8A-4147-A177-3AD203B41FA5}">
                      <a16:colId xmlns:a16="http://schemas.microsoft.com/office/drawing/2014/main" val="2684049118"/>
                    </a:ext>
                  </a:extLst>
                </a:gridCol>
              </a:tblGrid>
              <a:tr h="2095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kern="1200" dirty="0">
                        <a:solidFill>
                          <a:schemeClr val="bg1"/>
                        </a:solidFill>
                        <a:latin typeface="+mn-lt"/>
                        <a:ea typeface="+mn-ea"/>
                        <a:cs typeface="+mn-cs"/>
                      </a:endParaRPr>
                    </a:p>
                  </a:txBody>
                  <a:tcPr marL="33966" marR="33966" marT="20549" marB="20549">
                    <a:gradFill>
                      <a:gsLst>
                        <a:gs pos="0">
                          <a:srgbClr val="00B050"/>
                        </a:gs>
                        <a:gs pos="100000">
                          <a:srgbClr val="D5FFED"/>
                        </a:gs>
                      </a:gsLst>
                      <a:lin ang="16200000" scaled="0"/>
                    </a:gradFill>
                  </a:tcPr>
                </a:tc>
                <a:extLst>
                  <a:ext uri="{0D108BD9-81ED-4DB2-BD59-A6C34878D82A}">
                    <a16:rowId xmlns:a16="http://schemas.microsoft.com/office/drawing/2014/main" val="3139166215"/>
                  </a:ext>
                </a:extLst>
              </a:tr>
              <a:tr h="2095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rPr>
                        <a:t>Ω</a:t>
                      </a:r>
                      <a:endParaRPr lang="en-US" sz="900" dirty="0">
                        <a:solidFill>
                          <a:schemeClr val="tx1"/>
                        </a:solidFill>
                      </a:endParaRPr>
                    </a:p>
                  </a:txBody>
                  <a:tcPr marL="33966" marR="33966" marT="20549" marB="20549">
                    <a:solidFill>
                      <a:srgbClr val="00B050"/>
                    </a:solidFill>
                  </a:tcPr>
                </a:tc>
                <a:extLst>
                  <a:ext uri="{0D108BD9-81ED-4DB2-BD59-A6C34878D82A}">
                    <a16:rowId xmlns:a16="http://schemas.microsoft.com/office/drawing/2014/main" val="1616716657"/>
                  </a:ext>
                </a:extLst>
              </a:tr>
              <a:tr h="2095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rPr>
                        <a:t>℥</a:t>
                      </a:r>
                      <a:endParaRPr lang="en-US" sz="900" dirty="0">
                        <a:solidFill>
                          <a:schemeClr val="tx1"/>
                        </a:solidFill>
                      </a:endParaRPr>
                    </a:p>
                  </a:txBody>
                  <a:tcPr marL="33966" marR="33966" marT="20549" marB="20549">
                    <a:solidFill>
                      <a:srgbClr val="00B050"/>
                    </a:solidFill>
                  </a:tcPr>
                </a:tc>
                <a:extLst>
                  <a:ext uri="{0D108BD9-81ED-4DB2-BD59-A6C34878D82A}">
                    <a16:rowId xmlns:a16="http://schemas.microsoft.com/office/drawing/2014/main" val="1221087146"/>
                  </a:ext>
                </a:extLst>
              </a:tr>
              <a:tr h="2095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rPr>
                        <a:t>Ω</a:t>
                      </a:r>
                    </a:p>
                  </a:txBody>
                  <a:tcPr marL="33966" marR="33966" marT="20549" marB="20549">
                    <a:solidFill>
                      <a:srgbClr val="00B050"/>
                    </a:solidFill>
                  </a:tcPr>
                </a:tc>
                <a:extLst>
                  <a:ext uri="{0D108BD9-81ED-4DB2-BD59-A6C34878D82A}">
                    <a16:rowId xmlns:a16="http://schemas.microsoft.com/office/drawing/2014/main" val="2479280551"/>
                  </a:ext>
                </a:extLst>
              </a:tr>
              <a:tr h="2095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rPr>
                        <a:t>℥</a:t>
                      </a:r>
                    </a:p>
                  </a:txBody>
                  <a:tcPr marL="33966" marR="33966" marT="20549" marB="20549">
                    <a:solidFill>
                      <a:srgbClr val="00B050"/>
                    </a:solidFill>
                  </a:tcPr>
                </a:tc>
                <a:extLst>
                  <a:ext uri="{0D108BD9-81ED-4DB2-BD59-A6C34878D82A}">
                    <a16:rowId xmlns:a16="http://schemas.microsoft.com/office/drawing/2014/main" val="723268758"/>
                  </a:ext>
                </a:extLst>
              </a:tr>
              <a:tr h="2095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dirty="0">
                        <a:solidFill>
                          <a:schemeClr val="bg1"/>
                        </a:solidFill>
                      </a:endParaRPr>
                    </a:p>
                  </a:txBody>
                  <a:tcPr marL="33966" marR="33966" marT="20549" marB="20549">
                    <a:gradFill>
                      <a:gsLst>
                        <a:gs pos="0">
                          <a:srgbClr val="00B050"/>
                        </a:gs>
                        <a:gs pos="100000">
                          <a:srgbClr val="D5FFED"/>
                        </a:gs>
                      </a:gsLst>
                      <a:lin ang="5400000" scaled="0"/>
                    </a:gradFill>
                  </a:tcPr>
                </a:tc>
                <a:extLst>
                  <a:ext uri="{0D108BD9-81ED-4DB2-BD59-A6C34878D82A}">
                    <a16:rowId xmlns:a16="http://schemas.microsoft.com/office/drawing/2014/main" val="3942129177"/>
                  </a:ext>
                </a:extLst>
              </a:tr>
            </a:tbl>
          </a:graphicData>
        </a:graphic>
      </p:graphicFrame>
      <p:grpSp>
        <p:nvGrpSpPr>
          <p:cNvPr id="24" name="Group 23">
            <a:extLst>
              <a:ext uri="{FF2B5EF4-FFF2-40B4-BE49-F238E27FC236}">
                <a16:creationId xmlns:a16="http://schemas.microsoft.com/office/drawing/2014/main" id="{6E67EB6A-DAA0-0F4D-9364-6556AD4D1071}"/>
              </a:ext>
            </a:extLst>
          </p:cNvPr>
          <p:cNvGrpSpPr/>
          <p:nvPr/>
        </p:nvGrpSpPr>
        <p:grpSpPr>
          <a:xfrm>
            <a:off x="7524622" y="4131345"/>
            <a:ext cx="1678608" cy="1427965"/>
            <a:chOff x="1238755" y="1988899"/>
            <a:chExt cx="2576815" cy="2192054"/>
          </a:xfrm>
        </p:grpSpPr>
        <p:sp>
          <p:nvSpPr>
            <p:cNvPr id="36" name="Rounded Rectangle 35">
              <a:extLst>
                <a:ext uri="{FF2B5EF4-FFF2-40B4-BE49-F238E27FC236}">
                  <a16:creationId xmlns:a16="http://schemas.microsoft.com/office/drawing/2014/main" id="{64C84EE6-0955-8947-B82B-00DDB4AB2A4D}"/>
                </a:ext>
              </a:extLst>
            </p:cNvPr>
            <p:cNvSpPr/>
            <p:nvPr/>
          </p:nvSpPr>
          <p:spPr>
            <a:xfrm>
              <a:off x="1238755" y="1988899"/>
              <a:ext cx="2576815" cy="2192054"/>
            </a:xfrm>
            <a:prstGeom prst="roundRect">
              <a:avLst/>
            </a:prstGeom>
            <a:solidFill>
              <a:schemeClr val="accent4">
                <a:lumMod val="20000"/>
                <a:lumOff val="80000"/>
              </a:schemeClr>
            </a:solid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00" dirty="0">
                  <a:ln>
                    <a:solidFill>
                      <a:sysClr val="windowText" lastClr="000000"/>
                    </a:solidFill>
                  </a:ln>
                  <a:solidFill>
                    <a:schemeClr val="tx1"/>
                  </a:solidFill>
                </a:rPr>
                <a:t>State machine (</a:t>
              </a:r>
              <a:r>
                <a:rPr lang="en-US" sz="1000" dirty="0" err="1">
                  <a:ln>
                    <a:solidFill>
                      <a:sysClr val="windowText" lastClr="000000"/>
                    </a:solidFill>
                  </a:ln>
                  <a:solidFill>
                    <a:schemeClr val="tx1"/>
                  </a:solidFill>
                </a:rPr>
                <a:t>codelets</a:t>
              </a:r>
              <a:r>
                <a:rPr lang="en-US" sz="1000" dirty="0">
                  <a:ln>
                    <a:solidFill>
                      <a:sysClr val="windowText" lastClr="000000"/>
                    </a:solidFill>
                  </a:ln>
                  <a:solidFill>
                    <a:schemeClr val="tx1"/>
                  </a:solidFill>
                </a:rPr>
                <a:t>)</a:t>
              </a:r>
            </a:p>
          </p:txBody>
        </p:sp>
        <p:grpSp>
          <p:nvGrpSpPr>
            <p:cNvPr id="37" name="Group 36">
              <a:extLst>
                <a:ext uri="{FF2B5EF4-FFF2-40B4-BE49-F238E27FC236}">
                  <a16:creationId xmlns:a16="http://schemas.microsoft.com/office/drawing/2014/main" id="{89F9421E-FA02-E849-845E-79ADD514713F}"/>
                </a:ext>
              </a:extLst>
            </p:cNvPr>
            <p:cNvGrpSpPr/>
            <p:nvPr/>
          </p:nvGrpSpPr>
          <p:grpSpPr>
            <a:xfrm>
              <a:off x="1597540" y="2763953"/>
              <a:ext cx="1825879" cy="1146911"/>
              <a:chOff x="1528528" y="5071882"/>
              <a:chExt cx="1268667" cy="796898"/>
            </a:xfrm>
          </p:grpSpPr>
          <p:sp>
            <p:nvSpPr>
              <p:cNvPr id="38" name="Oval 37">
                <a:extLst>
                  <a:ext uri="{FF2B5EF4-FFF2-40B4-BE49-F238E27FC236}">
                    <a16:creationId xmlns:a16="http://schemas.microsoft.com/office/drawing/2014/main" id="{F1110E71-B766-954E-B25F-70BDC242EB9E}"/>
                  </a:ext>
                </a:extLst>
              </p:cNvPr>
              <p:cNvSpPr/>
              <p:nvPr/>
            </p:nvSpPr>
            <p:spPr>
              <a:xfrm>
                <a:off x="1528528" y="5071882"/>
                <a:ext cx="325978" cy="3076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a:solidFill>
                      <a:schemeClr val="bg1"/>
                    </a:solidFill>
                  </a:rPr>
                  <a:t>K1</a:t>
                </a:r>
              </a:p>
            </p:txBody>
          </p:sp>
          <p:sp>
            <p:nvSpPr>
              <p:cNvPr id="39" name="Oval 38">
                <a:extLst>
                  <a:ext uri="{FF2B5EF4-FFF2-40B4-BE49-F238E27FC236}">
                    <a16:creationId xmlns:a16="http://schemas.microsoft.com/office/drawing/2014/main" id="{7E79D6EB-A053-934D-9AAB-3B08304B4CCF}"/>
                  </a:ext>
                </a:extLst>
              </p:cNvPr>
              <p:cNvSpPr/>
              <p:nvPr/>
            </p:nvSpPr>
            <p:spPr>
              <a:xfrm>
                <a:off x="2471217" y="5080867"/>
                <a:ext cx="325978" cy="338412"/>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a:solidFill>
                      <a:schemeClr val="bg1"/>
                    </a:solidFill>
                  </a:rPr>
                  <a:t>K2</a:t>
                </a:r>
              </a:p>
            </p:txBody>
          </p:sp>
          <p:sp>
            <p:nvSpPr>
              <p:cNvPr id="40" name="Oval 39">
                <a:extLst>
                  <a:ext uri="{FF2B5EF4-FFF2-40B4-BE49-F238E27FC236}">
                    <a16:creationId xmlns:a16="http://schemas.microsoft.com/office/drawing/2014/main" id="{35C100AD-4CC3-6C4D-B14E-4CB1370C58D6}"/>
                  </a:ext>
                </a:extLst>
              </p:cNvPr>
              <p:cNvSpPr/>
              <p:nvPr/>
            </p:nvSpPr>
            <p:spPr>
              <a:xfrm>
                <a:off x="1925836" y="5530368"/>
                <a:ext cx="325978" cy="338412"/>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a:solidFill>
                      <a:schemeClr val="bg1"/>
                    </a:solidFill>
                  </a:rPr>
                  <a:t>K3</a:t>
                </a:r>
              </a:p>
            </p:txBody>
          </p:sp>
          <p:cxnSp>
            <p:nvCxnSpPr>
              <p:cNvPr id="41" name="Curved Connector 40">
                <a:extLst>
                  <a:ext uri="{FF2B5EF4-FFF2-40B4-BE49-F238E27FC236}">
                    <a16:creationId xmlns:a16="http://schemas.microsoft.com/office/drawing/2014/main" id="{D4680DFF-D67C-224A-A9F4-5AF6F89DBF0F}"/>
                  </a:ext>
                </a:extLst>
              </p:cNvPr>
              <p:cNvCxnSpPr>
                <a:cxnSpLocks/>
                <a:stCxn id="38" idx="0"/>
                <a:endCxn id="39" idx="1"/>
              </p:cNvCxnSpPr>
              <p:nvPr/>
            </p:nvCxnSpPr>
            <p:spPr>
              <a:xfrm rot="16200000" flipH="1">
                <a:off x="2075964" y="4687435"/>
                <a:ext cx="58544" cy="827438"/>
              </a:xfrm>
              <a:prstGeom prst="curvedConnector3">
                <a:avLst>
                  <a:gd name="adj1" fmla="val -271310"/>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urved Connector 41">
                <a:extLst>
                  <a:ext uri="{FF2B5EF4-FFF2-40B4-BE49-F238E27FC236}">
                    <a16:creationId xmlns:a16="http://schemas.microsoft.com/office/drawing/2014/main" id="{17521630-D292-EC4F-9794-F7313FB807E4}"/>
                  </a:ext>
                </a:extLst>
              </p:cNvPr>
              <p:cNvCxnSpPr>
                <a:cxnSpLocks/>
                <a:stCxn id="38" idx="6"/>
                <a:endCxn id="40" idx="0"/>
              </p:cNvCxnSpPr>
              <p:nvPr/>
            </p:nvCxnSpPr>
            <p:spPr>
              <a:xfrm>
                <a:off x="1854506" y="5225706"/>
                <a:ext cx="234319" cy="304662"/>
              </a:xfrm>
              <a:prstGeom prst="curvedConnector2">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0A26C94F-3ABA-984F-B2BE-2CD878B21A2E}"/>
                  </a:ext>
                </a:extLst>
              </p:cNvPr>
              <p:cNvCxnSpPr>
                <a:cxnSpLocks/>
                <a:stCxn id="39" idx="4"/>
                <a:endCxn id="40" idx="6"/>
              </p:cNvCxnSpPr>
              <p:nvPr/>
            </p:nvCxnSpPr>
            <p:spPr>
              <a:xfrm rot="5400000">
                <a:off x="2302863" y="5368230"/>
                <a:ext cx="280296" cy="382392"/>
              </a:xfrm>
              <a:prstGeom prst="curvedConnector2">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5" name="Rectangle 24">
            <a:extLst>
              <a:ext uri="{FF2B5EF4-FFF2-40B4-BE49-F238E27FC236}">
                <a16:creationId xmlns:a16="http://schemas.microsoft.com/office/drawing/2014/main" id="{F584606A-1603-CA43-8E2E-3043EE7F16F2}"/>
              </a:ext>
            </a:extLst>
          </p:cNvPr>
          <p:cNvSpPr/>
          <p:nvPr/>
        </p:nvSpPr>
        <p:spPr>
          <a:xfrm rot="5400000">
            <a:off x="10241066" y="5471335"/>
            <a:ext cx="1822935" cy="230832"/>
          </a:xfrm>
          <a:prstGeom prst="rect">
            <a:avLst/>
          </a:prstGeom>
        </p:spPr>
        <p:txBody>
          <a:bodyPr wrap="none">
            <a:spAutoFit/>
          </a:bodyPr>
          <a:lstStyle/>
          <a:p>
            <a:r>
              <a:rPr lang="en-US" sz="900" dirty="0"/>
              <a:t>Level N-2 Infinite tape memory</a:t>
            </a:r>
          </a:p>
        </p:txBody>
      </p:sp>
      <p:sp>
        <p:nvSpPr>
          <p:cNvPr id="26" name="TextBox 25">
            <a:extLst>
              <a:ext uri="{FF2B5EF4-FFF2-40B4-BE49-F238E27FC236}">
                <a16:creationId xmlns:a16="http://schemas.microsoft.com/office/drawing/2014/main" id="{0E5136DE-C64A-AE41-9ABB-75A38C955947}"/>
              </a:ext>
            </a:extLst>
          </p:cNvPr>
          <p:cNvSpPr txBox="1"/>
          <p:nvPr/>
        </p:nvSpPr>
        <p:spPr>
          <a:xfrm>
            <a:off x="7427698" y="6185487"/>
            <a:ext cx="941404" cy="282837"/>
          </a:xfrm>
          <a:prstGeom prst="rect">
            <a:avLst/>
          </a:prstGeom>
          <a:noFill/>
        </p:spPr>
        <p:txBody>
          <a:bodyPr wrap="none" rtlCol="0">
            <a:spAutoFit/>
          </a:bodyPr>
          <a:lstStyle/>
          <a:p>
            <a:r>
              <a:rPr lang="en-US" sz="1200" dirty="0"/>
              <a:t>LEVEL N-2</a:t>
            </a:r>
          </a:p>
        </p:txBody>
      </p:sp>
      <p:sp>
        <p:nvSpPr>
          <p:cNvPr id="27" name="Down Arrow 26">
            <a:extLst>
              <a:ext uri="{FF2B5EF4-FFF2-40B4-BE49-F238E27FC236}">
                <a16:creationId xmlns:a16="http://schemas.microsoft.com/office/drawing/2014/main" id="{F83930CA-8AB7-6943-8F65-E3B99178411B}"/>
              </a:ext>
            </a:extLst>
          </p:cNvPr>
          <p:cNvSpPr/>
          <p:nvPr/>
        </p:nvSpPr>
        <p:spPr>
          <a:xfrm>
            <a:off x="9438005" y="3333363"/>
            <a:ext cx="194702" cy="775684"/>
          </a:xfrm>
          <a:prstGeom prst="down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8" name="Down Arrow 27">
            <a:extLst>
              <a:ext uri="{FF2B5EF4-FFF2-40B4-BE49-F238E27FC236}">
                <a16:creationId xmlns:a16="http://schemas.microsoft.com/office/drawing/2014/main" id="{298CFC0C-E75A-C243-AA01-EC7C446D8DF9}"/>
              </a:ext>
            </a:extLst>
          </p:cNvPr>
          <p:cNvSpPr/>
          <p:nvPr/>
        </p:nvSpPr>
        <p:spPr>
          <a:xfrm>
            <a:off x="8431609" y="3855914"/>
            <a:ext cx="160912" cy="292667"/>
          </a:xfrm>
          <a:prstGeom prst="downArrow">
            <a:avLst>
              <a:gd name="adj1" fmla="val 50000"/>
              <a:gd name="adj2" fmla="val 6695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9" name="Down Arrow 28">
            <a:extLst>
              <a:ext uri="{FF2B5EF4-FFF2-40B4-BE49-F238E27FC236}">
                <a16:creationId xmlns:a16="http://schemas.microsoft.com/office/drawing/2014/main" id="{696078AA-73EE-284E-AC8E-2831BCA52844}"/>
              </a:ext>
            </a:extLst>
          </p:cNvPr>
          <p:cNvSpPr/>
          <p:nvPr/>
        </p:nvSpPr>
        <p:spPr>
          <a:xfrm>
            <a:off x="9868482" y="5811080"/>
            <a:ext cx="194702" cy="770936"/>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0" name="TextBox 29">
            <a:extLst>
              <a:ext uri="{FF2B5EF4-FFF2-40B4-BE49-F238E27FC236}">
                <a16:creationId xmlns:a16="http://schemas.microsoft.com/office/drawing/2014/main" id="{C99E71EB-4841-3946-AFB4-D66BB269D9F3}"/>
              </a:ext>
            </a:extLst>
          </p:cNvPr>
          <p:cNvSpPr txBox="1"/>
          <p:nvPr/>
        </p:nvSpPr>
        <p:spPr>
          <a:xfrm rot="5400000">
            <a:off x="9777728" y="6484701"/>
            <a:ext cx="511602" cy="399300"/>
          </a:xfrm>
          <a:prstGeom prst="rect">
            <a:avLst/>
          </a:prstGeom>
          <a:noFill/>
        </p:spPr>
        <p:txBody>
          <a:bodyPr wrap="none" rtlCol="0">
            <a:spAutoFit/>
          </a:bodyPr>
          <a:lstStyle/>
          <a:p>
            <a:r>
              <a:rPr lang="en-US" sz="2000" b="1" dirty="0"/>
              <a:t>… </a:t>
            </a:r>
          </a:p>
        </p:txBody>
      </p:sp>
      <p:sp>
        <p:nvSpPr>
          <p:cNvPr id="31" name="Oval 30">
            <a:extLst>
              <a:ext uri="{FF2B5EF4-FFF2-40B4-BE49-F238E27FC236}">
                <a16:creationId xmlns:a16="http://schemas.microsoft.com/office/drawing/2014/main" id="{B2ED98B2-ECDF-2748-8421-100BCA53B7E8}"/>
              </a:ext>
            </a:extLst>
          </p:cNvPr>
          <p:cNvSpPr/>
          <p:nvPr/>
        </p:nvSpPr>
        <p:spPr>
          <a:xfrm>
            <a:off x="8312404" y="5889400"/>
            <a:ext cx="410135" cy="42577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bg1"/>
                </a:solidFill>
              </a:rPr>
              <a:t>K1</a:t>
            </a:r>
          </a:p>
        </p:txBody>
      </p:sp>
      <p:sp>
        <p:nvSpPr>
          <p:cNvPr id="32" name="TextBox 31">
            <a:extLst>
              <a:ext uri="{FF2B5EF4-FFF2-40B4-BE49-F238E27FC236}">
                <a16:creationId xmlns:a16="http://schemas.microsoft.com/office/drawing/2014/main" id="{4A15592A-956F-5D4B-88F6-A7D79C0261C3}"/>
              </a:ext>
            </a:extLst>
          </p:cNvPr>
          <p:cNvSpPr txBox="1"/>
          <p:nvPr/>
        </p:nvSpPr>
        <p:spPr>
          <a:xfrm>
            <a:off x="8009833" y="5655818"/>
            <a:ext cx="1402401" cy="282837"/>
          </a:xfrm>
          <a:prstGeom prst="rect">
            <a:avLst/>
          </a:prstGeom>
          <a:noFill/>
        </p:spPr>
        <p:txBody>
          <a:bodyPr wrap="none" rtlCol="0">
            <a:spAutoFit/>
          </a:bodyPr>
          <a:lstStyle/>
          <a:p>
            <a:r>
              <a:rPr lang="en-US" sz="1200" dirty="0"/>
              <a:t>Current state L</a:t>
            </a:r>
            <a:r>
              <a:rPr lang="en-US" sz="1200" baseline="-25000" dirty="0"/>
              <a:t>N-2</a:t>
            </a:r>
          </a:p>
        </p:txBody>
      </p:sp>
      <p:sp>
        <p:nvSpPr>
          <p:cNvPr id="33" name="Down Arrow 32">
            <a:extLst>
              <a:ext uri="{FF2B5EF4-FFF2-40B4-BE49-F238E27FC236}">
                <a16:creationId xmlns:a16="http://schemas.microsoft.com/office/drawing/2014/main" id="{710CEC7B-1CE5-1C40-A241-33453DF0DFA9}"/>
              </a:ext>
            </a:extLst>
          </p:cNvPr>
          <p:cNvSpPr/>
          <p:nvPr/>
        </p:nvSpPr>
        <p:spPr>
          <a:xfrm>
            <a:off x="8435347" y="6302752"/>
            <a:ext cx="157172" cy="246009"/>
          </a:xfrm>
          <a:prstGeom prst="downArrow">
            <a:avLst>
              <a:gd name="adj1" fmla="val 50000"/>
              <a:gd name="adj2" fmla="val 66955"/>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34" name="TextBox 33">
            <a:extLst>
              <a:ext uri="{FF2B5EF4-FFF2-40B4-BE49-F238E27FC236}">
                <a16:creationId xmlns:a16="http://schemas.microsoft.com/office/drawing/2014/main" id="{17049F9B-1D38-154B-A565-34191CE831D5}"/>
              </a:ext>
            </a:extLst>
          </p:cNvPr>
          <p:cNvSpPr txBox="1"/>
          <p:nvPr/>
        </p:nvSpPr>
        <p:spPr>
          <a:xfrm rot="5400000">
            <a:off x="8328873" y="6463377"/>
            <a:ext cx="511602" cy="399300"/>
          </a:xfrm>
          <a:prstGeom prst="rect">
            <a:avLst/>
          </a:prstGeom>
          <a:noFill/>
        </p:spPr>
        <p:txBody>
          <a:bodyPr wrap="none" rtlCol="0">
            <a:spAutoFit/>
          </a:bodyPr>
          <a:lstStyle/>
          <a:p>
            <a:r>
              <a:rPr lang="en-US" sz="2000" b="1" dirty="0"/>
              <a:t>… </a:t>
            </a:r>
          </a:p>
        </p:txBody>
      </p:sp>
      <p:sp>
        <p:nvSpPr>
          <p:cNvPr id="35" name="TextBox 34">
            <a:extLst>
              <a:ext uri="{FF2B5EF4-FFF2-40B4-BE49-F238E27FC236}">
                <a16:creationId xmlns:a16="http://schemas.microsoft.com/office/drawing/2014/main" id="{6CCFAEC9-DE07-AA4E-97E9-E73443A2C985}"/>
              </a:ext>
            </a:extLst>
          </p:cNvPr>
          <p:cNvSpPr txBox="1"/>
          <p:nvPr/>
        </p:nvSpPr>
        <p:spPr>
          <a:xfrm>
            <a:off x="6719878" y="220091"/>
            <a:ext cx="1346943" cy="282837"/>
          </a:xfrm>
          <a:prstGeom prst="rect">
            <a:avLst/>
          </a:prstGeom>
          <a:noFill/>
        </p:spPr>
        <p:txBody>
          <a:bodyPr wrap="none" rtlCol="0">
            <a:spAutoFit/>
          </a:bodyPr>
          <a:lstStyle/>
          <a:p>
            <a:r>
              <a:rPr lang="en-US" sz="1200" dirty="0"/>
              <a:t>Current state L</a:t>
            </a:r>
            <a:r>
              <a:rPr lang="en-US" sz="1200" baseline="-25000" dirty="0"/>
              <a:t>N</a:t>
            </a:r>
          </a:p>
        </p:txBody>
      </p:sp>
      <p:sp>
        <p:nvSpPr>
          <p:cNvPr id="66" name="TextBox 65">
            <a:extLst>
              <a:ext uri="{FF2B5EF4-FFF2-40B4-BE49-F238E27FC236}">
                <a16:creationId xmlns:a16="http://schemas.microsoft.com/office/drawing/2014/main" id="{2393252F-E95F-FA4C-91A0-6BE06A7D0254}"/>
              </a:ext>
            </a:extLst>
          </p:cNvPr>
          <p:cNvSpPr txBox="1"/>
          <p:nvPr/>
        </p:nvSpPr>
        <p:spPr>
          <a:xfrm>
            <a:off x="880871" y="2325570"/>
            <a:ext cx="6376832"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Each level is a complete Turing machine, with an additional state evaluation unit and an infinite memory tape.</a:t>
            </a:r>
          </a:p>
          <a:p>
            <a:pPr marL="285750" indent="-285750">
              <a:buFont typeface="Arial" panose="020B0604020202020204" pitchFamily="34" charset="0"/>
              <a:buChar char="•"/>
            </a:pPr>
            <a:r>
              <a:rPr lang="en-US" sz="2400" dirty="0"/>
              <a:t>The state evaluation unit is a complete Turing machine, that uses the infinite memory tape of the level above as its memory storage. </a:t>
            </a:r>
          </a:p>
          <a:p>
            <a:pPr marL="285750" indent="-285750">
              <a:buFont typeface="Arial" panose="020B0604020202020204" pitchFamily="34" charset="0"/>
              <a:buChar char="•"/>
            </a:pPr>
            <a:r>
              <a:rPr lang="en-US" sz="2400" dirty="0"/>
              <a:t>A state is defined in terms of a Finite state machine that is evaluated in the state evaluation unit of the level below</a:t>
            </a:r>
          </a:p>
        </p:txBody>
      </p:sp>
    </p:spTree>
    <p:extLst>
      <p:ext uri="{BB962C8B-B14F-4D97-AF65-F5344CB8AC3E}">
        <p14:creationId xmlns:p14="http://schemas.microsoft.com/office/powerpoint/2010/main" val="125568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dissolv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dissolve">
                                      <p:cBhvr>
                                        <p:cTn id="29" dur="500"/>
                                        <p:tgtEl>
                                          <p:spTgt spid="9"/>
                                        </p:tgtEl>
                                      </p:cBhvr>
                                    </p:animEffect>
                                  </p:childTnLst>
                                </p:cTn>
                              </p:par>
                              <p:par>
                                <p:cTn id="30" presetID="9"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dissolv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dissolve">
                                      <p:cBhvr>
                                        <p:cTn id="40" dur="500"/>
                                        <p:tgtEl>
                                          <p:spTgt spid="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dissolve">
                                      <p:cBhvr>
                                        <p:cTn id="43" dur="500"/>
                                        <p:tgtEl>
                                          <p:spTgt spid="19"/>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dissolve">
                                      <p:cBhvr>
                                        <p:cTn id="48" dur="500"/>
                                        <p:tgtEl>
                                          <p:spTgt spid="28"/>
                                        </p:tgtEl>
                                      </p:cBhvr>
                                    </p:animEffect>
                                  </p:childTnLst>
                                </p:cTn>
                              </p:par>
                              <p:par>
                                <p:cTn id="49" presetID="9" presetClass="entr" presetSubtype="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dissolve">
                                      <p:cBhvr>
                                        <p:cTn id="51" dur="500"/>
                                        <p:tgtEl>
                                          <p:spTgt spid="24"/>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dissolve">
                                      <p:cBhvr>
                                        <p:cTn id="56" dur="500"/>
                                        <p:tgtEl>
                                          <p:spTgt spid="27"/>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dissolve">
                                      <p:cBhvr>
                                        <p:cTn id="59" dur="500"/>
                                        <p:tgtEl>
                                          <p:spTgt spid="20"/>
                                        </p:tgtEl>
                                      </p:cBhvr>
                                    </p:animEffect>
                                  </p:childTnLst>
                                </p:cTn>
                              </p:par>
                              <p:par>
                                <p:cTn id="60" presetID="9" presetClass="entr" presetSubtype="0" fill="hold"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dissolve">
                                      <p:cBhvr>
                                        <p:cTn id="62" dur="500"/>
                                        <p:tgtEl>
                                          <p:spTgt spid="21"/>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dissolve">
                                      <p:cBhvr>
                                        <p:cTn id="65" dur="500"/>
                                        <p:tgtEl>
                                          <p:spTgt spid="26"/>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dissolve">
                                      <p:cBhvr>
                                        <p:cTn id="68" dur="500"/>
                                        <p:tgtEl>
                                          <p:spTgt spid="25"/>
                                        </p:tgtEl>
                                      </p:cBhvr>
                                    </p:animEffect>
                                  </p:childTnLst>
                                </p:cTn>
                              </p:par>
                              <p:par>
                                <p:cTn id="69" presetID="9" presetClass="entr" presetSubtype="0" fill="hold" grpId="1"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dissolve">
                                      <p:cBhvr>
                                        <p:cTn id="71" dur="500"/>
                                        <p:tgtEl>
                                          <p:spTgt spid="25"/>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grpId="0" nodeType="click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dissolve">
                                      <p:cBhvr>
                                        <p:cTn id="76" dur="500"/>
                                        <p:tgtEl>
                                          <p:spTgt spid="22"/>
                                        </p:tgtEl>
                                      </p:cBhvr>
                                    </p:animEffect>
                                  </p:childTnLst>
                                </p:cTn>
                              </p:par>
                              <p:par>
                                <p:cTn id="77" presetID="9" presetClass="entr" presetSubtype="0" fill="hold" nodeType="with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dissolve">
                                      <p:cBhvr>
                                        <p:cTn id="79" dur="500"/>
                                        <p:tgtEl>
                                          <p:spTgt spid="23"/>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dissolve">
                                      <p:cBhvr>
                                        <p:cTn id="84" dur="500"/>
                                        <p:tgtEl>
                                          <p:spTgt spid="30"/>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dissolve">
                                      <p:cBhvr>
                                        <p:cTn id="87" dur="500"/>
                                        <p:tgtEl>
                                          <p:spTgt spid="29"/>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dissolve">
                                      <p:cBhvr>
                                        <p:cTn id="90" dur="500"/>
                                        <p:tgtEl>
                                          <p:spTgt spid="33"/>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dissolve">
                                      <p:cBhvr>
                                        <p:cTn id="93" dur="500"/>
                                        <p:tgtEl>
                                          <p:spTgt spid="34"/>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32"/>
                                        </p:tgtEl>
                                        <p:attrNameLst>
                                          <p:attrName>style.visibility</p:attrName>
                                        </p:attrNameLst>
                                      </p:cBhvr>
                                      <p:to>
                                        <p:strVal val="visible"/>
                                      </p:to>
                                    </p:set>
                                    <p:animEffect transition="in" filter="dissolve">
                                      <p:cBhvr>
                                        <p:cTn id="96" dur="500"/>
                                        <p:tgtEl>
                                          <p:spTgt spid="32"/>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31"/>
                                        </p:tgtEl>
                                        <p:attrNameLst>
                                          <p:attrName>style.visibility</p:attrName>
                                        </p:attrNameLst>
                                      </p:cBhvr>
                                      <p:to>
                                        <p:strVal val="visible"/>
                                      </p:to>
                                    </p:set>
                                    <p:animEffect transition="in" filter="dissolve">
                                      <p:cBhvr>
                                        <p:cTn id="99" dur="500"/>
                                        <p:tgtEl>
                                          <p:spTgt spid="31"/>
                                        </p:tgtEl>
                                      </p:cBhvr>
                                    </p:animEffect>
                                  </p:childTnLst>
                                </p:cTn>
                              </p:par>
                            </p:childTnLst>
                          </p:cTn>
                        </p:par>
                      </p:childTnLst>
                    </p:cTn>
                  </p:par>
                  <p:par>
                    <p:cTn id="100" fill="hold">
                      <p:stCondLst>
                        <p:cond delay="indefinite"/>
                      </p:stCondLst>
                      <p:childTnLst>
                        <p:par>
                          <p:cTn id="101" fill="hold">
                            <p:stCondLst>
                              <p:cond delay="0"/>
                            </p:stCondLst>
                            <p:childTnLst>
                              <p:par>
                                <p:cTn id="102" presetID="9" presetClass="entr" presetSubtype="0" fill="hold" grpId="0" nodeType="clickEffect">
                                  <p:stCondLst>
                                    <p:cond delay="0"/>
                                  </p:stCondLst>
                                  <p:childTnLst>
                                    <p:set>
                                      <p:cBhvr>
                                        <p:cTn id="103" dur="1" fill="hold">
                                          <p:stCondLst>
                                            <p:cond delay="0"/>
                                          </p:stCondLst>
                                        </p:cTn>
                                        <p:tgtEl>
                                          <p:spTgt spid="17"/>
                                        </p:tgtEl>
                                        <p:attrNameLst>
                                          <p:attrName>style.visibility</p:attrName>
                                        </p:attrNameLst>
                                      </p:cBhvr>
                                      <p:to>
                                        <p:strVal val="visible"/>
                                      </p:to>
                                    </p:set>
                                    <p:animEffect transition="in" filter="dissolve">
                                      <p:cBhvr>
                                        <p:cTn id="104" dur="500"/>
                                        <p:tgtEl>
                                          <p:spTgt spid="17"/>
                                        </p:tgtEl>
                                      </p:cBhvr>
                                    </p:animEffect>
                                  </p:childTnLst>
                                </p:cTn>
                              </p:par>
                              <p:par>
                                <p:cTn id="105" presetID="9" presetClass="entr" presetSubtype="0" fill="hold"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dissolve">
                                      <p:cBhvr>
                                        <p:cTn id="107" dur="500"/>
                                        <p:tgtEl>
                                          <p:spTgt spid="15"/>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35"/>
                                        </p:tgtEl>
                                        <p:attrNameLst>
                                          <p:attrName>style.visibility</p:attrName>
                                        </p:attrNameLst>
                                      </p:cBhvr>
                                      <p:to>
                                        <p:strVal val="visible"/>
                                      </p:to>
                                    </p:set>
                                    <p:animEffect transition="in" filter="dissolve">
                                      <p:cBhvr>
                                        <p:cTn id="110" dur="500"/>
                                        <p:tgtEl>
                                          <p:spTgt spid="35"/>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18"/>
                                        </p:tgtEl>
                                        <p:attrNameLst>
                                          <p:attrName>style.visibility</p:attrName>
                                        </p:attrNameLst>
                                      </p:cBhvr>
                                      <p:to>
                                        <p:strVal val="visible"/>
                                      </p:to>
                                    </p:set>
                                    <p:animEffect transition="in" filter="dissolve">
                                      <p:cBhvr>
                                        <p:cTn id="1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2" grpId="0"/>
      <p:bldP spid="13" grpId="0" animBg="1"/>
      <p:bldP spid="14" grpId="0"/>
      <p:bldP spid="16" grpId="0"/>
      <p:bldP spid="17" grpId="0"/>
      <p:bldP spid="18" grpId="0" animBg="1"/>
      <p:bldP spid="19" grpId="0"/>
      <p:bldP spid="20" grpId="0" animBg="1"/>
      <p:bldP spid="22" grpId="0" animBg="1"/>
      <p:bldP spid="25" grpId="0"/>
      <p:bldP spid="25" grpId="1"/>
      <p:bldP spid="26" grpId="0"/>
      <p:bldP spid="27" grpId="0" animBg="1"/>
      <p:bldP spid="28" grpId="0" animBg="1"/>
      <p:bldP spid="29" grpId="0" animBg="1"/>
      <p:bldP spid="30" grpId="0"/>
      <p:bldP spid="31" grpId="0" animBg="1"/>
      <p:bldP spid="32" grpId="0"/>
      <p:bldP spid="33" grpId="0" animBg="1"/>
      <p:bldP spid="34" grpId="0"/>
      <p:bldP spid="3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F993D-8ABB-1040-8A50-1BA9C7B4021A}"/>
              </a:ext>
            </a:extLst>
          </p:cNvPr>
          <p:cNvSpPr>
            <a:spLocks noGrp="1"/>
          </p:cNvSpPr>
          <p:nvPr>
            <p:ph type="title"/>
          </p:nvPr>
        </p:nvSpPr>
        <p:spPr/>
        <p:txBody>
          <a:bodyPr/>
          <a:lstStyle/>
          <a:p>
            <a:r>
              <a:rPr lang="en-US" dirty="0"/>
              <a:t>Sequential </a:t>
            </a:r>
            <a:r>
              <a:rPr lang="en-US" dirty="0" err="1"/>
              <a:t>Codelet</a:t>
            </a:r>
            <a:r>
              <a:rPr lang="en-US" dirty="0"/>
              <a:t> Model</a:t>
            </a:r>
          </a:p>
        </p:txBody>
      </p:sp>
      <p:sp>
        <p:nvSpPr>
          <p:cNvPr id="3" name="Text Placeholder 2">
            <a:extLst>
              <a:ext uri="{FF2B5EF4-FFF2-40B4-BE49-F238E27FC236}">
                <a16:creationId xmlns:a16="http://schemas.microsoft.com/office/drawing/2014/main" id="{386B08B3-FD67-1C4B-B038-75C7AE18FE7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F90C4A5-EAC8-1F4C-8510-7CF28C063C0B}"/>
              </a:ext>
            </a:extLst>
          </p:cNvPr>
          <p:cNvSpPr>
            <a:spLocks noGrp="1"/>
          </p:cNvSpPr>
          <p:nvPr>
            <p:ph type="sldNum" sz="quarter" idx="12"/>
          </p:nvPr>
        </p:nvSpPr>
        <p:spPr/>
        <p:txBody>
          <a:bodyPr/>
          <a:lstStyle/>
          <a:p>
            <a:fld id="{4FAB73BC-B049-4115-A692-8D63A059BFB8}" type="slidenum">
              <a:rPr lang="en-US" smtClean="0"/>
              <a:pPr/>
              <a:t>18</a:t>
            </a:fld>
            <a:endParaRPr lang="en-US" dirty="0"/>
          </a:p>
        </p:txBody>
      </p:sp>
    </p:spTree>
    <p:extLst>
      <p:ext uri="{BB962C8B-B14F-4D97-AF65-F5344CB8AC3E}">
        <p14:creationId xmlns:p14="http://schemas.microsoft.com/office/powerpoint/2010/main" val="16190217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0DACD-BE2A-2142-B6E3-25B3870F2517}"/>
              </a:ext>
            </a:extLst>
          </p:cNvPr>
          <p:cNvSpPr>
            <a:spLocks noGrp="1"/>
          </p:cNvSpPr>
          <p:nvPr>
            <p:ph type="title"/>
          </p:nvPr>
        </p:nvSpPr>
        <p:spPr/>
        <p:txBody>
          <a:bodyPr/>
          <a:lstStyle/>
          <a:p>
            <a:r>
              <a:rPr lang="en-US" dirty="0"/>
              <a:t>Sequential </a:t>
            </a:r>
            <a:r>
              <a:rPr lang="en-US" dirty="0" err="1"/>
              <a:t>Codelet</a:t>
            </a:r>
            <a:r>
              <a:rPr lang="en-US" dirty="0"/>
              <a:t> Model</a:t>
            </a:r>
          </a:p>
        </p:txBody>
      </p:sp>
      <p:sp>
        <p:nvSpPr>
          <p:cNvPr id="4" name="Slide Number Placeholder 3">
            <a:extLst>
              <a:ext uri="{FF2B5EF4-FFF2-40B4-BE49-F238E27FC236}">
                <a16:creationId xmlns:a16="http://schemas.microsoft.com/office/drawing/2014/main" id="{E5E4BDA3-5556-2A44-9573-51053FB227C1}"/>
              </a:ext>
            </a:extLst>
          </p:cNvPr>
          <p:cNvSpPr>
            <a:spLocks noGrp="1"/>
          </p:cNvSpPr>
          <p:nvPr>
            <p:ph type="sldNum" sz="quarter" idx="12"/>
          </p:nvPr>
        </p:nvSpPr>
        <p:spPr/>
        <p:txBody>
          <a:bodyPr/>
          <a:lstStyle/>
          <a:p>
            <a:fld id="{4FAB73BC-B049-4115-A692-8D63A059BFB8}" type="slidenum">
              <a:rPr lang="en-US" smtClean="0"/>
              <a:t>19</a:t>
            </a:fld>
            <a:endParaRPr lang="en-US"/>
          </a:p>
        </p:txBody>
      </p:sp>
      <p:sp>
        <p:nvSpPr>
          <p:cNvPr id="24" name="Rectangle 23">
            <a:extLst>
              <a:ext uri="{FF2B5EF4-FFF2-40B4-BE49-F238E27FC236}">
                <a16:creationId xmlns:a16="http://schemas.microsoft.com/office/drawing/2014/main" id="{89708E06-A524-EB44-A549-E74E8E6C75F0}"/>
              </a:ext>
            </a:extLst>
          </p:cNvPr>
          <p:cNvSpPr/>
          <p:nvPr/>
        </p:nvSpPr>
        <p:spPr>
          <a:xfrm>
            <a:off x="3538375" y="1711008"/>
            <a:ext cx="5499406" cy="2242156"/>
          </a:xfrm>
          <a:prstGeom prst="rect">
            <a:avLst/>
          </a:prstGeom>
          <a:solidFill>
            <a:srgbClr val="2C3C43">
              <a:lumMod val="40000"/>
              <a:lumOff val="60000"/>
            </a:srgbClr>
          </a:solidFill>
          <a:ln w="38100" cap="rnd" cmpd="sng" algn="ctr">
            <a:noFill/>
            <a:prstDash val="solid"/>
          </a:ln>
          <a:effectLst/>
        </p:spPr>
        <p:txBody>
          <a:bodyPr lIns="0" tIns="91440" rIns="0" bIns="0" rtlCol="0" anchor="t"/>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dirty="0">
              <a:ln>
                <a:noFill/>
              </a:ln>
              <a:solidFill>
                <a:sysClr val="windowText" lastClr="000000"/>
              </a:solidFill>
              <a:effectLst/>
              <a:uLnTx/>
              <a:uFillTx/>
              <a:latin typeface="Trebuchet MS" panose="020B0603020202020204"/>
              <a:ea typeface="+mn-ea"/>
              <a:cs typeface="+mn-cs"/>
            </a:endParaRPr>
          </a:p>
        </p:txBody>
      </p:sp>
      <p:sp>
        <p:nvSpPr>
          <p:cNvPr id="25" name="Rectangle 24">
            <a:extLst>
              <a:ext uri="{FF2B5EF4-FFF2-40B4-BE49-F238E27FC236}">
                <a16:creationId xmlns:a16="http://schemas.microsoft.com/office/drawing/2014/main" id="{FD82B06C-0642-014E-9848-F5E8F6F16CAC}"/>
              </a:ext>
            </a:extLst>
          </p:cNvPr>
          <p:cNvSpPr/>
          <p:nvPr/>
        </p:nvSpPr>
        <p:spPr>
          <a:xfrm>
            <a:off x="5495506" y="2031696"/>
            <a:ext cx="1444428" cy="550373"/>
          </a:xfrm>
          <a:prstGeom prst="rect">
            <a:avLst/>
          </a:prstGeom>
          <a:solidFill>
            <a:srgbClr val="E76618"/>
          </a:solidFill>
          <a:ln w="44450"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Trebuchet MS" panose="020B0603020202020204"/>
                <a:ea typeface="+mn-ea"/>
                <a:cs typeface="+mn-cs"/>
              </a:rPr>
              <a:t>L1 Register File</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Trebuchet MS" panose="020B0603020202020204"/>
                <a:ea typeface="+mn-ea"/>
                <a:cs typeface="+mn-cs"/>
              </a:rPr>
              <a:t>L0 memory</a:t>
            </a:r>
          </a:p>
        </p:txBody>
      </p:sp>
      <p:sp>
        <p:nvSpPr>
          <p:cNvPr id="26" name="Rectangle 25">
            <a:extLst>
              <a:ext uri="{FF2B5EF4-FFF2-40B4-BE49-F238E27FC236}">
                <a16:creationId xmlns:a16="http://schemas.microsoft.com/office/drawing/2014/main" id="{CBD1218D-FAFC-174D-91B4-70126446F85A}"/>
              </a:ext>
            </a:extLst>
          </p:cNvPr>
          <p:cNvSpPr/>
          <p:nvPr/>
        </p:nvSpPr>
        <p:spPr>
          <a:xfrm>
            <a:off x="5483712" y="2823197"/>
            <a:ext cx="1468019" cy="838283"/>
          </a:xfrm>
          <a:prstGeom prst="rect">
            <a:avLst/>
          </a:prstGeom>
          <a:solidFill>
            <a:srgbClr val="2C3C43">
              <a:lumMod val="20000"/>
              <a:lumOff val="80000"/>
            </a:srgbClr>
          </a:solidFill>
          <a:ln w="0" cap="rnd" cmpd="sng" algn="ctr">
            <a:solidFill>
              <a:srgbClr val="002060"/>
            </a:solidFill>
            <a:prstDash val="solid"/>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latin typeface="Trebuchet MS" panose="020B0603020202020204"/>
                <a:ea typeface="+mn-ea"/>
                <a:cs typeface="+mn-cs"/>
              </a:rPr>
              <a:t>L0</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Trebuchet MS" panose="020B0603020202020204"/>
                <a:ea typeface="+mn-ea"/>
                <a:cs typeface="+mn-cs"/>
              </a:rPr>
              <a:t>Arithmetic operations</a:t>
            </a:r>
          </a:p>
        </p:txBody>
      </p:sp>
      <p:sp>
        <p:nvSpPr>
          <p:cNvPr id="27" name="Rectangle 26">
            <a:extLst>
              <a:ext uri="{FF2B5EF4-FFF2-40B4-BE49-F238E27FC236}">
                <a16:creationId xmlns:a16="http://schemas.microsoft.com/office/drawing/2014/main" id="{0E2CF011-8F47-1F4C-8420-AB64F8C6E4F7}"/>
              </a:ext>
            </a:extLst>
          </p:cNvPr>
          <p:cNvSpPr/>
          <p:nvPr/>
        </p:nvSpPr>
        <p:spPr>
          <a:xfrm>
            <a:off x="8186366" y="2065395"/>
            <a:ext cx="702661" cy="1561960"/>
          </a:xfrm>
          <a:prstGeom prst="rect">
            <a:avLst/>
          </a:prstGeom>
          <a:solidFill>
            <a:srgbClr val="918655">
              <a:lumMod val="75000"/>
            </a:srgbClr>
          </a:solidFill>
          <a:ln w="44450" cap="rnd" cmpd="sng" algn="ctr">
            <a:noFill/>
            <a:prstDash val="solid"/>
          </a:ln>
          <a:effectLst/>
        </p:spPr>
        <p:txBody>
          <a:bodyPr vert="horz"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Trebuchet MS" panose="020B0603020202020204"/>
                <a:ea typeface="+mn-ea"/>
                <a:cs typeface="+mn-cs"/>
              </a:rPr>
              <a:t>Write Back</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Trebuchet MS" panose="020B0603020202020204"/>
                <a:ea typeface="+mn-ea"/>
                <a:cs typeface="+mn-cs"/>
              </a:rPr>
              <a:t>SYNC</a:t>
            </a:r>
            <a:endParaRPr kumimoji="0" lang="en-US" sz="1400" b="0" i="0" u="none" strike="noStrike" kern="0" cap="none" spc="0" normalizeH="0" baseline="0" noProof="0" dirty="0">
              <a:ln>
                <a:noFill/>
              </a:ln>
              <a:solidFill>
                <a:prstClr val="white"/>
              </a:solidFill>
              <a:effectLst/>
              <a:uLnTx/>
              <a:uFillTx/>
              <a:latin typeface="Trebuchet MS" panose="020B0603020202020204"/>
              <a:ea typeface="+mn-ea"/>
              <a:cs typeface="+mn-cs"/>
            </a:endParaRPr>
          </a:p>
        </p:txBody>
      </p:sp>
      <p:sp>
        <p:nvSpPr>
          <p:cNvPr id="28" name="Rectangle 27">
            <a:extLst>
              <a:ext uri="{FF2B5EF4-FFF2-40B4-BE49-F238E27FC236}">
                <a16:creationId xmlns:a16="http://schemas.microsoft.com/office/drawing/2014/main" id="{B6BDF85B-7461-6A4E-8609-4B5B991B7678}"/>
              </a:ext>
            </a:extLst>
          </p:cNvPr>
          <p:cNvSpPr/>
          <p:nvPr/>
        </p:nvSpPr>
        <p:spPr>
          <a:xfrm>
            <a:off x="7130598" y="2065395"/>
            <a:ext cx="883456" cy="1561960"/>
          </a:xfrm>
          <a:prstGeom prst="rect">
            <a:avLst/>
          </a:prstGeom>
          <a:solidFill>
            <a:srgbClr val="54A021"/>
          </a:solidFill>
          <a:ln w="44450"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Trebuchet MS" panose="020B0603020202020204"/>
                <a:ea typeface="+mn-ea"/>
                <a:cs typeface="+mn-cs"/>
              </a:rPr>
              <a:t>Memory Access</a:t>
            </a:r>
            <a:r>
              <a:rPr kumimoji="0" lang="en-US" sz="1200" b="1" i="0" u="none" strike="noStrike" kern="0" cap="none" spc="0" normalizeH="0" baseline="0" noProof="0" dirty="0">
                <a:ln>
                  <a:noFill/>
                </a:ln>
                <a:solidFill>
                  <a:prstClr val="black"/>
                </a:solidFill>
                <a:effectLst/>
                <a:uLnTx/>
                <a:uFillTx/>
                <a:latin typeface="Trebuchet MS" panose="020B0603020202020204"/>
                <a:ea typeface="+mn-ea"/>
                <a:cs typeface="+mn-cs"/>
              </a:rPr>
              <a:t> </a:t>
            </a:r>
            <a:r>
              <a:rPr kumimoji="0" lang="en-US" sz="1200" b="0" i="0" u="none" strike="noStrike" kern="0" cap="none" spc="0" normalizeH="0" baseline="0" noProof="0" dirty="0">
                <a:ln>
                  <a:noFill/>
                </a:ln>
                <a:solidFill>
                  <a:prstClr val="black"/>
                </a:solidFill>
                <a:effectLst/>
                <a:uLnTx/>
                <a:uFillTx/>
                <a:latin typeface="Trebuchet MS" panose="020B0603020202020204"/>
                <a:ea typeface="+mn-ea"/>
                <a:cs typeface="+mn-cs"/>
              </a:rPr>
              <a:t>Interface</a:t>
            </a:r>
          </a:p>
        </p:txBody>
      </p:sp>
      <p:sp>
        <p:nvSpPr>
          <p:cNvPr id="29" name="Rectangle 28">
            <a:extLst>
              <a:ext uri="{FF2B5EF4-FFF2-40B4-BE49-F238E27FC236}">
                <a16:creationId xmlns:a16="http://schemas.microsoft.com/office/drawing/2014/main" id="{95EB2104-75F9-FC40-8B9F-CF11D9ECF42C}"/>
              </a:ext>
            </a:extLst>
          </p:cNvPr>
          <p:cNvSpPr/>
          <p:nvPr/>
        </p:nvSpPr>
        <p:spPr>
          <a:xfrm>
            <a:off x="3631009" y="2031696"/>
            <a:ext cx="1662040" cy="1419964"/>
          </a:xfrm>
          <a:prstGeom prst="rect">
            <a:avLst/>
          </a:prstGeom>
          <a:solidFill>
            <a:srgbClr val="918655">
              <a:lumMod val="20000"/>
              <a:lumOff val="80000"/>
            </a:srgbClr>
          </a:solidFill>
          <a:ln w="44450" cap="rnd" cmpd="sng" algn="ctr">
            <a:noFill/>
            <a:prstDash val="solid"/>
          </a:ln>
          <a:effectLst/>
        </p:spPr>
        <p:txBody>
          <a:bodyPr vert="horz" rtlCol="0" anchor="t"/>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Trebuchet MS" panose="020B0603020202020204"/>
                <a:ea typeface="+mn-ea"/>
                <a:cs typeface="+mn-cs"/>
              </a:rPr>
              <a:t>Scheduling Unit</a:t>
            </a:r>
            <a:endParaRPr kumimoji="0" lang="en-US" sz="1050" b="1" i="0" u="none" strike="noStrike" kern="0" cap="none" spc="0" normalizeH="0" baseline="0" noProof="0" dirty="0">
              <a:ln>
                <a:noFill/>
              </a:ln>
              <a:solidFill>
                <a:prstClr val="white"/>
              </a:solidFill>
              <a:effectLst/>
              <a:uLnTx/>
              <a:uFillTx/>
              <a:latin typeface="Trebuchet MS" panose="020B0603020202020204"/>
              <a:ea typeface="+mn-ea"/>
              <a:cs typeface="+mn-cs"/>
            </a:endParaRPr>
          </a:p>
        </p:txBody>
      </p:sp>
      <p:sp>
        <p:nvSpPr>
          <p:cNvPr id="30" name="Rectangle 29">
            <a:extLst>
              <a:ext uri="{FF2B5EF4-FFF2-40B4-BE49-F238E27FC236}">
                <a16:creationId xmlns:a16="http://schemas.microsoft.com/office/drawing/2014/main" id="{4D0B3615-D576-5D48-BCC1-88518A6325BF}"/>
              </a:ext>
            </a:extLst>
          </p:cNvPr>
          <p:cNvSpPr/>
          <p:nvPr/>
        </p:nvSpPr>
        <p:spPr>
          <a:xfrm>
            <a:off x="3694145" y="2390779"/>
            <a:ext cx="622467" cy="960234"/>
          </a:xfrm>
          <a:prstGeom prst="rect">
            <a:avLst/>
          </a:prstGeom>
          <a:solidFill>
            <a:srgbClr val="918655">
              <a:lumMod val="75000"/>
            </a:srgbClr>
          </a:solidFill>
          <a:ln w="19050" cap="rnd"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Trebuchet MS" panose="020B0603020202020204"/>
                <a:ea typeface="+mn-ea"/>
                <a:cs typeface="+mn-cs"/>
              </a:rPr>
              <a:t>FETCH</a:t>
            </a:r>
          </a:p>
        </p:txBody>
      </p:sp>
      <p:sp>
        <p:nvSpPr>
          <p:cNvPr id="31" name="Rectangle 30">
            <a:extLst>
              <a:ext uri="{FF2B5EF4-FFF2-40B4-BE49-F238E27FC236}">
                <a16:creationId xmlns:a16="http://schemas.microsoft.com/office/drawing/2014/main" id="{F4A30B2D-C7A2-C548-9159-99D86E40A5BA}"/>
              </a:ext>
            </a:extLst>
          </p:cNvPr>
          <p:cNvSpPr/>
          <p:nvPr/>
        </p:nvSpPr>
        <p:spPr>
          <a:xfrm>
            <a:off x="4477684" y="2390779"/>
            <a:ext cx="753185" cy="960234"/>
          </a:xfrm>
          <a:prstGeom prst="rect">
            <a:avLst/>
          </a:prstGeom>
          <a:solidFill>
            <a:srgbClr val="918655">
              <a:lumMod val="75000"/>
            </a:srgbClr>
          </a:solidFill>
          <a:ln w="19050" cap="rnd"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Trebuchet MS" panose="020B0603020202020204"/>
                <a:ea typeface="+mn-ea"/>
                <a:cs typeface="+mn-cs"/>
              </a:rPr>
              <a:t>DECODE</a:t>
            </a:r>
          </a:p>
        </p:txBody>
      </p:sp>
      <p:cxnSp>
        <p:nvCxnSpPr>
          <p:cNvPr id="32" name="Elbow Connector 31">
            <a:extLst>
              <a:ext uri="{FF2B5EF4-FFF2-40B4-BE49-F238E27FC236}">
                <a16:creationId xmlns:a16="http://schemas.microsoft.com/office/drawing/2014/main" id="{7A864A08-2A99-1E44-8787-25E369489C31}"/>
              </a:ext>
            </a:extLst>
          </p:cNvPr>
          <p:cNvCxnSpPr>
            <a:cxnSpLocks/>
            <a:stCxn id="31" idx="3"/>
            <a:endCxn id="28" idx="0"/>
          </p:cNvCxnSpPr>
          <p:nvPr/>
        </p:nvCxnSpPr>
        <p:spPr>
          <a:xfrm flipV="1">
            <a:off x="5230870" y="2065395"/>
            <a:ext cx="2341456" cy="805501"/>
          </a:xfrm>
          <a:prstGeom prst="bentConnector4">
            <a:avLst>
              <a:gd name="adj1" fmla="val 4639"/>
              <a:gd name="adj2" fmla="val 119378"/>
            </a:avLst>
          </a:prstGeom>
          <a:noFill/>
          <a:ln w="25400" cap="rnd" cmpd="sng" algn="ctr">
            <a:solidFill>
              <a:sysClr val="windowText" lastClr="000000"/>
            </a:solidFill>
            <a:prstDash val="solid"/>
            <a:tailEnd type="triangle"/>
          </a:ln>
          <a:effectLst/>
        </p:spPr>
      </p:cxnSp>
      <p:cxnSp>
        <p:nvCxnSpPr>
          <p:cNvPr id="33" name="Elbow Connector 32">
            <a:extLst>
              <a:ext uri="{FF2B5EF4-FFF2-40B4-BE49-F238E27FC236}">
                <a16:creationId xmlns:a16="http://schemas.microsoft.com/office/drawing/2014/main" id="{6BFED052-C065-BD45-A532-C804A2E8D36E}"/>
              </a:ext>
            </a:extLst>
          </p:cNvPr>
          <p:cNvCxnSpPr>
            <a:cxnSpLocks/>
            <a:stCxn id="28" idx="3"/>
            <a:endCxn id="27" idx="1"/>
          </p:cNvCxnSpPr>
          <p:nvPr/>
        </p:nvCxnSpPr>
        <p:spPr>
          <a:xfrm>
            <a:off x="8014054" y="2846376"/>
            <a:ext cx="172313" cy="8673"/>
          </a:xfrm>
          <a:prstGeom prst="bentConnector3">
            <a:avLst>
              <a:gd name="adj1" fmla="val 50000"/>
            </a:avLst>
          </a:prstGeom>
          <a:noFill/>
          <a:ln w="25400" cap="rnd" cmpd="sng" algn="ctr">
            <a:solidFill>
              <a:sysClr val="windowText" lastClr="000000"/>
            </a:solidFill>
            <a:prstDash val="solid"/>
            <a:tailEnd type="triangle"/>
          </a:ln>
          <a:effectLst/>
        </p:spPr>
      </p:cxnSp>
      <p:cxnSp>
        <p:nvCxnSpPr>
          <p:cNvPr id="34" name="Elbow Connector 33">
            <a:extLst>
              <a:ext uri="{FF2B5EF4-FFF2-40B4-BE49-F238E27FC236}">
                <a16:creationId xmlns:a16="http://schemas.microsoft.com/office/drawing/2014/main" id="{71CFC36E-5F25-6E42-A5FB-8E8258CB9DE2}"/>
              </a:ext>
            </a:extLst>
          </p:cNvPr>
          <p:cNvCxnSpPr>
            <a:cxnSpLocks/>
            <a:stCxn id="30" idx="3"/>
            <a:endCxn id="31" idx="1"/>
          </p:cNvCxnSpPr>
          <p:nvPr/>
        </p:nvCxnSpPr>
        <p:spPr>
          <a:xfrm>
            <a:off x="4316611" y="2870897"/>
            <a:ext cx="161073" cy="8673"/>
          </a:xfrm>
          <a:prstGeom prst="bentConnector3">
            <a:avLst>
              <a:gd name="adj1" fmla="val 50000"/>
            </a:avLst>
          </a:prstGeom>
          <a:noFill/>
          <a:ln w="25400" cap="rnd" cmpd="sng" algn="ctr">
            <a:solidFill>
              <a:sysClr val="windowText" lastClr="000000"/>
            </a:solidFill>
            <a:prstDash val="solid"/>
            <a:tailEnd type="triangle"/>
          </a:ln>
          <a:effectLst/>
        </p:spPr>
      </p:cxnSp>
      <p:sp>
        <p:nvSpPr>
          <p:cNvPr id="35" name="Rectangle 34">
            <a:extLst>
              <a:ext uri="{FF2B5EF4-FFF2-40B4-BE49-F238E27FC236}">
                <a16:creationId xmlns:a16="http://schemas.microsoft.com/office/drawing/2014/main" id="{A8AB5ED9-3F20-9D4F-A487-C4016E880588}"/>
              </a:ext>
            </a:extLst>
          </p:cNvPr>
          <p:cNvSpPr/>
          <p:nvPr/>
        </p:nvSpPr>
        <p:spPr>
          <a:xfrm>
            <a:off x="3631009" y="3582103"/>
            <a:ext cx="1072004" cy="304520"/>
          </a:xfrm>
          <a:prstGeom prst="rect">
            <a:avLst/>
          </a:prstGeom>
          <a:solidFill>
            <a:srgbClr val="E76618"/>
          </a:solidFill>
          <a:ln w="44450"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Trebuchet MS" panose="020B0603020202020204"/>
                <a:ea typeface="+mn-ea"/>
                <a:cs typeface="+mn-cs"/>
              </a:rPr>
              <a:t>Inst Mem</a:t>
            </a:r>
          </a:p>
        </p:txBody>
      </p:sp>
      <p:cxnSp>
        <p:nvCxnSpPr>
          <p:cNvPr id="36" name="Elbow Connector 35">
            <a:extLst>
              <a:ext uri="{FF2B5EF4-FFF2-40B4-BE49-F238E27FC236}">
                <a16:creationId xmlns:a16="http://schemas.microsoft.com/office/drawing/2014/main" id="{38DC5D39-5560-F847-A8E1-9EE446FE295C}"/>
              </a:ext>
            </a:extLst>
          </p:cNvPr>
          <p:cNvCxnSpPr>
            <a:cxnSpLocks/>
            <a:stCxn id="35" idx="0"/>
            <a:endCxn id="30" idx="2"/>
          </p:cNvCxnSpPr>
          <p:nvPr/>
        </p:nvCxnSpPr>
        <p:spPr>
          <a:xfrm rot="16200000" flipV="1">
            <a:off x="3970648" y="3385742"/>
            <a:ext cx="231090" cy="161632"/>
          </a:xfrm>
          <a:prstGeom prst="bentConnector3">
            <a:avLst>
              <a:gd name="adj1" fmla="val 50001"/>
            </a:avLst>
          </a:prstGeom>
          <a:noFill/>
          <a:ln w="25400" cap="rnd" cmpd="sng" algn="ctr">
            <a:solidFill>
              <a:sysClr val="windowText" lastClr="000000"/>
            </a:solidFill>
            <a:prstDash val="solid"/>
            <a:headEnd type="triangle" w="sm" len="sm"/>
            <a:tailEnd type="triangle" w="sm" len="sm"/>
          </a:ln>
          <a:effectLst/>
        </p:spPr>
      </p:cxnSp>
      <p:cxnSp>
        <p:nvCxnSpPr>
          <p:cNvPr id="37" name="Elbow Connector 36">
            <a:extLst>
              <a:ext uri="{FF2B5EF4-FFF2-40B4-BE49-F238E27FC236}">
                <a16:creationId xmlns:a16="http://schemas.microsoft.com/office/drawing/2014/main" id="{37A33625-158F-4042-ADEB-F3C3F16B8366}"/>
              </a:ext>
            </a:extLst>
          </p:cNvPr>
          <p:cNvCxnSpPr>
            <a:cxnSpLocks/>
            <a:stCxn id="31" idx="3"/>
            <a:endCxn id="26" idx="1"/>
          </p:cNvCxnSpPr>
          <p:nvPr/>
        </p:nvCxnSpPr>
        <p:spPr>
          <a:xfrm>
            <a:off x="5230870" y="2870897"/>
            <a:ext cx="252842" cy="371441"/>
          </a:xfrm>
          <a:prstGeom prst="bentConnector3">
            <a:avLst>
              <a:gd name="adj1" fmla="val 42205"/>
            </a:avLst>
          </a:prstGeom>
          <a:noFill/>
          <a:ln w="25400" cap="rnd" cmpd="sng" algn="ctr">
            <a:solidFill>
              <a:sysClr val="windowText" lastClr="000000"/>
            </a:solidFill>
            <a:prstDash val="solid"/>
            <a:tailEnd type="triangle"/>
          </a:ln>
          <a:effectLst/>
        </p:spPr>
      </p:cxnSp>
      <p:cxnSp>
        <p:nvCxnSpPr>
          <p:cNvPr id="38" name="Elbow Connector 37">
            <a:extLst>
              <a:ext uri="{FF2B5EF4-FFF2-40B4-BE49-F238E27FC236}">
                <a16:creationId xmlns:a16="http://schemas.microsoft.com/office/drawing/2014/main" id="{AD014F04-CF8D-A84F-AA90-E5E932BF37CD}"/>
              </a:ext>
            </a:extLst>
          </p:cNvPr>
          <p:cNvCxnSpPr>
            <a:cxnSpLocks/>
            <a:stCxn id="31" idx="3"/>
            <a:endCxn id="25" idx="1"/>
          </p:cNvCxnSpPr>
          <p:nvPr/>
        </p:nvCxnSpPr>
        <p:spPr>
          <a:xfrm flipV="1">
            <a:off x="5230870" y="2306881"/>
            <a:ext cx="264637" cy="564014"/>
          </a:xfrm>
          <a:prstGeom prst="bentConnector3">
            <a:avLst>
              <a:gd name="adj1" fmla="val 40331"/>
            </a:avLst>
          </a:prstGeom>
          <a:noFill/>
          <a:ln w="25400" cap="rnd" cmpd="sng" algn="ctr">
            <a:solidFill>
              <a:sysClr val="windowText" lastClr="000000"/>
            </a:solidFill>
            <a:prstDash val="solid"/>
            <a:tailEnd type="triangle"/>
          </a:ln>
          <a:effectLst/>
        </p:spPr>
      </p:cxnSp>
      <p:cxnSp>
        <p:nvCxnSpPr>
          <p:cNvPr id="39" name="Elbow Connector 38">
            <a:extLst>
              <a:ext uri="{FF2B5EF4-FFF2-40B4-BE49-F238E27FC236}">
                <a16:creationId xmlns:a16="http://schemas.microsoft.com/office/drawing/2014/main" id="{02476B55-01F2-2E43-8FD5-C721173F6E92}"/>
              </a:ext>
            </a:extLst>
          </p:cNvPr>
          <p:cNvCxnSpPr>
            <a:cxnSpLocks/>
            <a:stCxn id="26" idx="0"/>
            <a:endCxn id="25" idx="2"/>
          </p:cNvCxnSpPr>
          <p:nvPr/>
        </p:nvCxnSpPr>
        <p:spPr>
          <a:xfrm rot="16200000" flipV="1">
            <a:off x="6097157" y="2702632"/>
            <a:ext cx="241128" cy="1"/>
          </a:xfrm>
          <a:prstGeom prst="bentConnector3">
            <a:avLst>
              <a:gd name="adj1" fmla="val 50000"/>
            </a:avLst>
          </a:prstGeom>
          <a:noFill/>
          <a:ln w="25400" cap="rnd" cmpd="sng" algn="ctr">
            <a:solidFill>
              <a:sysClr val="windowText" lastClr="000000"/>
            </a:solidFill>
            <a:prstDash val="solid"/>
            <a:headEnd type="triangle" w="med" len="med"/>
            <a:tailEnd type="triangle" w="med" len="med"/>
          </a:ln>
          <a:effectLst/>
        </p:spPr>
      </p:cxnSp>
      <p:cxnSp>
        <p:nvCxnSpPr>
          <p:cNvPr id="40" name="Elbow Connector 39">
            <a:extLst>
              <a:ext uri="{FF2B5EF4-FFF2-40B4-BE49-F238E27FC236}">
                <a16:creationId xmlns:a16="http://schemas.microsoft.com/office/drawing/2014/main" id="{76B37110-E876-A644-9F28-908BC0162DF5}"/>
              </a:ext>
            </a:extLst>
          </p:cNvPr>
          <p:cNvCxnSpPr>
            <a:cxnSpLocks/>
          </p:cNvCxnSpPr>
          <p:nvPr/>
        </p:nvCxnSpPr>
        <p:spPr>
          <a:xfrm rot="16200000" flipV="1">
            <a:off x="5696259" y="2702632"/>
            <a:ext cx="241128" cy="1"/>
          </a:xfrm>
          <a:prstGeom prst="bentConnector3">
            <a:avLst>
              <a:gd name="adj1" fmla="val 50000"/>
            </a:avLst>
          </a:prstGeom>
          <a:noFill/>
          <a:ln w="25400" cap="rnd" cmpd="sng" algn="ctr">
            <a:solidFill>
              <a:sysClr val="windowText" lastClr="000000"/>
            </a:solidFill>
            <a:prstDash val="solid"/>
            <a:headEnd type="triangle" w="med" len="med"/>
            <a:tailEnd type="triangle" w="med" len="med"/>
          </a:ln>
          <a:effectLst/>
        </p:spPr>
      </p:cxnSp>
      <p:cxnSp>
        <p:nvCxnSpPr>
          <p:cNvPr id="41" name="Elbow Connector 40">
            <a:extLst>
              <a:ext uri="{FF2B5EF4-FFF2-40B4-BE49-F238E27FC236}">
                <a16:creationId xmlns:a16="http://schemas.microsoft.com/office/drawing/2014/main" id="{2E35462C-8050-A246-9DA5-5B158B065CC7}"/>
              </a:ext>
            </a:extLst>
          </p:cNvPr>
          <p:cNvCxnSpPr>
            <a:cxnSpLocks/>
          </p:cNvCxnSpPr>
          <p:nvPr/>
        </p:nvCxnSpPr>
        <p:spPr>
          <a:xfrm rot="16200000" flipV="1">
            <a:off x="6498055" y="2702632"/>
            <a:ext cx="241128" cy="1"/>
          </a:xfrm>
          <a:prstGeom prst="bentConnector3">
            <a:avLst>
              <a:gd name="adj1" fmla="val 50000"/>
            </a:avLst>
          </a:prstGeom>
          <a:noFill/>
          <a:ln w="25400" cap="rnd" cmpd="sng" algn="ctr">
            <a:solidFill>
              <a:sysClr val="windowText" lastClr="000000"/>
            </a:solidFill>
            <a:prstDash val="solid"/>
            <a:headEnd type="triangle" w="med" len="med"/>
            <a:tailEnd type="triangle" w="med" len="med"/>
          </a:ln>
          <a:effectLst/>
        </p:spPr>
      </p:cxnSp>
      <p:cxnSp>
        <p:nvCxnSpPr>
          <p:cNvPr id="42" name="Elbow Connector 41">
            <a:extLst>
              <a:ext uri="{FF2B5EF4-FFF2-40B4-BE49-F238E27FC236}">
                <a16:creationId xmlns:a16="http://schemas.microsoft.com/office/drawing/2014/main" id="{BB6C884D-76FE-4744-8117-606B7C06902F}"/>
              </a:ext>
            </a:extLst>
          </p:cNvPr>
          <p:cNvCxnSpPr>
            <a:cxnSpLocks/>
            <a:stCxn id="26" idx="2"/>
            <a:endCxn id="27" idx="2"/>
          </p:cNvCxnSpPr>
          <p:nvPr/>
        </p:nvCxnSpPr>
        <p:spPr>
          <a:xfrm rot="5400000" flipH="1" flipV="1">
            <a:off x="7360648" y="2484430"/>
            <a:ext cx="34124" cy="2319974"/>
          </a:xfrm>
          <a:prstGeom prst="bentConnector3">
            <a:avLst>
              <a:gd name="adj1" fmla="val -457410"/>
            </a:avLst>
          </a:prstGeom>
          <a:noFill/>
          <a:ln w="25400" cap="rnd" cmpd="sng" algn="ctr">
            <a:solidFill>
              <a:sysClr val="windowText" lastClr="000000"/>
            </a:solidFill>
            <a:prstDash val="solid"/>
            <a:tailEnd type="triangle"/>
          </a:ln>
          <a:effectLst/>
        </p:spPr>
      </p:cxnSp>
      <p:cxnSp>
        <p:nvCxnSpPr>
          <p:cNvPr id="48" name="Elbow Connector 47">
            <a:extLst>
              <a:ext uri="{FF2B5EF4-FFF2-40B4-BE49-F238E27FC236}">
                <a16:creationId xmlns:a16="http://schemas.microsoft.com/office/drawing/2014/main" id="{7101AC13-002D-F54A-9096-6DA531040128}"/>
              </a:ext>
            </a:extLst>
          </p:cNvPr>
          <p:cNvCxnSpPr>
            <a:cxnSpLocks/>
            <a:stCxn id="27" idx="0"/>
            <a:endCxn id="29" idx="0"/>
          </p:cNvCxnSpPr>
          <p:nvPr/>
        </p:nvCxnSpPr>
        <p:spPr>
          <a:xfrm rot="16200000" flipV="1">
            <a:off x="6483013" y="10710"/>
            <a:ext cx="33702" cy="4075668"/>
          </a:xfrm>
          <a:prstGeom prst="bentConnector3">
            <a:avLst>
              <a:gd name="adj1" fmla="val 815787"/>
            </a:avLst>
          </a:prstGeom>
          <a:noFill/>
          <a:ln w="25400" cap="rnd" cmpd="sng" algn="ctr">
            <a:solidFill>
              <a:sysClr val="windowText" lastClr="000000"/>
            </a:solidFill>
            <a:prstDash val="solid"/>
            <a:tailEnd type="triangle"/>
          </a:ln>
          <a:effectLst/>
        </p:spPr>
      </p:cxnSp>
      <p:sp>
        <p:nvSpPr>
          <p:cNvPr id="50" name="Rectangle 49">
            <a:extLst>
              <a:ext uri="{FF2B5EF4-FFF2-40B4-BE49-F238E27FC236}">
                <a16:creationId xmlns:a16="http://schemas.microsoft.com/office/drawing/2014/main" id="{742C4DD0-48DF-7241-B590-6AC495B75513}"/>
              </a:ext>
            </a:extLst>
          </p:cNvPr>
          <p:cNvSpPr/>
          <p:nvPr/>
        </p:nvSpPr>
        <p:spPr>
          <a:xfrm>
            <a:off x="3538375" y="4340443"/>
            <a:ext cx="5499406" cy="2242156"/>
          </a:xfrm>
          <a:prstGeom prst="rect">
            <a:avLst/>
          </a:prstGeom>
          <a:solidFill>
            <a:srgbClr val="2C3C43">
              <a:lumMod val="60000"/>
              <a:lumOff val="40000"/>
            </a:srgbClr>
          </a:solidFill>
          <a:ln w="38100" cap="rnd" cmpd="sng" algn="ctr">
            <a:noFill/>
            <a:prstDash val="solid"/>
          </a:ln>
          <a:effectLst/>
        </p:spPr>
        <p:txBody>
          <a:bodyPr lIns="0" tIns="91440" rIns="0" bIns="0" rtlCol="0" anchor="t"/>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dirty="0">
              <a:ln>
                <a:noFill/>
              </a:ln>
              <a:solidFill>
                <a:sysClr val="windowText" lastClr="000000"/>
              </a:solidFill>
              <a:effectLst/>
              <a:uLnTx/>
              <a:uFillTx/>
              <a:latin typeface="Trebuchet MS" panose="020B0603020202020204"/>
              <a:ea typeface="+mn-ea"/>
              <a:cs typeface="+mn-cs"/>
            </a:endParaRPr>
          </a:p>
        </p:txBody>
      </p:sp>
      <p:sp>
        <p:nvSpPr>
          <p:cNvPr id="51" name="Rectangle 50">
            <a:extLst>
              <a:ext uri="{FF2B5EF4-FFF2-40B4-BE49-F238E27FC236}">
                <a16:creationId xmlns:a16="http://schemas.microsoft.com/office/drawing/2014/main" id="{DCA6363B-C255-4A4B-A5CA-7203763E1041}"/>
              </a:ext>
            </a:extLst>
          </p:cNvPr>
          <p:cNvSpPr/>
          <p:nvPr/>
        </p:nvSpPr>
        <p:spPr>
          <a:xfrm>
            <a:off x="5495506" y="4661129"/>
            <a:ext cx="1444428" cy="550373"/>
          </a:xfrm>
          <a:prstGeom prst="rect">
            <a:avLst/>
          </a:prstGeom>
          <a:solidFill>
            <a:srgbClr val="E76618"/>
          </a:solidFill>
          <a:ln w="44450"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Trebuchet MS" panose="020B0603020202020204"/>
                <a:ea typeface="+mn-ea"/>
                <a:cs typeface="+mn-cs"/>
              </a:rPr>
              <a:t>L0 Register File</a:t>
            </a:r>
          </a:p>
        </p:txBody>
      </p:sp>
      <p:sp>
        <p:nvSpPr>
          <p:cNvPr id="52" name="Rectangle 51">
            <a:extLst>
              <a:ext uri="{FF2B5EF4-FFF2-40B4-BE49-F238E27FC236}">
                <a16:creationId xmlns:a16="http://schemas.microsoft.com/office/drawing/2014/main" id="{5975191B-D1C8-0C45-A515-3E3D6B87102A}"/>
              </a:ext>
            </a:extLst>
          </p:cNvPr>
          <p:cNvSpPr/>
          <p:nvPr/>
        </p:nvSpPr>
        <p:spPr>
          <a:xfrm>
            <a:off x="5483712" y="5452632"/>
            <a:ext cx="1468019" cy="838283"/>
          </a:xfrm>
          <a:prstGeom prst="rect">
            <a:avLst/>
          </a:prstGeom>
          <a:solidFill>
            <a:srgbClr val="002060"/>
          </a:solidFill>
          <a:ln w="0" cap="rnd" cmpd="sng" algn="ctr">
            <a:solidFill>
              <a:srgbClr val="002060"/>
            </a:solidFill>
            <a:prstDash val="solid"/>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Trebuchet MS" panose="020B0603020202020204"/>
                <a:ea typeface="+mn-ea"/>
                <a:cs typeface="+mn-cs"/>
              </a:rPr>
              <a:t>ALU + FP </a:t>
            </a:r>
          </a:p>
        </p:txBody>
      </p:sp>
      <p:sp>
        <p:nvSpPr>
          <p:cNvPr id="53" name="Rectangle 52">
            <a:extLst>
              <a:ext uri="{FF2B5EF4-FFF2-40B4-BE49-F238E27FC236}">
                <a16:creationId xmlns:a16="http://schemas.microsoft.com/office/drawing/2014/main" id="{883F73B4-EFAA-F942-9FD8-E9E784D05383}"/>
              </a:ext>
            </a:extLst>
          </p:cNvPr>
          <p:cNvSpPr/>
          <p:nvPr/>
        </p:nvSpPr>
        <p:spPr>
          <a:xfrm>
            <a:off x="8186366" y="4694831"/>
            <a:ext cx="702661" cy="1561960"/>
          </a:xfrm>
          <a:prstGeom prst="rect">
            <a:avLst/>
          </a:prstGeom>
          <a:solidFill>
            <a:srgbClr val="918655">
              <a:lumMod val="75000"/>
            </a:srgbClr>
          </a:solidFill>
          <a:ln w="44450" cap="rnd" cmpd="sng" algn="ctr">
            <a:noFill/>
            <a:prstDash val="solid"/>
          </a:ln>
          <a:effectLst/>
        </p:spPr>
        <p:txBody>
          <a:bodyPr vert="horz"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Trebuchet MS" panose="020B0603020202020204"/>
                <a:ea typeface="+mn-ea"/>
                <a:cs typeface="+mn-cs"/>
              </a:rPr>
              <a:t>Write Back</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Trebuchet MS" panose="020B0603020202020204"/>
                <a:ea typeface="+mn-ea"/>
                <a:cs typeface="+mn-cs"/>
              </a:rPr>
              <a:t>SYNC</a:t>
            </a:r>
            <a:endParaRPr kumimoji="0" lang="en-US" sz="1400" b="0" i="0" u="none" strike="noStrike" kern="0" cap="none" spc="0" normalizeH="0" baseline="0" noProof="0" dirty="0">
              <a:ln>
                <a:noFill/>
              </a:ln>
              <a:solidFill>
                <a:prstClr val="white"/>
              </a:solidFill>
              <a:effectLst/>
              <a:uLnTx/>
              <a:uFillTx/>
              <a:latin typeface="Trebuchet MS" panose="020B0603020202020204"/>
              <a:ea typeface="+mn-ea"/>
              <a:cs typeface="+mn-cs"/>
            </a:endParaRPr>
          </a:p>
        </p:txBody>
      </p:sp>
      <p:sp>
        <p:nvSpPr>
          <p:cNvPr id="54" name="Rectangle 53">
            <a:extLst>
              <a:ext uri="{FF2B5EF4-FFF2-40B4-BE49-F238E27FC236}">
                <a16:creationId xmlns:a16="http://schemas.microsoft.com/office/drawing/2014/main" id="{120DB102-F856-EB49-B509-6305F0430E88}"/>
              </a:ext>
            </a:extLst>
          </p:cNvPr>
          <p:cNvSpPr/>
          <p:nvPr/>
        </p:nvSpPr>
        <p:spPr>
          <a:xfrm>
            <a:off x="7130598" y="4694831"/>
            <a:ext cx="883456" cy="1561960"/>
          </a:xfrm>
          <a:prstGeom prst="rect">
            <a:avLst/>
          </a:prstGeom>
          <a:solidFill>
            <a:srgbClr val="54A021"/>
          </a:solidFill>
          <a:ln w="44450"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Trebuchet MS" panose="020B0603020202020204"/>
                <a:ea typeface="+mn-ea"/>
                <a:cs typeface="+mn-cs"/>
              </a:rPr>
              <a:t>Memory Access</a:t>
            </a:r>
            <a:r>
              <a:rPr kumimoji="0" lang="en-US" sz="1200" b="1" i="0" u="none" strike="noStrike" kern="0" cap="none" spc="0" normalizeH="0" baseline="0" noProof="0" dirty="0">
                <a:ln>
                  <a:noFill/>
                </a:ln>
                <a:solidFill>
                  <a:prstClr val="black"/>
                </a:solidFill>
                <a:effectLst/>
                <a:uLnTx/>
                <a:uFillTx/>
                <a:latin typeface="Trebuchet MS" panose="020B0603020202020204"/>
                <a:ea typeface="+mn-ea"/>
                <a:cs typeface="+mn-cs"/>
              </a:rPr>
              <a:t> </a:t>
            </a:r>
            <a:r>
              <a:rPr kumimoji="0" lang="en-US" sz="1200" b="0" i="0" u="none" strike="noStrike" kern="0" cap="none" spc="0" normalizeH="0" baseline="0" noProof="0" dirty="0">
                <a:ln>
                  <a:noFill/>
                </a:ln>
                <a:solidFill>
                  <a:prstClr val="black"/>
                </a:solidFill>
                <a:effectLst/>
                <a:uLnTx/>
                <a:uFillTx/>
                <a:latin typeface="Trebuchet MS" panose="020B0603020202020204"/>
                <a:ea typeface="+mn-ea"/>
                <a:cs typeface="+mn-cs"/>
              </a:rPr>
              <a:t>Interface</a:t>
            </a:r>
          </a:p>
        </p:txBody>
      </p:sp>
      <p:sp>
        <p:nvSpPr>
          <p:cNvPr id="55" name="Rectangle 54">
            <a:extLst>
              <a:ext uri="{FF2B5EF4-FFF2-40B4-BE49-F238E27FC236}">
                <a16:creationId xmlns:a16="http://schemas.microsoft.com/office/drawing/2014/main" id="{4E2C56EB-DF56-5948-B095-CDE584722749}"/>
              </a:ext>
            </a:extLst>
          </p:cNvPr>
          <p:cNvSpPr/>
          <p:nvPr/>
        </p:nvSpPr>
        <p:spPr>
          <a:xfrm>
            <a:off x="3631009" y="4661129"/>
            <a:ext cx="1662040" cy="1419964"/>
          </a:xfrm>
          <a:prstGeom prst="rect">
            <a:avLst/>
          </a:prstGeom>
          <a:solidFill>
            <a:srgbClr val="918655">
              <a:lumMod val="20000"/>
              <a:lumOff val="80000"/>
            </a:srgbClr>
          </a:solidFill>
          <a:ln w="44450" cap="rnd" cmpd="sng" algn="ctr">
            <a:noFill/>
            <a:prstDash val="solid"/>
          </a:ln>
          <a:effectLst/>
        </p:spPr>
        <p:txBody>
          <a:bodyPr vert="horz" rtlCol="0" anchor="t"/>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Trebuchet MS" panose="020B0603020202020204"/>
                <a:ea typeface="+mn-ea"/>
                <a:cs typeface="+mn-cs"/>
              </a:rPr>
              <a:t>Scheduling Unit</a:t>
            </a:r>
            <a:endParaRPr kumimoji="0" lang="en-US" sz="1050" b="1" i="0" u="none" strike="noStrike" kern="0" cap="none" spc="0" normalizeH="0" baseline="0" noProof="0" dirty="0">
              <a:ln>
                <a:noFill/>
              </a:ln>
              <a:solidFill>
                <a:prstClr val="white"/>
              </a:solidFill>
              <a:effectLst/>
              <a:uLnTx/>
              <a:uFillTx/>
              <a:latin typeface="Trebuchet MS" panose="020B0603020202020204"/>
              <a:ea typeface="+mn-ea"/>
              <a:cs typeface="+mn-cs"/>
            </a:endParaRPr>
          </a:p>
        </p:txBody>
      </p:sp>
      <p:sp>
        <p:nvSpPr>
          <p:cNvPr id="56" name="Rectangle 55">
            <a:extLst>
              <a:ext uri="{FF2B5EF4-FFF2-40B4-BE49-F238E27FC236}">
                <a16:creationId xmlns:a16="http://schemas.microsoft.com/office/drawing/2014/main" id="{814FE886-BFE7-554A-8425-7173A75DE355}"/>
              </a:ext>
            </a:extLst>
          </p:cNvPr>
          <p:cNvSpPr/>
          <p:nvPr/>
        </p:nvSpPr>
        <p:spPr>
          <a:xfrm>
            <a:off x="3694145" y="5020214"/>
            <a:ext cx="622467" cy="960234"/>
          </a:xfrm>
          <a:prstGeom prst="rect">
            <a:avLst/>
          </a:prstGeom>
          <a:solidFill>
            <a:srgbClr val="918655">
              <a:lumMod val="75000"/>
            </a:srgbClr>
          </a:solidFill>
          <a:ln w="19050" cap="rnd"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Trebuchet MS" panose="020B0603020202020204"/>
                <a:ea typeface="+mn-ea"/>
                <a:cs typeface="+mn-cs"/>
              </a:rPr>
              <a:t>FETCH</a:t>
            </a:r>
          </a:p>
        </p:txBody>
      </p:sp>
      <p:sp>
        <p:nvSpPr>
          <p:cNvPr id="57" name="Rectangle 56">
            <a:extLst>
              <a:ext uri="{FF2B5EF4-FFF2-40B4-BE49-F238E27FC236}">
                <a16:creationId xmlns:a16="http://schemas.microsoft.com/office/drawing/2014/main" id="{97662E9E-BBD1-C648-B7E2-ED10BE03BC16}"/>
              </a:ext>
            </a:extLst>
          </p:cNvPr>
          <p:cNvSpPr/>
          <p:nvPr/>
        </p:nvSpPr>
        <p:spPr>
          <a:xfrm>
            <a:off x="4477684" y="5020214"/>
            <a:ext cx="753185" cy="960234"/>
          </a:xfrm>
          <a:prstGeom prst="rect">
            <a:avLst/>
          </a:prstGeom>
          <a:solidFill>
            <a:srgbClr val="918655">
              <a:lumMod val="75000"/>
            </a:srgbClr>
          </a:solidFill>
          <a:ln w="19050" cap="rnd"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Trebuchet MS" panose="020B0603020202020204"/>
                <a:ea typeface="+mn-ea"/>
                <a:cs typeface="+mn-cs"/>
              </a:rPr>
              <a:t>DECODE</a:t>
            </a:r>
          </a:p>
        </p:txBody>
      </p:sp>
      <p:cxnSp>
        <p:nvCxnSpPr>
          <p:cNvPr id="58" name="Elbow Connector 57">
            <a:extLst>
              <a:ext uri="{FF2B5EF4-FFF2-40B4-BE49-F238E27FC236}">
                <a16:creationId xmlns:a16="http://schemas.microsoft.com/office/drawing/2014/main" id="{5F121461-8B23-3A42-B81C-CBAA7E8D28C6}"/>
              </a:ext>
            </a:extLst>
          </p:cNvPr>
          <p:cNvCxnSpPr>
            <a:cxnSpLocks/>
            <a:stCxn id="57" idx="3"/>
            <a:endCxn id="54" idx="0"/>
          </p:cNvCxnSpPr>
          <p:nvPr/>
        </p:nvCxnSpPr>
        <p:spPr>
          <a:xfrm flipV="1">
            <a:off x="5230870" y="4694831"/>
            <a:ext cx="2341456" cy="805501"/>
          </a:xfrm>
          <a:prstGeom prst="bentConnector4">
            <a:avLst>
              <a:gd name="adj1" fmla="val 4639"/>
              <a:gd name="adj2" fmla="val 119378"/>
            </a:avLst>
          </a:prstGeom>
          <a:noFill/>
          <a:ln w="25400" cap="rnd" cmpd="sng" algn="ctr">
            <a:solidFill>
              <a:sysClr val="windowText" lastClr="000000"/>
            </a:solidFill>
            <a:prstDash val="solid"/>
            <a:tailEnd type="triangle"/>
          </a:ln>
          <a:effectLst/>
        </p:spPr>
      </p:cxnSp>
      <p:cxnSp>
        <p:nvCxnSpPr>
          <p:cNvPr id="59" name="Elbow Connector 58">
            <a:extLst>
              <a:ext uri="{FF2B5EF4-FFF2-40B4-BE49-F238E27FC236}">
                <a16:creationId xmlns:a16="http://schemas.microsoft.com/office/drawing/2014/main" id="{E143B71F-B4D0-FB4C-BD07-350476F20E69}"/>
              </a:ext>
            </a:extLst>
          </p:cNvPr>
          <p:cNvCxnSpPr>
            <a:cxnSpLocks/>
            <a:stCxn id="54" idx="3"/>
            <a:endCxn id="53" idx="1"/>
          </p:cNvCxnSpPr>
          <p:nvPr/>
        </p:nvCxnSpPr>
        <p:spPr>
          <a:xfrm>
            <a:off x="8014054" y="5475809"/>
            <a:ext cx="172313" cy="8673"/>
          </a:xfrm>
          <a:prstGeom prst="bentConnector3">
            <a:avLst>
              <a:gd name="adj1" fmla="val 50000"/>
            </a:avLst>
          </a:prstGeom>
          <a:noFill/>
          <a:ln w="25400" cap="rnd" cmpd="sng" algn="ctr">
            <a:solidFill>
              <a:sysClr val="windowText" lastClr="000000"/>
            </a:solidFill>
            <a:prstDash val="solid"/>
            <a:tailEnd type="triangle"/>
          </a:ln>
          <a:effectLst/>
        </p:spPr>
      </p:cxnSp>
      <p:cxnSp>
        <p:nvCxnSpPr>
          <p:cNvPr id="60" name="Elbow Connector 59">
            <a:extLst>
              <a:ext uri="{FF2B5EF4-FFF2-40B4-BE49-F238E27FC236}">
                <a16:creationId xmlns:a16="http://schemas.microsoft.com/office/drawing/2014/main" id="{EE9F83B0-B9C3-5146-B997-EAFDC570BA9D}"/>
              </a:ext>
            </a:extLst>
          </p:cNvPr>
          <p:cNvCxnSpPr>
            <a:cxnSpLocks/>
            <a:stCxn id="56" idx="3"/>
            <a:endCxn id="57" idx="1"/>
          </p:cNvCxnSpPr>
          <p:nvPr/>
        </p:nvCxnSpPr>
        <p:spPr>
          <a:xfrm>
            <a:off x="4316611" y="5500331"/>
            <a:ext cx="161073" cy="8673"/>
          </a:xfrm>
          <a:prstGeom prst="bentConnector3">
            <a:avLst>
              <a:gd name="adj1" fmla="val 50000"/>
            </a:avLst>
          </a:prstGeom>
          <a:noFill/>
          <a:ln w="25400" cap="rnd" cmpd="sng" algn="ctr">
            <a:solidFill>
              <a:sysClr val="windowText" lastClr="000000"/>
            </a:solidFill>
            <a:prstDash val="solid"/>
            <a:tailEnd type="triangle"/>
          </a:ln>
          <a:effectLst/>
        </p:spPr>
      </p:cxnSp>
      <p:sp>
        <p:nvSpPr>
          <p:cNvPr id="61" name="Rectangle 60">
            <a:extLst>
              <a:ext uri="{FF2B5EF4-FFF2-40B4-BE49-F238E27FC236}">
                <a16:creationId xmlns:a16="http://schemas.microsoft.com/office/drawing/2014/main" id="{BCB85D8E-24C7-0640-96C3-3FC7723F19A6}"/>
              </a:ext>
            </a:extLst>
          </p:cNvPr>
          <p:cNvSpPr/>
          <p:nvPr/>
        </p:nvSpPr>
        <p:spPr>
          <a:xfrm>
            <a:off x="3631009" y="6211538"/>
            <a:ext cx="1072004" cy="304520"/>
          </a:xfrm>
          <a:prstGeom prst="rect">
            <a:avLst/>
          </a:prstGeom>
          <a:solidFill>
            <a:srgbClr val="E76618"/>
          </a:solidFill>
          <a:ln w="44450"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Trebuchet MS" panose="020B0603020202020204"/>
                <a:ea typeface="+mn-ea"/>
                <a:cs typeface="+mn-cs"/>
              </a:rPr>
              <a:t>Inst Mem</a:t>
            </a:r>
          </a:p>
        </p:txBody>
      </p:sp>
      <p:cxnSp>
        <p:nvCxnSpPr>
          <p:cNvPr id="62" name="Elbow Connector 61">
            <a:extLst>
              <a:ext uri="{FF2B5EF4-FFF2-40B4-BE49-F238E27FC236}">
                <a16:creationId xmlns:a16="http://schemas.microsoft.com/office/drawing/2014/main" id="{DCFA818C-76C2-5346-9BCC-431E9775B557}"/>
              </a:ext>
            </a:extLst>
          </p:cNvPr>
          <p:cNvCxnSpPr>
            <a:cxnSpLocks/>
            <a:stCxn id="61" idx="0"/>
            <a:endCxn id="56" idx="2"/>
          </p:cNvCxnSpPr>
          <p:nvPr/>
        </p:nvCxnSpPr>
        <p:spPr>
          <a:xfrm rot="16200000" flipV="1">
            <a:off x="3970648" y="6015177"/>
            <a:ext cx="231090" cy="161632"/>
          </a:xfrm>
          <a:prstGeom prst="bentConnector3">
            <a:avLst>
              <a:gd name="adj1" fmla="val 50001"/>
            </a:avLst>
          </a:prstGeom>
          <a:noFill/>
          <a:ln w="25400" cap="rnd" cmpd="sng" algn="ctr">
            <a:solidFill>
              <a:sysClr val="windowText" lastClr="000000"/>
            </a:solidFill>
            <a:prstDash val="solid"/>
            <a:headEnd type="triangle" w="sm" len="sm"/>
            <a:tailEnd type="triangle" w="sm" len="sm"/>
          </a:ln>
          <a:effectLst/>
        </p:spPr>
      </p:cxnSp>
      <p:cxnSp>
        <p:nvCxnSpPr>
          <p:cNvPr id="63" name="Elbow Connector 62">
            <a:extLst>
              <a:ext uri="{FF2B5EF4-FFF2-40B4-BE49-F238E27FC236}">
                <a16:creationId xmlns:a16="http://schemas.microsoft.com/office/drawing/2014/main" id="{C0973D57-11B7-BE41-8024-AB123EECF577}"/>
              </a:ext>
            </a:extLst>
          </p:cNvPr>
          <p:cNvCxnSpPr>
            <a:cxnSpLocks/>
            <a:stCxn id="57" idx="3"/>
            <a:endCxn id="52" idx="1"/>
          </p:cNvCxnSpPr>
          <p:nvPr/>
        </p:nvCxnSpPr>
        <p:spPr>
          <a:xfrm>
            <a:off x="5230870" y="5500331"/>
            <a:ext cx="252842" cy="371441"/>
          </a:xfrm>
          <a:prstGeom prst="bentConnector3">
            <a:avLst>
              <a:gd name="adj1" fmla="val 42205"/>
            </a:avLst>
          </a:prstGeom>
          <a:noFill/>
          <a:ln w="25400" cap="rnd" cmpd="sng" algn="ctr">
            <a:solidFill>
              <a:sysClr val="windowText" lastClr="000000"/>
            </a:solidFill>
            <a:prstDash val="solid"/>
            <a:tailEnd type="triangle"/>
          </a:ln>
          <a:effectLst/>
        </p:spPr>
      </p:cxnSp>
      <p:cxnSp>
        <p:nvCxnSpPr>
          <p:cNvPr id="64" name="Elbow Connector 63">
            <a:extLst>
              <a:ext uri="{FF2B5EF4-FFF2-40B4-BE49-F238E27FC236}">
                <a16:creationId xmlns:a16="http://schemas.microsoft.com/office/drawing/2014/main" id="{9CFB4DEC-DB19-674E-AC16-2B3E93023CD1}"/>
              </a:ext>
            </a:extLst>
          </p:cNvPr>
          <p:cNvCxnSpPr>
            <a:cxnSpLocks/>
            <a:stCxn id="57" idx="3"/>
            <a:endCxn id="51" idx="1"/>
          </p:cNvCxnSpPr>
          <p:nvPr/>
        </p:nvCxnSpPr>
        <p:spPr>
          <a:xfrm flipV="1">
            <a:off x="5230870" y="4936316"/>
            <a:ext cx="264637" cy="564014"/>
          </a:xfrm>
          <a:prstGeom prst="bentConnector3">
            <a:avLst>
              <a:gd name="adj1" fmla="val 40331"/>
            </a:avLst>
          </a:prstGeom>
          <a:noFill/>
          <a:ln w="25400" cap="rnd" cmpd="sng" algn="ctr">
            <a:solidFill>
              <a:sysClr val="windowText" lastClr="000000"/>
            </a:solidFill>
            <a:prstDash val="solid"/>
            <a:tailEnd type="triangle"/>
          </a:ln>
          <a:effectLst/>
        </p:spPr>
      </p:cxnSp>
      <p:cxnSp>
        <p:nvCxnSpPr>
          <p:cNvPr id="65" name="Elbow Connector 64">
            <a:extLst>
              <a:ext uri="{FF2B5EF4-FFF2-40B4-BE49-F238E27FC236}">
                <a16:creationId xmlns:a16="http://schemas.microsoft.com/office/drawing/2014/main" id="{82556AA7-979E-4847-AC3D-AE1085C148A7}"/>
              </a:ext>
            </a:extLst>
          </p:cNvPr>
          <p:cNvCxnSpPr>
            <a:cxnSpLocks/>
            <a:stCxn id="52" idx="0"/>
            <a:endCxn id="51" idx="2"/>
          </p:cNvCxnSpPr>
          <p:nvPr/>
        </p:nvCxnSpPr>
        <p:spPr>
          <a:xfrm rot="16200000" flipV="1">
            <a:off x="6097157" y="5332066"/>
            <a:ext cx="241128" cy="1"/>
          </a:xfrm>
          <a:prstGeom prst="bentConnector3">
            <a:avLst>
              <a:gd name="adj1" fmla="val 50000"/>
            </a:avLst>
          </a:prstGeom>
          <a:noFill/>
          <a:ln w="25400" cap="rnd" cmpd="sng" algn="ctr">
            <a:solidFill>
              <a:sysClr val="windowText" lastClr="000000"/>
            </a:solidFill>
            <a:prstDash val="solid"/>
            <a:headEnd type="triangle" w="med" len="med"/>
            <a:tailEnd type="triangle" w="med" len="med"/>
          </a:ln>
          <a:effectLst/>
        </p:spPr>
      </p:cxnSp>
      <p:cxnSp>
        <p:nvCxnSpPr>
          <p:cNvPr id="66" name="Elbow Connector 65">
            <a:extLst>
              <a:ext uri="{FF2B5EF4-FFF2-40B4-BE49-F238E27FC236}">
                <a16:creationId xmlns:a16="http://schemas.microsoft.com/office/drawing/2014/main" id="{A80121DD-E415-B04D-B489-11C95BDB0203}"/>
              </a:ext>
            </a:extLst>
          </p:cNvPr>
          <p:cNvCxnSpPr>
            <a:cxnSpLocks/>
          </p:cNvCxnSpPr>
          <p:nvPr/>
        </p:nvCxnSpPr>
        <p:spPr>
          <a:xfrm rot="16200000" flipV="1">
            <a:off x="5696259" y="5332066"/>
            <a:ext cx="241128" cy="1"/>
          </a:xfrm>
          <a:prstGeom prst="bentConnector3">
            <a:avLst>
              <a:gd name="adj1" fmla="val 50000"/>
            </a:avLst>
          </a:prstGeom>
          <a:noFill/>
          <a:ln w="25400" cap="rnd" cmpd="sng" algn="ctr">
            <a:solidFill>
              <a:sysClr val="windowText" lastClr="000000"/>
            </a:solidFill>
            <a:prstDash val="solid"/>
            <a:headEnd type="triangle" w="med" len="med"/>
            <a:tailEnd type="triangle" w="med" len="med"/>
          </a:ln>
          <a:effectLst/>
        </p:spPr>
      </p:cxnSp>
      <p:cxnSp>
        <p:nvCxnSpPr>
          <p:cNvPr id="67" name="Elbow Connector 66">
            <a:extLst>
              <a:ext uri="{FF2B5EF4-FFF2-40B4-BE49-F238E27FC236}">
                <a16:creationId xmlns:a16="http://schemas.microsoft.com/office/drawing/2014/main" id="{6BA4C7E1-FC3B-5E40-9CE6-DDB11060DC6A}"/>
              </a:ext>
            </a:extLst>
          </p:cNvPr>
          <p:cNvCxnSpPr>
            <a:cxnSpLocks/>
          </p:cNvCxnSpPr>
          <p:nvPr/>
        </p:nvCxnSpPr>
        <p:spPr>
          <a:xfrm rot="16200000" flipV="1">
            <a:off x="6498055" y="5332066"/>
            <a:ext cx="241128" cy="1"/>
          </a:xfrm>
          <a:prstGeom prst="bentConnector3">
            <a:avLst>
              <a:gd name="adj1" fmla="val 50000"/>
            </a:avLst>
          </a:prstGeom>
          <a:noFill/>
          <a:ln w="25400" cap="rnd" cmpd="sng" algn="ctr">
            <a:solidFill>
              <a:sysClr val="windowText" lastClr="000000"/>
            </a:solidFill>
            <a:prstDash val="solid"/>
            <a:headEnd type="triangle" w="med" len="med"/>
            <a:tailEnd type="triangle" w="med" len="med"/>
          </a:ln>
          <a:effectLst/>
        </p:spPr>
      </p:cxnSp>
      <p:cxnSp>
        <p:nvCxnSpPr>
          <p:cNvPr id="68" name="Elbow Connector 67">
            <a:extLst>
              <a:ext uri="{FF2B5EF4-FFF2-40B4-BE49-F238E27FC236}">
                <a16:creationId xmlns:a16="http://schemas.microsoft.com/office/drawing/2014/main" id="{38109AAE-EA7E-8A41-B8CE-1E3F5385EFB2}"/>
              </a:ext>
            </a:extLst>
          </p:cNvPr>
          <p:cNvCxnSpPr>
            <a:cxnSpLocks/>
            <a:stCxn id="52" idx="2"/>
            <a:endCxn id="53" idx="2"/>
          </p:cNvCxnSpPr>
          <p:nvPr/>
        </p:nvCxnSpPr>
        <p:spPr>
          <a:xfrm rot="5400000" flipH="1" flipV="1">
            <a:off x="7360648" y="5113865"/>
            <a:ext cx="34124" cy="2319974"/>
          </a:xfrm>
          <a:prstGeom prst="bentConnector3">
            <a:avLst>
              <a:gd name="adj1" fmla="val -457410"/>
            </a:avLst>
          </a:prstGeom>
          <a:noFill/>
          <a:ln w="25400" cap="rnd" cmpd="sng" algn="ctr">
            <a:solidFill>
              <a:sysClr val="windowText" lastClr="000000"/>
            </a:solidFill>
            <a:prstDash val="solid"/>
            <a:tailEnd type="triangle"/>
          </a:ln>
          <a:effectLst/>
        </p:spPr>
      </p:cxnSp>
      <p:cxnSp>
        <p:nvCxnSpPr>
          <p:cNvPr id="69" name="Elbow Connector 68">
            <a:extLst>
              <a:ext uri="{FF2B5EF4-FFF2-40B4-BE49-F238E27FC236}">
                <a16:creationId xmlns:a16="http://schemas.microsoft.com/office/drawing/2014/main" id="{316AD7B8-EB8A-4546-B35B-400449B3C130}"/>
              </a:ext>
            </a:extLst>
          </p:cNvPr>
          <p:cNvCxnSpPr>
            <a:cxnSpLocks/>
            <a:stCxn id="53" idx="0"/>
            <a:endCxn id="55" idx="0"/>
          </p:cNvCxnSpPr>
          <p:nvPr/>
        </p:nvCxnSpPr>
        <p:spPr>
          <a:xfrm rot="16200000" flipV="1">
            <a:off x="6483013" y="2640145"/>
            <a:ext cx="33702" cy="4075668"/>
          </a:xfrm>
          <a:prstGeom prst="bentConnector3">
            <a:avLst>
              <a:gd name="adj1" fmla="val 731574"/>
            </a:avLst>
          </a:prstGeom>
          <a:noFill/>
          <a:ln w="25400" cap="rnd" cmpd="sng" algn="ctr">
            <a:solidFill>
              <a:sysClr val="windowText" lastClr="000000"/>
            </a:solidFill>
            <a:prstDash val="solid"/>
            <a:tailEnd type="triangle"/>
          </a:ln>
          <a:effectLst/>
        </p:spPr>
      </p:cxnSp>
      <p:cxnSp>
        <p:nvCxnSpPr>
          <p:cNvPr id="70" name="Straight Connector 69">
            <a:extLst>
              <a:ext uri="{FF2B5EF4-FFF2-40B4-BE49-F238E27FC236}">
                <a16:creationId xmlns:a16="http://schemas.microsoft.com/office/drawing/2014/main" id="{C4AD592F-2286-4C44-822E-FBB67DA8B243}"/>
              </a:ext>
            </a:extLst>
          </p:cNvPr>
          <p:cNvCxnSpPr>
            <a:cxnSpLocks/>
          </p:cNvCxnSpPr>
          <p:nvPr/>
        </p:nvCxnSpPr>
        <p:spPr>
          <a:xfrm flipH="1">
            <a:off x="3536107" y="3645264"/>
            <a:ext cx="1957131" cy="693895"/>
          </a:xfrm>
          <a:prstGeom prst="line">
            <a:avLst/>
          </a:prstGeom>
          <a:noFill/>
          <a:ln w="28575" cap="rnd" cmpd="sng" algn="ctr">
            <a:solidFill>
              <a:srgbClr val="002060"/>
            </a:solidFill>
            <a:prstDash val="dash"/>
          </a:ln>
          <a:effectLst/>
        </p:spPr>
      </p:cxnSp>
      <p:cxnSp>
        <p:nvCxnSpPr>
          <p:cNvPr id="72" name="Straight Connector 71">
            <a:extLst>
              <a:ext uri="{FF2B5EF4-FFF2-40B4-BE49-F238E27FC236}">
                <a16:creationId xmlns:a16="http://schemas.microsoft.com/office/drawing/2014/main" id="{5F5162AF-893D-3745-9A8B-2A57BF79A0C4}"/>
              </a:ext>
            </a:extLst>
          </p:cNvPr>
          <p:cNvCxnSpPr>
            <a:cxnSpLocks/>
          </p:cNvCxnSpPr>
          <p:nvPr/>
        </p:nvCxnSpPr>
        <p:spPr>
          <a:xfrm>
            <a:off x="6958673" y="3656836"/>
            <a:ext cx="2065023" cy="682322"/>
          </a:xfrm>
          <a:prstGeom prst="line">
            <a:avLst/>
          </a:prstGeom>
          <a:noFill/>
          <a:ln w="28575" cap="rnd" cmpd="sng" algn="ctr">
            <a:solidFill>
              <a:srgbClr val="002060"/>
            </a:solidFill>
            <a:prstDash val="dash"/>
          </a:ln>
          <a:effectLst/>
        </p:spPr>
      </p:cxnSp>
      <p:sp>
        <p:nvSpPr>
          <p:cNvPr id="73" name="Freeform 72">
            <a:extLst>
              <a:ext uri="{FF2B5EF4-FFF2-40B4-BE49-F238E27FC236}">
                <a16:creationId xmlns:a16="http://schemas.microsoft.com/office/drawing/2014/main" id="{8E80B325-BA30-C544-9695-B0CF0716A601}"/>
              </a:ext>
            </a:extLst>
          </p:cNvPr>
          <p:cNvSpPr/>
          <p:nvPr/>
        </p:nvSpPr>
        <p:spPr>
          <a:xfrm>
            <a:off x="6946877" y="2312122"/>
            <a:ext cx="891732" cy="2397501"/>
          </a:xfrm>
          <a:custGeom>
            <a:avLst/>
            <a:gdLst>
              <a:gd name="connsiteX0" fmla="*/ 0 w 1389888"/>
              <a:gd name="connsiteY0" fmla="*/ 0 h 3511296"/>
              <a:gd name="connsiteX1" fmla="*/ 173736 w 1389888"/>
              <a:gd name="connsiteY1" fmla="*/ 0 h 3511296"/>
              <a:gd name="connsiteX2" fmla="*/ 173736 w 1389888"/>
              <a:gd name="connsiteY2" fmla="*/ 2679192 h 3511296"/>
              <a:gd name="connsiteX3" fmla="*/ 1389888 w 1389888"/>
              <a:gd name="connsiteY3" fmla="*/ 2679192 h 3511296"/>
              <a:gd name="connsiteX4" fmla="*/ 1389888 w 1389888"/>
              <a:gd name="connsiteY4" fmla="*/ 3511296 h 3511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88" h="3511296">
                <a:moveTo>
                  <a:pt x="0" y="0"/>
                </a:moveTo>
                <a:lnTo>
                  <a:pt x="173736" y="0"/>
                </a:lnTo>
                <a:lnTo>
                  <a:pt x="173736" y="2679192"/>
                </a:lnTo>
                <a:lnTo>
                  <a:pt x="1389888" y="2679192"/>
                </a:lnTo>
                <a:lnTo>
                  <a:pt x="1389888" y="3511296"/>
                </a:lnTo>
              </a:path>
            </a:pathLst>
          </a:custGeom>
          <a:noFill/>
          <a:ln w="38100" cap="rnd" cmpd="sng" algn="ctr">
            <a:solidFill>
              <a:srgbClr val="C00000"/>
            </a:solidFill>
            <a:prstDash val="sysDot"/>
            <a:headEnd type="triangle" w="med" len="sm"/>
            <a:tailEnd type="triangl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Trebuchet MS" panose="020B0603020202020204"/>
              <a:ea typeface="+mn-ea"/>
              <a:cs typeface="+mn-cs"/>
            </a:endParaRPr>
          </a:p>
        </p:txBody>
      </p:sp>
      <p:sp>
        <p:nvSpPr>
          <p:cNvPr id="74" name="TextBox 73">
            <a:extLst>
              <a:ext uri="{FF2B5EF4-FFF2-40B4-BE49-F238E27FC236}">
                <a16:creationId xmlns:a16="http://schemas.microsoft.com/office/drawing/2014/main" id="{F078CF22-DEB4-7145-84AE-D8B8CBDE98F7}"/>
              </a:ext>
            </a:extLst>
          </p:cNvPr>
          <p:cNvSpPr txBox="1"/>
          <p:nvPr/>
        </p:nvSpPr>
        <p:spPr>
          <a:xfrm>
            <a:off x="3154219" y="5272147"/>
            <a:ext cx="418704" cy="338554"/>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E76618">
                    <a:lumMod val="75000"/>
                  </a:srgbClr>
                </a:solidFill>
                <a:effectLst/>
                <a:uLnTx/>
                <a:uFillTx/>
                <a:latin typeface="Trebuchet MS" panose="020B0603020202020204"/>
              </a:rPr>
              <a:t>L0</a:t>
            </a:r>
          </a:p>
        </p:txBody>
      </p:sp>
      <p:cxnSp>
        <p:nvCxnSpPr>
          <p:cNvPr id="75" name="Straight Connector 74">
            <a:extLst>
              <a:ext uri="{FF2B5EF4-FFF2-40B4-BE49-F238E27FC236}">
                <a16:creationId xmlns:a16="http://schemas.microsoft.com/office/drawing/2014/main" id="{E549A111-7550-9841-B9B4-A3A38B3857BD}"/>
              </a:ext>
            </a:extLst>
          </p:cNvPr>
          <p:cNvCxnSpPr>
            <a:cxnSpLocks/>
            <a:endCxn id="74" idx="0"/>
          </p:cNvCxnSpPr>
          <p:nvPr/>
        </p:nvCxnSpPr>
        <p:spPr>
          <a:xfrm flipH="1">
            <a:off x="3363571" y="4339159"/>
            <a:ext cx="15782" cy="932988"/>
          </a:xfrm>
          <a:prstGeom prst="line">
            <a:avLst/>
          </a:prstGeom>
          <a:noFill/>
          <a:ln w="3175" cap="rnd" cmpd="sng" algn="ctr">
            <a:solidFill>
              <a:srgbClr val="E76618">
                <a:lumMod val="75000"/>
              </a:srgbClr>
            </a:solidFill>
            <a:prstDash val="solid"/>
            <a:headEnd type="triangle" w="med" len="sm"/>
          </a:ln>
          <a:effectLst/>
        </p:spPr>
      </p:cxnSp>
      <p:cxnSp>
        <p:nvCxnSpPr>
          <p:cNvPr id="76" name="Straight Connector 75">
            <a:extLst>
              <a:ext uri="{FF2B5EF4-FFF2-40B4-BE49-F238E27FC236}">
                <a16:creationId xmlns:a16="http://schemas.microsoft.com/office/drawing/2014/main" id="{08172E31-5907-924C-839B-367F3A92188E}"/>
              </a:ext>
            </a:extLst>
          </p:cNvPr>
          <p:cNvCxnSpPr>
            <a:cxnSpLocks/>
            <a:endCxn id="74" idx="2"/>
          </p:cNvCxnSpPr>
          <p:nvPr/>
        </p:nvCxnSpPr>
        <p:spPr>
          <a:xfrm flipH="1" flipV="1">
            <a:off x="3363571" y="5610701"/>
            <a:ext cx="13734" cy="933036"/>
          </a:xfrm>
          <a:prstGeom prst="line">
            <a:avLst/>
          </a:prstGeom>
          <a:noFill/>
          <a:ln w="3175" cap="rnd" cmpd="sng" algn="ctr">
            <a:solidFill>
              <a:srgbClr val="E76618">
                <a:lumMod val="75000"/>
              </a:srgbClr>
            </a:solidFill>
            <a:prstDash val="solid"/>
            <a:headEnd type="triangle" w="med" len="sm"/>
          </a:ln>
          <a:effectLst/>
        </p:spPr>
      </p:cxnSp>
      <p:sp>
        <p:nvSpPr>
          <p:cNvPr id="79" name="TextBox 78">
            <a:extLst>
              <a:ext uri="{FF2B5EF4-FFF2-40B4-BE49-F238E27FC236}">
                <a16:creationId xmlns:a16="http://schemas.microsoft.com/office/drawing/2014/main" id="{64E9D4E3-5FF6-6B4D-93EB-2B882F926CB1}"/>
              </a:ext>
            </a:extLst>
          </p:cNvPr>
          <p:cNvSpPr txBox="1"/>
          <p:nvPr/>
        </p:nvSpPr>
        <p:spPr>
          <a:xfrm>
            <a:off x="3154219" y="2676548"/>
            <a:ext cx="418704" cy="338554"/>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E76618">
                    <a:lumMod val="75000"/>
                  </a:srgbClr>
                </a:solidFill>
                <a:effectLst/>
                <a:uLnTx/>
                <a:uFillTx/>
                <a:latin typeface="Trebuchet MS" panose="020B0603020202020204"/>
              </a:rPr>
              <a:t>L1</a:t>
            </a:r>
          </a:p>
        </p:txBody>
      </p:sp>
      <p:cxnSp>
        <p:nvCxnSpPr>
          <p:cNvPr id="80" name="Straight Connector 79">
            <a:extLst>
              <a:ext uri="{FF2B5EF4-FFF2-40B4-BE49-F238E27FC236}">
                <a16:creationId xmlns:a16="http://schemas.microsoft.com/office/drawing/2014/main" id="{BC819126-CC19-8644-9A2B-F202622F3592}"/>
              </a:ext>
            </a:extLst>
          </p:cNvPr>
          <p:cNvCxnSpPr>
            <a:cxnSpLocks/>
            <a:endCxn id="79" idx="0"/>
          </p:cNvCxnSpPr>
          <p:nvPr/>
        </p:nvCxnSpPr>
        <p:spPr>
          <a:xfrm flipH="1">
            <a:off x="3363571" y="1743560"/>
            <a:ext cx="15782" cy="932988"/>
          </a:xfrm>
          <a:prstGeom prst="line">
            <a:avLst/>
          </a:prstGeom>
          <a:noFill/>
          <a:ln w="3175" cap="rnd" cmpd="sng" algn="ctr">
            <a:solidFill>
              <a:srgbClr val="E76618">
                <a:lumMod val="75000"/>
              </a:srgbClr>
            </a:solidFill>
            <a:prstDash val="solid"/>
            <a:headEnd type="triangle" w="med" len="sm"/>
          </a:ln>
          <a:effectLst/>
        </p:spPr>
      </p:cxnSp>
      <p:cxnSp>
        <p:nvCxnSpPr>
          <p:cNvPr id="81" name="Straight Connector 80">
            <a:extLst>
              <a:ext uri="{FF2B5EF4-FFF2-40B4-BE49-F238E27FC236}">
                <a16:creationId xmlns:a16="http://schemas.microsoft.com/office/drawing/2014/main" id="{F94E837D-0E74-3E46-9B6B-75CEC2AD6163}"/>
              </a:ext>
            </a:extLst>
          </p:cNvPr>
          <p:cNvCxnSpPr>
            <a:cxnSpLocks/>
            <a:endCxn id="79" idx="2"/>
          </p:cNvCxnSpPr>
          <p:nvPr/>
        </p:nvCxnSpPr>
        <p:spPr>
          <a:xfrm flipH="1" flipV="1">
            <a:off x="3363571" y="3015102"/>
            <a:ext cx="13734" cy="933034"/>
          </a:xfrm>
          <a:prstGeom prst="line">
            <a:avLst/>
          </a:prstGeom>
          <a:noFill/>
          <a:ln w="3175" cap="rnd" cmpd="sng" algn="ctr">
            <a:solidFill>
              <a:srgbClr val="E76618">
                <a:lumMod val="75000"/>
              </a:srgbClr>
            </a:solidFill>
            <a:prstDash val="solid"/>
            <a:headEnd type="triangle" w="med" len="sm"/>
          </a:ln>
          <a:effectLst/>
        </p:spPr>
      </p:cxnSp>
    </p:spTree>
    <p:extLst>
      <p:ext uri="{BB962C8B-B14F-4D97-AF65-F5344CB8AC3E}">
        <p14:creationId xmlns:p14="http://schemas.microsoft.com/office/powerpoint/2010/main" val="2426410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dissolve">
                                      <p:cBhvr>
                                        <p:cTn id="7" dur="500"/>
                                        <p:tgtEl>
                                          <p:spTgt spid="5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dissolve">
                                      <p:cBhvr>
                                        <p:cTn id="10" dur="500"/>
                                        <p:tgtEl>
                                          <p:spTgt spid="5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dissolve">
                                      <p:cBhvr>
                                        <p:cTn id="13" dur="500"/>
                                        <p:tgtEl>
                                          <p:spTgt spid="5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dissolve">
                                      <p:cBhvr>
                                        <p:cTn id="16" dur="500"/>
                                        <p:tgtEl>
                                          <p:spTgt spid="53"/>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dissolve">
                                      <p:cBhvr>
                                        <p:cTn id="19" dur="500"/>
                                        <p:tgtEl>
                                          <p:spTgt spid="54"/>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dissolve">
                                      <p:cBhvr>
                                        <p:cTn id="22" dur="500"/>
                                        <p:tgtEl>
                                          <p:spTgt spid="55"/>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dissolve">
                                      <p:cBhvr>
                                        <p:cTn id="25" dur="500"/>
                                        <p:tgtEl>
                                          <p:spTgt spid="56"/>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dissolve">
                                      <p:cBhvr>
                                        <p:cTn id="28" dur="500"/>
                                        <p:tgtEl>
                                          <p:spTgt spid="57"/>
                                        </p:tgtEl>
                                      </p:cBhvr>
                                    </p:animEffect>
                                  </p:childTnLst>
                                </p:cTn>
                              </p:par>
                              <p:par>
                                <p:cTn id="29" presetID="9"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dissolve">
                                      <p:cBhvr>
                                        <p:cTn id="31" dur="500"/>
                                        <p:tgtEl>
                                          <p:spTgt spid="58"/>
                                        </p:tgtEl>
                                      </p:cBhvr>
                                    </p:animEffect>
                                  </p:childTnLst>
                                </p:cTn>
                              </p:par>
                              <p:par>
                                <p:cTn id="32" presetID="9" presetClass="entr" presetSubtype="0" fill="hold" nodeType="with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dissolve">
                                      <p:cBhvr>
                                        <p:cTn id="34" dur="500"/>
                                        <p:tgtEl>
                                          <p:spTgt spid="59"/>
                                        </p:tgtEl>
                                      </p:cBhvr>
                                    </p:animEffect>
                                  </p:childTnLst>
                                </p:cTn>
                              </p:par>
                              <p:par>
                                <p:cTn id="35" presetID="9"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dissolve">
                                      <p:cBhvr>
                                        <p:cTn id="37" dur="500"/>
                                        <p:tgtEl>
                                          <p:spTgt spid="60"/>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dissolve">
                                      <p:cBhvr>
                                        <p:cTn id="40" dur="500"/>
                                        <p:tgtEl>
                                          <p:spTgt spid="61"/>
                                        </p:tgtEl>
                                      </p:cBhvr>
                                    </p:animEffect>
                                  </p:childTnLst>
                                </p:cTn>
                              </p:par>
                              <p:par>
                                <p:cTn id="41" presetID="9" presetClass="entr" presetSubtype="0" fill="hold"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dissolve">
                                      <p:cBhvr>
                                        <p:cTn id="43" dur="500"/>
                                        <p:tgtEl>
                                          <p:spTgt spid="62"/>
                                        </p:tgtEl>
                                      </p:cBhvr>
                                    </p:animEffect>
                                  </p:childTnLst>
                                </p:cTn>
                              </p:par>
                              <p:par>
                                <p:cTn id="44" presetID="9" presetClass="entr" presetSubtype="0" fill="hold" nodeType="with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dissolve">
                                      <p:cBhvr>
                                        <p:cTn id="46" dur="500"/>
                                        <p:tgtEl>
                                          <p:spTgt spid="63"/>
                                        </p:tgtEl>
                                      </p:cBhvr>
                                    </p:animEffect>
                                  </p:childTnLst>
                                </p:cTn>
                              </p:par>
                              <p:par>
                                <p:cTn id="47" presetID="9" presetClass="entr" presetSubtype="0" fill="hold" nodeType="withEffect">
                                  <p:stCondLst>
                                    <p:cond delay="0"/>
                                  </p:stCondLst>
                                  <p:childTnLst>
                                    <p:set>
                                      <p:cBhvr>
                                        <p:cTn id="48" dur="1" fill="hold">
                                          <p:stCondLst>
                                            <p:cond delay="0"/>
                                          </p:stCondLst>
                                        </p:cTn>
                                        <p:tgtEl>
                                          <p:spTgt spid="64"/>
                                        </p:tgtEl>
                                        <p:attrNameLst>
                                          <p:attrName>style.visibility</p:attrName>
                                        </p:attrNameLst>
                                      </p:cBhvr>
                                      <p:to>
                                        <p:strVal val="visible"/>
                                      </p:to>
                                    </p:set>
                                    <p:animEffect transition="in" filter="dissolve">
                                      <p:cBhvr>
                                        <p:cTn id="49" dur="500"/>
                                        <p:tgtEl>
                                          <p:spTgt spid="64"/>
                                        </p:tgtEl>
                                      </p:cBhvr>
                                    </p:animEffect>
                                  </p:childTnLst>
                                </p:cTn>
                              </p:par>
                              <p:par>
                                <p:cTn id="50" presetID="9" presetClass="entr" presetSubtype="0" fill="hold"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dissolve">
                                      <p:cBhvr>
                                        <p:cTn id="52" dur="500"/>
                                        <p:tgtEl>
                                          <p:spTgt spid="65"/>
                                        </p:tgtEl>
                                      </p:cBhvr>
                                    </p:animEffect>
                                  </p:childTnLst>
                                </p:cTn>
                              </p:par>
                              <p:par>
                                <p:cTn id="53" presetID="9" presetClass="entr" presetSubtype="0" fill="hold" nodeType="withEffect">
                                  <p:stCondLst>
                                    <p:cond delay="0"/>
                                  </p:stCondLst>
                                  <p:childTnLst>
                                    <p:set>
                                      <p:cBhvr>
                                        <p:cTn id="54" dur="1" fill="hold">
                                          <p:stCondLst>
                                            <p:cond delay="0"/>
                                          </p:stCondLst>
                                        </p:cTn>
                                        <p:tgtEl>
                                          <p:spTgt spid="66"/>
                                        </p:tgtEl>
                                        <p:attrNameLst>
                                          <p:attrName>style.visibility</p:attrName>
                                        </p:attrNameLst>
                                      </p:cBhvr>
                                      <p:to>
                                        <p:strVal val="visible"/>
                                      </p:to>
                                    </p:set>
                                    <p:animEffect transition="in" filter="dissolve">
                                      <p:cBhvr>
                                        <p:cTn id="55" dur="500"/>
                                        <p:tgtEl>
                                          <p:spTgt spid="66"/>
                                        </p:tgtEl>
                                      </p:cBhvr>
                                    </p:animEffect>
                                  </p:childTnLst>
                                </p:cTn>
                              </p:par>
                              <p:par>
                                <p:cTn id="56" presetID="9" presetClass="entr" presetSubtype="0" fill="hold" nodeType="withEffect">
                                  <p:stCondLst>
                                    <p:cond delay="0"/>
                                  </p:stCondLst>
                                  <p:childTnLst>
                                    <p:set>
                                      <p:cBhvr>
                                        <p:cTn id="57" dur="1" fill="hold">
                                          <p:stCondLst>
                                            <p:cond delay="0"/>
                                          </p:stCondLst>
                                        </p:cTn>
                                        <p:tgtEl>
                                          <p:spTgt spid="67"/>
                                        </p:tgtEl>
                                        <p:attrNameLst>
                                          <p:attrName>style.visibility</p:attrName>
                                        </p:attrNameLst>
                                      </p:cBhvr>
                                      <p:to>
                                        <p:strVal val="visible"/>
                                      </p:to>
                                    </p:set>
                                    <p:animEffect transition="in" filter="dissolve">
                                      <p:cBhvr>
                                        <p:cTn id="58" dur="500"/>
                                        <p:tgtEl>
                                          <p:spTgt spid="67"/>
                                        </p:tgtEl>
                                      </p:cBhvr>
                                    </p:animEffect>
                                  </p:childTnLst>
                                </p:cTn>
                              </p:par>
                              <p:par>
                                <p:cTn id="59" presetID="9" presetClass="entr" presetSubtype="0" fill="hold" nodeType="withEffect">
                                  <p:stCondLst>
                                    <p:cond delay="0"/>
                                  </p:stCondLst>
                                  <p:childTnLst>
                                    <p:set>
                                      <p:cBhvr>
                                        <p:cTn id="60" dur="1" fill="hold">
                                          <p:stCondLst>
                                            <p:cond delay="0"/>
                                          </p:stCondLst>
                                        </p:cTn>
                                        <p:tgtEl>
                                          <p:spTgt spid="68"/>
                                        </p:tgtEl>
                                        <p:attrNameLst>
                                          <p:attrName>style.visibility</p:attrName>
                                        </p:attrNameLst>
                                      </p:cBhvr>
                                      <p:to>
                                        <p:strVal val="visible"/>
                                      </p:to>
                                    </p:set>
                                    <p:animEffect transition="in" filter="dissolve">
                                      <p:cBhvr>
                                        <p:cTn id="61" dur="500"/>
                                        <p:tgtEl>
                                          <p:spTgt spid="68"/>
                                        </p:tgtEl>
                                      </p:cBhvr>
                                    </p:animEffect>
                                  </p:childTnLst>
                                </p:cTn>
                              </p:par>
                              <p:par>
                                <p:cTn id="62" presetID="9" presetClass="entr" presetSubtype="0" fill="hold" nodeType="withEffect">
                                  <p:stCondLst>
                                    <p:cond delay="0"/>
                                  </p:stCondLst>
                                  <p:childTnLst>
                                    <p:set>
                                      <p:cBhvr>
                                        <p:cTn id="63" dur="1" fill="hold">
                                          <p:stCondLst>
                                            <p:cond delay="0"/>
                                          </p:stCondLst>
                                        </p:cTn>
                                        <p:tgtEl>
                                          <p:spTgt spid="69"/>
                                        </p:tgtEl>
                                        <p:attrNameLst>
                                          <p:attrName>style.visibility</p:attrName>
                                        </p:attrNameLst>
                                      </p:cBhvr>
                                      <p:to>
                                        <p:strVal val="visible"/>
                                      </p:to>
                                    </p:set>
                                    <p:animEffect transition="in" filter="dissolve">
                                      <p:cBhvr>
                                        <p:cTn id="64" dur="500"/>
                                        <p:tgtEl>
                                          <p:spTgt spid="69"/>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74"/>
                                        </p:tgtEl>
                                        <p:attrNameLst>
                                          <p:attrName>style.visibility</p:attrName>
                                        </p:attrNameLst>
                                      </p:cBhvr>
                                      <p:to>
                                        <p:strVal val="visible"/>
                                      </p:to>
                                    </p:set>
                                    <p:animEffect transition="in" filter="dissolve">
                                      <p:cBhvr>
                                        <p:cTn id="67" dur="500"/>
                                        <p:tgtEl>
                                          <p:spTgt spid="74"/>
                                        </p:tgtEl>
                                      </p:cBhvr>
                                    </p:animEffect>
                                  </p:childTnLst>
                                </p:cTn>
                              </p:par>
                              <p:par>
                                <p:cTn id="68" presetID="9" presetClass="entr" presetSubtype="0" fill="hold" nodeType="withEffect">
                                  <p:stCondLst>
                                    <p:cond delay="0"/>
                                  </p:stCondLst>
                                  <p:childTnLst>
                                    <p:set>
                                      <p:cBhvr>
                                        <p:cTn id="69" dur="1" fill="hold">
                                          <p:stCondLst>
                                            <p:cond delay="0"/>
                                          </p:stCondLst>
                                        </p:cTn>
                                        <p:tgtEl>
                                          <p:spTgt spid="75"/>
                                        </p:tgtEl>
                                        <p:attrNameLst>
                                          <p:attrName>style.visibility</p:attrName>
                                        </p:attrNameLst>
                                      </p:cBhvr>
                                      <p:to>
                                        <p:strVal val="visible"/>
                                      </p:to>
                                    </p:set>
                                    <p:animEffect transition="in" filter="dissolve">
                                      <p:cBhvr>
                                        <p:cTn id="70" dur="500"/>
                                        <p:tgtEl>
                                          <p:spTgt spid="75"/>
                                        </p:tgtEl>
                                      </p:cBhvr>
                                    </p:animEffect>
                                  </p:childTnLst>
                                </p:cTn>
                              </p:par>
                              <p:par>
                                <p:cTn id="71" presetID="9" presetClass="entr" presetSubtype="0" fill="hold" nodeType="withEffect">
                                  <p:stCondLst>
                                    <p:cond delay="0"/>
                                  </p:stCondLst>
                                  <p:childTnLst>
                                    <p:set>
                                      <p:cBhvr>
                                        <p:cTn id="72" dur="1" fill="hold">
                                          <p:stCondLst>
                                            <p:cond delay="0"/>
                                          </p:stCondLst>
                                        </p:cTn>
                                        <p:tgtEl>
                                          <p:spTgt spid="76"/>
                                        </p:tgtEl>
                                        <p:attrNameLst>
                                          <p:attrName>style.visibility</p:attrName>
                                        </p:attrNameLst>
                                      </p:cBhvr>
                                      <p:to>
                                        <p:strVal val="visible"/>
                                      </p:to>
                                    </p:set>
                                    <p:animEffect transition="in" filter="dissolve">
                                      <p:cBhvr>
                                        <p:cTn id="73" dur="500"/>
                                        <p:tgtEl>
                                          <p:spTgt spid="76"/>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nodeType="clickEffect">
                                  <p:stCondLst>
                                    <p:cond delay="0"/>
                                  </p:stCondLst>
                                  <p:childTnLst>
                                    <p:set>
                                      <p:cBhvr>
                                        <p:cTn id="77" dur="1" fill="hold">
                                          <p:stCondLst>
                                            <p:cond delay="0"/>
                                          </p:stCondLst>
                                        </p:cTn>
                                        <p:tgtEl>
                                          <p:spTgt spid="72"/>
                                        </p:tgtEl>
                                        <p:attrNameLst>
                                          <p:attrName>style.visibility</p:attrName>
                                        </p:attrNameLst>
                                      </p:cBhvr>
                                      <p:to>
                                        <p:strVal val="visible"/>
                                      </p:to>
                                    </p:set>
                                    <p:animEffect transition="in" filter="dissolve">
                                      <p:cBhvr>
                                        <p:cTn id="78" dur="500"/>
                                        <p:tgtEl>
                                          <p:spTgt spid="72"/>
                                        </p:tgtEl>
                                      </p:cBhvr>
                                    </p:animEffect>
                                  </p:childTnLst>
                                </p:cTn>
                              </p:par>
                              <p:par>
                                <p:cTn id="79" presetID="9" presetClass="entr" presetSubtype="0" fill="hold" nodeType="withEffect">
                                  <p:stCondLst>
                                    <p:cond delay="0"/>
                                  </p:stCondLst>
                                  <p:childTnLst>
                                    <p:set>
                                      <p:cBhvr>
                                        <p:cTn id="80" dur="1" fill="hold">
                                          <p:stCondLst>
                                            <p:cond delay="0"/>
                                          </p:stCondLst>
                                        </p:cTn>
                                        <p:tgtEl>
                                          <p:spTgt spid="70"/>
                                        </p:tgtEl>
                                        <p:attrNameLst>
                                          <p:attrName>style.visibility</p:attrName>
                                        </p:attrNameLst>
                                      </p:cBhvr>
                                      <p:to>
                                        <p:strVal val="visible"/>
                                      </p:to>
                                    </p:set>
                                    <p:animEffect transition="in" filter="dissolve">
                                      <p:cBhvr>
                                        <p:cTn id="81" dur="500"/>
                                        <p:tgtEl>
                                          <p:spTgt spid="70"/>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24"/>
                                        </p:tgtEl>
                                        <p:attrNameLst>
                                          <p:attrName>style.visibility</p:attrName>
                                        </p:attrNameLst>
                                      </p:cBhvr>
                                      <p:to>
                                        <p:strVal val="visible"/>
                                      </p:to>
                                    </p:set>
                                    <p:animEffect transition="in" filter="dissolve">
                                      <p:cBhvr>
                                        <p:cTn id="84" dur="500"/>
                                        <p:tgtEl>
                                          <p:spTgt spid="24"/>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dissolve">
                                      <p:cBhvr>
                                        <p:cTn id="87" dur="500"/>
                                        <p:tgtEl>
                                          <p:spTgt spid="25"/>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dissolve">
                                      <p:cBhvr>
                                        <p:cTn id="90" dur="500"/>
                                        <p:tgtEl>
                                          <p:spTgt spid="26"/>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dissolve">
                                      <p:cBhvr>
                                        <p:cTn id="93" dur="500"/>
                                        <p:tgtEl>
                                          <p:spTgt spid="27"/>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28"/>
                                        </p:tgtEl>
                                        <p:attrNameLst>
                                          <p:attrName>style.visibility</p:attrName>
                                        </p:attrNameLst>
                                      </p:cBhvr>
                                      <p:to>
                                        <p:strVal val="visible"/>
                                      </p:to>
                                    </p:set>
                                    <p:animEffect transition="in" filter="dissolve">
                                      <p:cBhvr>
                                        <p:cTn id="96" dur="500"/>
                                        <p:tgtEl>
                                          <p:spTgt spid="28"/>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dissolve">
                                      <p:cBhvr>
                                        <p:cTn id="99" dur="500"/>
                                        <p:tgtEl>
                                          <p:spTgt spid="29"/>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dissolve">
                                      <p:cBhvr>
                                        <p:cTn id="102" dur="500"/>
                                        <p:tgtEl>
                                          <p:spTgt spid="30"/>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dissolve">
                                      <p:cBhvr>
                                        <p:cTn id="105" dur="500"/>
                                        <p:tgtEl>
                                          <p:spTgt spid="31"/>
                                        </p:tgtEl>
                                      </p:cBhvr>
                                    </p:animEffect>
                                  </p:childTnLst>
                                </p:cTn>
                              </p:par>
                              <p:par>
                                <p:cTn id="106" presetID="9" presetClass="entr" presetSubtype="0" fill="hold" nodeType="withEffect">
                                  <p:stCondLst>
                                    <p:cond delay="0"/>
                                  </p:stCondLst>
                                  <p:childTnLst>
                                    <p:set>
                                      <p:cBhvr>
                                        <p:cTn id="107" dur="1" fill="hold">
                                          <p:stCondLst>
                                            <p:cond delay="0"/>
                                          </p:stCondLst>
                                        </p:cTn>
                                        <p:tgtEl>
                                          <p:spTgt spid="32"/>
                                        </p:tgtEl>
                                        <p:attrNameLst>
                                          <p:attrName>style.visibility</p:attrName>
                                        </p:attrNameLst>
                                      </p:cBhvr>
                                      <p:to>
                                        <p:strVal val="visible"/>
                                      </p:to>
                                    </p:set>
                                    <p:animEffect transition="in" filter="dissolve">
                                      <p:cBhvr>
                                        <p:cTn id="108" dur="500"/>
                                        <p:tgtEl>
                                          <p:spTgt spid="32"/>
                                        </p:tgtEl>
                                      </p:cBhvr>
                                    </p:animEffect>
                                  </p:childTnLst>
                                </p:cTn>
                              </p:par>
                              <p:par>
                                <p:cTn id="109" presetID="9" presetClass="entr" presetSubtype="0" fill="hold" nodeType="withEffect">
                                  <p:stCondLst>
                                    <p:cond delay="0"/>
                                  </p:stCondLst>
                                  <p:childTnLst>
                                    <p:set>
                                      <p:cBhvr>
                                        <p:cTn id="110" dur="1" fill="hold">
                                          <p:stCondLst>
                                            <p:cond delay="0"/>
                                          </p:stCondLst>
                                        </p:cTn>
                                        <p:tgtEl>
                                          <p:spTgt spid="33"/>
                                        </p:tgtEl>
                                        <p:attrNameLst>
                                          <p:attrName>style.visibility</p:attrName>
                                        </p:attrNameLst>
                                      </p:cBhvr>
                                      <p:to>
                                        <p:strVal val="visible"/>
                                      </p:to>
                                    </p:set>
                                    <p:animEffect transition="in" filter="dissolve">
                                      <p:cBhvr>
                                        <p:cTn id="111" dur="500"/>
                                        <p:tgtEl>
                                          <p:spTgt spid="33"/>
                                        </p:tgtEl>
                                      </p:cBhvr>
                                    </p:animEffect>
                                  </p:childTnLst>
                                </p:cTn>
                              </p:par>
                              <p:par>
                                <p:cTn id="112" presetID="9" presetClass="entr" presetSubtype="0" fill="hold" nodeType="withEffect">
                                  <p:stCondLst>
                                    <p:cond delay="0"/>
                                  </p:stCondLst>
                                  <p:childTnLst>
                                    <p:set>
                                      <p:cBhvr>
                                        <p:cTn id="113" dur="1" fill="hold">
                                          <p:stCondLst>
                                            <p:cond delay="0"/>
                                          </p:stCondLst>
                                        </p:cTn>
                                        <p:tgtEl>
                                          <p:spTgt spid="34"/>
                                        </p:tgtEl>
                                        <p:attrNameLst>
                                          <p:attrName>style.visibility</p:attrName>
                                        </p:attrNameLst>
                                      </p:cBhvr>
                                      <p:to>
                                        <p:strVal val="visible"/>
                                      </p:to>
                                    </p:set>
                                    <p:animEffect transition="in" filter="dissolve">
                                      <p:cBhvr>
                                        <p:cTn id="114" dur="500"/>
                                        <p:tgtEl>
                                          <p:spTgt spid="34"/>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dissolve">
                                      <p:cBhvr>
                                        <p:cTn id="117" dur="500"/>
                                        <p:tgtEl>
                                          <p:spTgt spid="35"/>
                                        </p:tgtEl>
                                      </p:cBhvr>
                                    </p:animEffect>
                                  </p:childTnLst>
                                </p:cTn>
                              </p:par>
                              <p:par>
                                <p:cTn id="118" presetID="9" presetClass="entr" presetSubtype="0" fill="hold" nodeType="withEffect">
                                  <p:stCondLst>
                                    <p:cond delay="0"/>
                                  </p:stCondLst>
                                  <p:childTnLst>
                                    <p:set>
                                      <p:cBhvr>
                                        <p:cTn id="119" dur="1" fill="hold">
                                          <p:stCondLst>
                                            <p:cond delay="0"/>
                                          </p:stCondLst>
                                        </p:cTn>
                                        <p:tgtEl>
                                          <p:spTgt spid="36"/>
                                        </p:tgtEl>
                                        <p:attrNameLst>
                                          <p:attrName>style.visibility</p:attrName>
                                        </p:attrNameLst>
                                      </p:cBhvr>
                                      <p:to>
                                        <p:strVal val="visible"/>
                                      </p:to>
                                    </p:set>
                                    <p:animEffect transition="in" filter="dissolve">
                                      <p:cBhvr>
                                        <p:cTn id="120" dur="500"/>
                                        <p:tgtEl>
                                          <p:spTgt spid="36"/>
                                        </p:tgtEl>
                                      </p:cBhvr>
                                    </p:animEffect>
                                  </p:childTnLst>
                                </p:cTn>
                              </p:par>
                              <p:par>
                                <p:cTn id="121" presetID="9" presetClass="entr" presetSubtype="0" fill="hold" nodeType="withEffect">
                                  <p:stCondLst>
                                    <p:cond delay="0"/>
                                  </p:stCondLst>
                                  <p:childTnLst>
                                    <p:set>
                                      <p:cBhvr>
                                        <p:cTn id="122" dur="1" fill="hold">
                                          <p:stCondLst>
                                            <p:cond delay="0"/>
                                          </p:stCondLst>
                                        </p:cTn>
                                        <p:tgtEl>
                                          <p:spTgt spid="37"/>
                                        </p:tgtEl>
                                        <p:attrNameLst>
                                          <p:attrName>style.visibility</p:attrName>
                                        </p:attrNameLst>
                                      </p:cBhvr>
                                      <p:to>
                                        <p:strVal val="visible"/>
                                      </p:to>
                                    </p:set>
                                    <p:animEffect transition="in" filter="dissolve">
                                      <p:cBhvr>
                                        <p:cTn id="123" dur="500"/>
                                        <p:tgtEl>
                                          <p:spTgt spid="37"/>
                                        </p:tgtEl>
                                      </p:cBhvr>
                                    </p:animEffect>
                                  </p:childTnLst>
                                </p:cTn>
                              </p:par>
                              <p:par>
                                <p:cTn id="124" presetID="9" presetClass="entr" presetSubtype="0" fill="hold" nodeType="withEffect">
                                  <p:stCondLst>
                                    <p:cond delay="0"/>
                                  </p:stCondLst>
                                  <p:childTnLst>
                                    <p:set>
                                      <p:cBhvr>
                                        <p:cTn id="125" dur="1" fill="hold">
                                          <p:stCondLst>
                                            <p:cond delay="0"/>
                                          </p:stCondLst>
                                        </p:cTn>
                                        <p:tgtEl>
                                          <p:spTgt spid="38"/>
                                        </p:tgtEl>
                                        <p:attrNameLst>
                                          <p:attrName>style.visibility</p:attrName>
                                        </p:attrNameLst>
                                      </p:cBhvr>
                                      <p:to>
                                        <p:strVal val="visible"/>
                                      </p:to>
                                    </p:set>
                                    <p:animEffect transition="in" filter="dissolve">
                                      <p:cBhvr>
                                        <p:cTn id="126" dur="500"/>
                                        <p:tgtEl>
                                          <p:spTgt spid="38"/>
                                        </p:tgtEl>
                                      </p:cBhvr>
                                    </p:animEffect>
                                  </p:childTnLst>
                                </p:cTn>
                              </p:par>
                              <p:par>
                                <p:cTn id="127" presetID="9" presetClass="entr" presetSubtype="0" fill="hold" nodeType="withEffect">
                                  <p:stCondLst>
                                    <p:cond delay="0"/>
                                  </p:stCondLst>
                                  <p:childTnLst>
                                    <p:set>
                                      <p:cBhvr>
                                        <p:cTn id="128" dur="1" fill="hold">
                                          <p:stCondLst>
                                            <p:cond delay="0"/>
                                          </p:stCondLst>
                                        </p:cTn>
                                        <p:tgtEl>
                                          <p:spTgt spid="39"/>
                                        </p:tgtEl>
                                        <p:attrNameLst>
                                          <p:attrName>style.visibility</p:attrName>
                                        </p:attrNameLst>
                                      </p:cBhvr>
                                      <p:to>
                                        <p:strVal val="visible"/>
                                      </p:to>
                                    </p:set>
                                    <p:animEffect transition="in" filter="dissolve">
                                      <p:cBhvr>
                                        <p:cTn id="129" dur="500"/>
                                        <p:tgtEl>
                                          <p:spTgt spid="39"/>
                                        </p:tgtEl>
                                      </p:cBhvr>
                                    </p:animEffect>
                                  </p:childTnLst>
                                </p:cTn>
                              </p:par>
                              <p:par>
                                <p:cTn id="130" presetID="9" presetClass="entr" presetSubtype="0" fill="hold" nodeType="withEffect">
                                  <p:stCondLst>
                                    <p:cond delay="0"/>
                                  </p:stCondLst>
                                  <p:childTnLst>
                                    <p:set>
                                      <p:cBhvr>
                                        <p:cTn id="131" dur="1" fill="hold">
                                          <p:stCondLst>
                                            <p:cond delay="0"/>
                                          </p:stCondLst>
                                        </p:cTn>
                                        <p:tgtEl>
                                          <p:spTgt spid="40"/>
                                        </p:tgtEl>
                                        <p:attrNameLst>
                                          <p:attrName>style.visibility</p:attrName>
                                        </p:attrNameLst>
                                      </p:cBhvr>
                                      <p:to>
                                        <p:strVal val="visible"/>
                                      </p:to>
                                    </p:set>
                                    <p:animEffect transition="in" filter="dissolve">
                                      <p:cBhvr>
                                        <p:cTn id="132" dur="500"/>
                                        <p:tgtEl>
                                          <p:spTgt spid="40"/>
                                        </p:tgtEl>
                                      </p:cBhvr>
                                    </p:animEffect>
                                  </p:childTnLst>
                                </p:cTn>
                              </p:par>
                              <p:par>
                                <p:cTn id="133" presetID="9" presetClass="entr" presetSubtype="0" fill="hold" nodeType="withEffect">
                                  <p:stCondLst>
                                    <p:cond delay="0"/>
                                  </p:stCondLst>
                                  <p:childTnLst>
                                    <p:set>
                                      <p:cBhvr>
                                        <p:cTn id="134" dur="1" fill="hold">
                                          <p:stCondLst>
                                            <p:cond delay="0"/>
                                          </p:stCondLst>
                                        </p:cTn>
                                        <p:tgtEl>
                                          <p:spTgt spid="41"/>
                                        </p:tgtEl>
                                        <p:attrNameLst>
                                          <p:attrName>style.visibility</p:attrName>
                                        </p:attrNameLst>
                                      </p:cBhvr>
                                      <p:to>
                                        <p:strVal val="visible"/>
                                      </p:to>
                                    </p:set>
                                    <p:animEffect transition="in" filter="dissolve">
                                      <p:cBhvr>
                                        <p:cTn id="135" dur="500"/>
                                        <p:tgtEl>
                                          <p:spTgt spid="41"/>
                                        </p:tgtEl>
                                      </p:cBhvr>
                                    </p:animEffect>
                                  </p:childTnLst>
                                </p:cTn>
                              </p:par>
                              <p:par>
                                <p:cTn id="136" presetID="9" presetClass="entr" presetSubtype="0" fill="hold" nodeType="withEffect">
                                  <p:stCondLst>
                                    <p:cond delay="0"/>
                                  </p:stCondLst>
                                  <p:childTnLst>
                                    <p:set>
                                      <p:cBhvr>
                                        <p:cTn id="137" dur="1" fill="hold">
                                          <p:stCondLst>
                                            <p:cond delay="0"/>
                                          </p:stCondLst>
                                        </p:cTn>
                                        <p:tgtEl>
                                          <p:spTgt spid="42"/>
                                        </p:tgtEl>
                                        <p:attrNameLst>
                                          <p:attrName>style.visibility</p:attrName>
                                        </p:attrNameLst>
                                      </p:cBhvr>
                                      <p:to>
                                        <p:strVal val="visible"/>
                                      </p:to>
                                    </p:set>
                                    <p:animEffect transition="in" filter="dissolve">
                                      <p:cBhvr>
                                        <p:cTn id="138" dur="500"/>
                                        <p:tgtEl>
                                          <p:spTgt spid="42"/>
                                        </p:tgtEl>
                                      </p:cBhvr>
                                    </p:animEffect>
                                  </p:childTnLst>
                                </p:cTn>
                              </p:par>
                              <p:par>
                                <p:cTn id="139" presetID="9" presetClass="entr" presetSubtype="0" fill="hold" nodeType="withEffect">
                                  <p:stCondLst>
                                    <p:cond delay="0"/>
                                  </p:stCondLst>
                                  <p:childTnLst>
                                    <p:set>
                                      <p:cBhvr>
                                        <p:cTn id="140" dur="1" fill="hold">
                                          <p:stCondLst>
                                            <p:cond delay="0"/>
                                          </p:stCondLst>
                                        </p:cTn>
                                        <p:tgtEl>
                                          <p:spTgt spid="48"/>
                                        </p:tgtEl>
                                        <p:attrNameLst>
                                          <p:attrName>style.visibility</p:attrName>
                                        </p:attrNameLst>
                                      </p:cBhvr>
                                      <p:to>
                                        <p:strVal val="visible"/>
                                      </p:to>
                                    </p:set>
                                    <p:animEffect transition="in" filter="dissolve">
                                      <p:cBhvr>
                                        <p:cTn id="141" dur="500"/>
                                        <p:tgtEl>
                                          <p:spTgt spid="48"/>
                                        </p:tgtEl>
                                      </p:cBhvr>
                                    </p:animEffect>
                                  </p:childTnLst>
                                </p:cTn>
                              </p:par>
                              <p:par>
                                <p:cTn id="142" presetID="9" presetClass="entr" presetSubtype="0" fill="hold" grpId="0" nodeType="withEffect">
                                  <p:stCondLst>
                                    <p:cond delay="0"/>
                                  </p:stCondLst>
                                  <p:childTnLst>
                                    <p:set>
                                      <p:cBhvr>
                                        <p:cTn id="143" dur="1" fill="hold">
                                          <p:stCondLst>
                                            <p:cond delay="0"/>
                                          </p:stCondLst>
                                        </p:cTn>
                                        <p:tgtEl>
                                          <p:spTgt spid="79"/>
                                        </p:tgtEl>
                                        <p:attrNameLst>
                                          <p:attrName>style.visibility</p:attrName>
                                        </p:attrNameLst>
                                      </p:cBhvr>
                                      <p:to>
                                        <p:strVal val="visible"/>
                                      </p:to>
                                    </p:set>
                                    <p:animEffect transition="in" filter="dissolve">
                                      <p:cBhvr>
                                        <p:cTn id="144" dur="500"/>
                                        <p:tgtEl>
                                          <p:spTgt spid="79"/>
                                        </p:tgtEl>
                                      </p:cBhvr>
                                    </p:animEffect>
                                  </p:childTnLst>
                                </p:cTn>
                              </p:par>
                              <p:par>
                                <p:cTn id="145" presetID="9" presetClass="entr" presetSubtype="0" fill="hold" nodeType="withEffect">
                                  <p:stCondLst>
                                    <p:cond delay="0"/>
                                  </p:stCondLst>
                                  <p:childTnLst>
                                    <p:set>
                                      <p:cBhvr>
                                        <p:cTn id="146" dur="1" fill="hold">
                                          <p:stCondLst>
                                            <p:cond delay="0"/>
                                          </p:stCondLst>
                                        </p:cTn>
                                        <p:tgtEl>
                                          <p:spTgt spid="80"/>
                                        </p:tgtEl>
                                        <p:attrNameLst>
                                          <p:attrName>style.visibility</p:attrName>
                                        </p:attrNameLst>
                                      </p:cBhvr>
                                      <p:to>
                                        <p:strVal val="visible"/>
                                      </p:to>
                                    </p:set>
                                    <p:animEffect transition="in" filter="dissolve">
                                      <p:cBhvr>
                                        <p:cTn id="147" dur="500"/>
                                        <p:tgtEl>
                                          <p:spTgt spid="80"/>
                                        </p:tgtEl>
                                      </p:cBhvr>
                                    </p:animEffect>
                                  </p:childTnLst>
                                </p:cTn>
                              </p:par>
                              <p:par>
                                <p:cTn id="148" presetID="9" presetClass="entr" presetSubtype="0" fill="hold" nodeType="withEffect">
                                  <p:stCondLst>
                                    <p:cond delay="0"/>
                                  </p:stCondLst>
                                  <p:childTnLst>
                                    <p:set>
                                      <p:cBhvr>
                                        <p:cTn id="149" dur="1" fill="hold">
                                          <p:stCondLst>
                                            <p:cond delay="0"/>
                                          </p:stCondLst>
                                        </p:cTn>
                                        <p:tgtEl>
                                          <p:spTgt spid="81"/>
                                        </p:tgtEl>
                                        <p:attrNameLst>
                                          <p:attrName>style.visibility</p:attrName>
                                        </p:attrNameLst>
                                      </p:cBhvr>
                                      <p:to>
                                        <p:strVal val="visible"/>
                                      </p:to>
                                    </p:set>
                                    <p:animEffect transition="in" filter="dissolve">
                                      <p:cBhvr>
                                        <p:cTn id="150" dur="500"/>
                                        <p:tgtEl>
                                          <p:spTgt spid="81"/>
                                        </p:tgtEl>
                                      </p:cBhvr>
                                    </p:animEffect>
                                  </p:childTnLst>
                                </p:cTn>
                              </p:par>
                            </p:childTnLst>
                          </p:cTn>
                        </p:par>
                      </p:childTnLst>
                    </p:cTn>
                  </p:par>
                  <p:par>
                    <p:cTn id="151" fill="hold">
                      <p:stCondLst>
                        <p:cond delay="indefinite"/>
                      </p:stCondLst>
                      <p:childTnLst>
                        <p:par>
                          <p:cTn id="152" fill="hold">
                            <p:stCondLst>
                              <p:cond delay="0"/>
                            </p:stCondLst>
                            <p:childTnLst>
                              <p:par>
                                <p:cTn id="153" presetID="9" presetClass="entr" presetSubtype="0" fill="hold" grpId="0" nodeType="clickEffect">
                                  <p:stCondLst>
                                    <p:cond delay="0"/>
                                  </p:stCondLst>
                                  <p:childTnLst>
                                    <p:set>
                                      <p:cBhvr>
                                        <p:cTn id="154" dur="1" fill="hold">
                                          <p:stCondLst>
                                            <p:cond delay="0"/>
                                          </p:stCondLst>
                                        </p:cTn>
                                        <p:tgtEl>
                                          <p:spTgt spid="73"/>
                                        </p:tgtEl>
                                        <p:attrNameLst>
                                          <p:attrName>style.visibility</p:attrName>
                                        </p:attrNameLst>
                                      </p:cBhvr>
                                      <p:to>
                                        <p:strVal val="visible"/>
                                      </p:to>
                                    </p:set>
                                    <p:animEffect transition="in" filter="dissolve">
                                      <p:cBhvr>
                                        <p:cTn id="155"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animBg="1"/>
      <p:bldP spid="31" grpId="0" animBg="1"/>
      <p:bldP spid="35" grpId="0" animBg="1"/>
      <p:bldP spid="50" grpId="0" animBg="1"/>
      <p:bldP spid="51" grpId="0" animBg="1"/>
      <p:bldP spid="52" grpId="0" animBg="1"/>
      <p:bldP spid="53" grpId="0" animBg="1"/>
      <p:bldP spid="54" grpId="0" animBg="1"/>
      <p:bldP spid="55" grpId="0" animBg="1"/>
      <p:bldP spid="56" grpId="0" animBg="1"/>
      <p:bldP spid="57" grpId="0" animBg="1"/>
      <p:bldP spid="61" grpId="0" animBg="1"/>
      <p:bldP spid="73" grpId="0" animBg="1"/>
      <p:bldP spid="74" grpId="0"/>
      <p:bldP spid="7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D21B1-96D4-3A4D-8522-CE242D1CB380}"/>
              </a:ext>
            </a:extLst>
          </p:cNvPr>
          <p:cNvSpPr>
            <a:spLocks noGrp="1"/>
          </p:cNvSpPr>
          <p:nvPr>
            <p:ph type="title"/>
          </p:nvPr>
        </p:nvSpPr>
        <p:spPr/>
        <p:txBody>
          <a:bodyPr/>
          <a:lstStyle/>
          <a:p>
            <a:r>
              <a:rPr lang="en-US" dirty="0"/>
              <a:t>This presentation</a:t>
            </a:r>
          </a:p>
        </p:txBody>
      </p:sp>
      <p:sp>
        <p:nvSpPr>
          <p:cNvPr id="3" name="Content Placeholder 2">
            <a:extLst>
              <a:ext uri="{FF2B5EF4-FFF2-40B4-BE49-F238E27FC236}">
                <a16:creationId xmlns:a16="http://schemas.microsoft.com/office/drawing/2014/main" id="{06EEB4FD-9817-D74D-B2A5-7E260DE70431}"/>
              </a:ext>
            </a:extLst>
          </p:cNvPr>
          <p:cNvSpPr>
            <a:spLocks noGrp="1"/>
          </p:cNvSpPr>
          <p:nvPr>
            <p:ph idx="1"/>
          </p:nvPr>
        </p:nvSpPr>
        <p:spPr>
          <a:xfrm>
            <a:off x="1069848" y="1907177"/>
            <a:ext cx="10058400" cy="4466191"/>
          </a:xfrm>
        </p:spPr>
        <p:txBody>
          <a:bodyPr>
            <a:normAutofit fontScale="92500" lnSpcReduction="10000"/>
          </a:bodyPr>
          <a:lstStyle/>
          <a:p>
            <a:r>
              <a:rPr lang="en-US" dirty="0"/>
              <a:t>Motivation</a:t>
            </a:r>
          </a:p>
          <a:p>
            <a:pPr lvl="1"/>
            <a:r>
              <a:rPr lang="en-US" dirty="0"/>
              <a:t>Brief History of Sequential Computing</a:t>
            </a:r>
          </a:p>
          <a:p>
            <a:pPr lvl="1"/>
            <a:r>
              <a:rPr lang="en-US" dirty="0"/>
              <a:t>Sequential computing infrastructure</a:t>
            </a:r>
          </a:p>
          <a:p>
            <a:pPr lvl="1"/>
            <a:r>
              <a:rPr lang="en-US" dirty="0"/>
              <a:t>Parallelism In current systems</a:t>
            </a:r>
          </a:p>
          <a:p>
            <a:pPr lvl="1"/>
            <a:r>
              <a:rPr lang="en-US" dirty="0"/>
              <a:t>Problem statement and goals</a:t>
            </a:r>
          </a:p>
          <a:p>
            <a:r>
              <a:rPr lang="en-US" dirty="0"/>
              <a:t>Sequential computation. Lessons learned</a:t>
            </a:r>
          </a:p>
          <a:p>
            <a:r>
              <a:rPr lang="en-US" dirty="0"/>
              <a:t>Parallel Turing Machine definition</a:t>
            </a:r>
          </a:p>
          <a:p>
            <a:r>
              <a:rPr lang="en-US" dirty="0"/>
              <a:t>Sequential </a:t>
            </a:r>
            <a:r>
              <a:rPr lang="en-US" dirty="0" err="1"/>
              <a:t>Codelet</a:t>
            </a:r>
            <a:r>
              <a:rPr lang="en-US" dirty="0"/>
              <a:t> Model</a:t>
            </a:r>
          </a:p>
          <a:p>
            <a:pPr lvl="1"/>
            <a:r>
              <a:rPr lang="en-US" dirty="0"/>
              <a:t>Single level SCM Abstract Machine</a:t>
            </a:r>
          </a:p>
          <a:p>
            <a:pPr lvl="1"/>
            <a:r>
              <a:rPr lang="en-US" dirty="0"/>
              <a:t>Exploiting parallelism in the SCM Abstract Machine</a:t>
            </a:r>
          </a:p>
          <a:p>
            <a:pPr lvl="1"/>
            <a:r>
              <a:rPr lang="en-US" dirty="0"/>
              <a:t>Hierarchical SCM Abstract Machine</a:t>
            </a:r>
          </a:p>
          <a:p>
            <a:r>
              <a:rPr lang="en-US" dirty="0"/>
              <a:t>Examples</a:t>
            </a:r>
          </a:p>
          <a:p>
            <a:pPr lvl="1"/>
            <a:r>
              <a:rPr lang="en-US" dirty="0"/>
              <a:t>Dot Product</a:t>
            </a:r>
          </a:p>
          <a:p>
            <a:pPr lvl="1"/>
            <a:r>
              <a:rPr lang="en-US" dirty="0"/>
              <a:t>1D Convolution</a:t>
            </a:r>
          </a:p>
        </p:txBody>
      </p:sp>
      <p:sp>
        <p:nvSpPr>
          <p:cNvPr id="4" name="Slide Number Placeholder 3">
            <a:extLst>
              <a:ext uri="{FF2B5EF4-FFF2-40B4-BE49-F238E27FC236}">
                <a16:creationId xmlns:a16="http://schemas.microsoft.com/office/drawing/2014/main" id="{C566266F-50BB-5249-8FE5-5D481FE00F1C}"/>
              </a:ext>
            </a:extLst>
          </p:cNvPr>
          <p:cNvSpPr>
            <a:spLocks noGrp="1"/>
          </p:cNvSpPr>
          <p:nvPr>
            <p:ph type="sldNum" sz="quarter" idx="12"/>
          </p:nvPr>
        </p:nvSpPr>
        <p:spPr/>
        <p:txBody>
          <a:bodyPr/>
          <a:lstStyle/>
          <a:p>
            <a:fld id="{4FAB73BC-B049-4115-A692-8D63A059BFB8}" type="slidenum">
              <a:rPr lang="en-US" smtClean="0"/>
              <a:t>2</a:t>
            </a:fld>
            <a:endParaRPr lang="en-US"/>
          </a:p>
        </p:txBody>
      </p:sp>
    </p:spTree>
    <p:extLst>
      <p:ext uri="{BB962C8B-B14F-4D97-AF65-F5344CB8AC3E}">
        <p14:creationId xmlns:p14="http://schemas.microsoft.com/office/powerpoint/2010/main" val="5826488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25D61-E960-3943-B9EA-AF30BC8C7F4A}"/>
              </a:ext>
            </a:extLst>
          </p:cNvPr>
          <p:cNvSpPr>
            <a:spLocks noGrp="1"/>
          </p:cNvSpPr>
          <p:nvPr>
            <p:ph type="title"/>
          </p:nvPr>
        </p:nvSpPr>
        <p:spPr/>
        <p:txBody>
          <a:bodyPr/>
          <a:lstStyle/>
          <a:p>
            <a:r>
              <a:rPr lang="en-US" dirty="0" err="1"/>
              <a:t>Codelet</a:t>
            </a:r>
            <a:r>
              <a:rPr lang="en-US" dirty="0"/>
              <a:t> Definition</a:t>
            </a:r>
          </a:p>
        </p:txBody>
      </p:sp>
      <p:sp>
        <p:nvSpPr>
          <p:cNvPr id="3" name="Content Placeholder 2">
            <a:extLst>
              <a:ext uri="{FF2B5EF4-FFF2-40B4-BE49-F238E27FC236}">
                <a16:creationId xmlns:a16="http://schemas.microsoft.com/office/drawing/2014/main" id="{452F205A-CD91-2048-8D8C-C73EA3981754}"/>
              </a:ext>
            </a:extLst>
          </p:cNvPr>
          <p:cNvSpPr>
            <a:spLocks noGrp="1"/>
          </p:cNvSpPr>
          <p:nvPr>
            <p:ph idx="1"/>
          </p:nvPr>
        </p:nvSpPr>
        <p:spPr>
          <a:xfrm>
            <a:off x="1069848" y="2121407"/>
            <a:ext cx="5978652" cy="4345653"/>
          </a:xfrm>
        </p:spPr>
        <p:txBody>
          <a:bodyPr>
            <a:normAutofit fontScale="92500" lnSpcReduction="10000"/>
          </a:bodyPr>
          <a:lstStyle/>
          <a:p>
            <a:r>
              <a:rPr lang="en-US" dirty="0"/>
              <a:t>A </a:t>
            </a:r>
            <a:r>
              <a:rPr lang="en-US" dirty="0" err="1"/>
              <a:t>Codelet</a:t>
            </a:r>
            <a:r>
              <a:rPr lang="en-US" dirty="0"/>
              <a:t> is an instruction that is well defined in terms of resources.</a:t>
            </a:r>
          </a:p>
          <a:p>
            <a:pPr lvl="1"/>
            <a:r>
              <a:rPr lang="en-US" dirty="0"/>
              <a:t>Required memory</a:t>
            </a:r>
          </a:p>
          <a:p>
            <a:pPr lvl="2"/>
            <a:r>
              <a:rPr lang="en-US" dirty="0"/>
              <a:t>Inputs, Outputs and Operation</a:t>
            </a:r>
          </a:p>
          <a:p>
            <a:pPr lvl="1"/>
            <a:r>
              <a:rPr lang="en-US" dirty="0"/>
              <a:t>Computational complexity</a:t>
            </a:r>
          </a:p>
          <a:p>
            <a:pPr lvl="2"/>
            <a:r>
              <a:rPr lang="en-US" dirty="0"/>
              <a:t>Bounded execution latency</a:t>
            </a:r>
          </a:p>
          <a:p>
            <a:r>
              <a:rPr lang="en-US" dirty="0"/>
              <a:t>A </a:t>
            </a:r>
            <a:r>
              <a:rPr lang="en-US" dirty="0" err="1"/>
              <a:t>Codelet</a:t>
            </a:r>
            <a:r>
              <a:rPr lang="en-US" dirty="0"/>
              <a:t> is executed when all the required resources are available:</a:t>
            </a:r>
          </a:p>
          <a:p>
            <a:pPr lvl="1"/>
            <a:r>
              <a:rPr lang="en-US" dirty="0"/>
              <a:t>Data dependencies</a:t>
            </a:r>
          </a:p>
          <a:p>
            <a:pPr lvl="1"/>
            <a:r>
              <a:rPr lang="en-US" dirty="0"/>
              <a:t>Structural dependencies</a:t>
            </a:r>
          </a:p>
          <a:p>
            <a:r>
              <a:rPr lang="en-US" dirty="0"/>
              <a:t>A </a:t>
            </a:r>
            <a:r>
              <a:rPr lang="en-US" dirty="0" err="1"/>
              <a:t>Codelet</a:t>
            </a:r>
            <a:r>
              <a:rPr lang="en-US" dirty="0"/>
              <a:t> is executed atomically</a:t>
            </a:r>
          </a:p>
          <a:p>
            <a:r>
              <a:rPr lang="en-US" dirty="0"/>
              <a:t>A </a:t>
            </a:r>
            <a:r>
              <a:rPr lang="en-US" dirty="0" err="1"/>
              <a:t>Codelet</a:t>
            </a:r>
            <a:r>
              <a:rPr lang="en-US" dirty="0"/>
              <a:t> is non-preemptive</a:t>
            </a:r>
          </a:p>
          <a:p>
            <a:r>
              <a:rPr lang="en-US" dirty="0"/>
              <a:t>A </a:t>
            </a:r>
            <a:r>
              <a:rPr lang="en-US" dirty="0" err="1"/>
              <a:t>Codelet</a:t>
            </a:r>
            <a:r>
              <a:rPr lang="en-US" dirty="0"/>
              <a:t> is defined in terms of other </a:t>
            </a:r>
            <a:r>
              <a:rPr lang="en-US" dirty="0" err="1"/>
              <a:t>codelets</a:t>
            </a:r>
            <a:r>
              <a:rPr lang="en-US" dirty="0"/>
              <a:t> or lower level hardware instructions</a:t>
            </a:r>
          </a:p>
        </p:txBody>
      </p:sp>
      <p:sp>
        <p:nvSpPr>
          <p:cNvPr id="4" name="Slide Number Placeholder 3">
            <a:extLst>
              <a:ext uri="{FF2B5EF4-FFF2-40B4-BE49-F238E27FC236}">
                <a16:creationId xmlns:a16="http://schemas.microsoft.com/office/drawing/2014/main" id="{B8F6584A-88CE-4A45-BEDF-6AC9AE1B9B09}"/>
              </a:ext>
            </a:extLst>
          </p:cNvPr>
          <p:cNvSpPr>
            <a:spLocks noGrp="1"/>
          </p:cNvSpPr>
          <p:nvPr>
            <p:ph type="sldNum" sz="quarter" idx="12"/>
          </p:nvPr>
        </p:nvSpPr>
        <p:spPr/>
        <p:txBody>
          <a:bodyPr/>
          <a:lstStyle/>
          <a:p>
            <a:fld id="{4FAB73BC-B049-4115-A692-8D63A059BFB8}" type="slidenum">
              <a:rPr lang="en-US" smtClean="0"/>
              <a:t>20</a:t>
            </a:fld>
            <a:endParaRPr lang="en-US"/>
          </a:p>
        </p:txBody>
      </p:sp>
      <p:sp>
        <p:nvSpPr>
          <p:cNvPr id="5" name="Oval 4">
            <a:extLst>
              <a:ext uri="{FF2B5EF4-FFF2-40B4-BE49-F238E27FC236}">
                <a16:creationId xmlns:a16="http://schemas.microsoft.com/office/drawing/2014/main" id="{DB1D831D-2B85-1B48-A7CE-B22B8E4C173F}"/>
              </a:ext>
            </a:extLst>
          </p:cNvPr>
          <p:cNvSpPr/>
          <p:nvPr/>
        </p:nvSpPr>
        <p:spPr>
          <a:xfrm>
            <a:off x="7822992" y="2415767"/>
            <a:ext cx="3245481" cy="3245481"/>
          </a:xfrm>
          <a:prstGeom prst="ellipse">
            <a:avLst/>
          </a:prstGeom>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261069A7-3FEC-0A48-A1D2-76DE5349DEA9}"/>
              </a:ext>
            </a:extLst>
          </p:cNvPr>
          <p:cNvGrpSpPr/>
          <p:nvPr/>
        </p:nvGrpSpPr>
        <p:grpSpPr>
          <a:xfrm>
            <a:off x="8346930" y="3286540"/>
            <a:ext cx="2172968" cy="1522114"/>
            <a:chOff x="8346930" y="3130932"/>
            <a:chExt cx="2172968" cy="1833329"/>
          </a:xfrm>
        </p:grpSpPr>
        <p:cxnSp>
          <p:nvCxnSpPr>
            <p:cNvPr id="6" name="Straight Connector 5">
              <a:extLst>
                <a:ext uri="{FF2B5EF4-FFF2-40B4-BE49-F238E27FC236}">
                  <a16:creationId xmlns:a16="http://schemas.microsoft.com/office/drawing/2014/main" id="{0E8EDD73-45E3-9148-A066-8839DCEFDAB1}"/>
                </a:ext>
              </a:extLst>
            </p:cNvPr>
            <p:cNvCxnSpPr>
              <a:cxnSpLocks/>
            </p:cNvCxnSpPr>
            <p:nvPr/>
          </p:nvCxnSpPr>
          <p:spPr>
            <a:xfrm>
              <a:off x="8346930" y="3130932"/>
              <a:ext cx="217296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1526D08-370F-8C45-A2F9-861910564822}"/>
                </a:ext>
              </a:extLst>
            </p:cNvPr>
            <p:cNvCxnSpPr>
              <a:cxnSpLocks/>
            </p:cNvCxnSpPr>
            <p:nvPr/>
          </p:nvCxnSpPr>
          <p:spPr>
            <a:xfrm>
              <a:off x="8346930" y="3464542"/>
              <a:ext cx="217296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CD2D5C8-DFBB-3942-9D71-A349204AEF7F}"/>
                </a:ext>
              </a:extLst>
            </p:cNvPr>
            <p:cNvCxnSpPr>
              <a:cxnSpLocks/>
            </p:cNvCxnSpPr>
            <p:nvPr/>
          </p:nvCxnSpPr>
          <p:spPr>
            <a:xfrm>
              <a:off x="8346930" y="3853361"/>
              <a:ext cx="217296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68AFCEA-9934-594E-9DD6-EF5F604972A8}"/>
                </a:ext>
              </a:extLst>
            </p:cNvPr>
            <p:cNvCxnSpPr>
              <a:cxnSpLocks/>
            </p:cNvCxnSpPr>
            <p:nvPr/>
          </p:nvCxnSpPr>
          <p:spPr>
            <a:xfrm>
              <a:off x="8346930" y="4241833"/>
              <a:ext cx="217296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8AD36E9-7392-0748-9058-85252DB60A05}"/>
                </a:ext>
              </a:extLst>
            </p:cNvPr>
            <p:cNvCxnSpPr>
              <a:cxnSpLocks/>
            </p:cNvCxnSpPr>
            <p:nvPr/>
          </p:nvCxnSpPr>
          <p:spPr>
            <a:xfrm>
              <a:off x="8346930" y="4575443"/>
              <a:ext cx="217296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D764750-C888-1043-8413-4595FD849678}"/>
                </a:ext>
              </a:extLst>
            </p:cNvPr>
            <p:cNvCxnSpPr>
              <a:cxnSpLocks/>
            </p:cNvCxnSpPr>
            <p:nvPr/>
          </p:nvCxnSpPr>
          <p:spPr>
            <a:xfrm>
              <a:off x="8346930" y="4964261"/>
              <a:ext cx="217296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 name="Straight Arrow Connector 18">
            <a:extLst>
              <a:ext uri="{FF2B5EF4-FFF2-40B4-BE49-F238E27FC236}">
                <a16:creationId xmlns:a16="http://schemas.microsoft.com/office/drawing/2014/main" id="{FDF44F43-3AD4-8A44-8832-9C97B356B0B4}"/>
              </a:ext>
            </a:extLst>
          </p:cNvPr>
          <p:cNvCxnSpPr>
            <a:cxnSpLocks/>
          </p:cNvCxnSpPr>
          <p:nvPr/>
        </p:nvCxnSpPr>
        <p:spPr>
          <a:xfrm flipH="1">
            <a:off x="10447827" y="1555555"/>
            <a:ext cx="594142" cy="114054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E9EC404-7148-194F-AAC0-FC6CEBC40987}"/>
              </a:ext>
            </a:extLst>
          </p:cNvPr>
          <p:cNvCxnSpPr>
            <a:cxnSpLocks/>
          </p:cNvCxnSpPr>
          <p:nvPr/>
        </p:nvCxnSpPr>
        <p:spPr>
          <a:xfrm>
            <a:off x="7896775" y="1534323"/>
            <a:ext cx="594142" cy="114054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A22AE0E-E977-FA4B-A286-FE12298912FA}"/>
              </a:ext>
            </a:extLst>
          </p:cNvPr>
          <p:cNvCxnSpPr>
            <a:cxnSpLocks/>
          </p:cNvCxnSpPr>
          <p:nvPr/>
        </p:nvCxnSpPr>
        <p:spPr>
          <a:xfrm>
            <a:off x="9433414" y="5694950"/>
            <a:ext cx="0" cy="94295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3775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F993D-8ABB-1040-8A50-1BA9C7B4021A}"/>
              </a:ext>
            </a:extLst>
          </p:cNvPr>
          <p:cNvSpPr>
            <a:spLocks noGrp="1"/>
          </p:cNvSpPr>
          <p:nvPr>
            <p:ph type="title"/>
          </p:nvPr>
        </p:nvSpPr>
        <p:spPr/>
        <p:txBody>
          <a:bodyPr/>
          <a:lstStyle/>
          <a:p>
            <a:r>
              <a:rPr lang="en-US" dirty="0"/>
              <a:t>Single Level SCM Abstract Machine</a:t>
            </a:r>
          </a:p>
        </p:txBody>
      </p:sp>
      <p:sp>
        <p:nvSpPr>
          <p:cNvPr id="3" name="Text Placeholder 2">
            <a:extLst>
              <a:ext uri="{FF2B5EF4-FFF2-40B4-BE49-F238E27FC236}">
                <a16:creationId xmlns:a16="http://schemas.microsoft.com/office/drawing/2014/main" id="{386B08B3-FD67-1C4B-B038-75C7AE18FE7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F90C4A5-EAC8-1F4C-8510-7CF28C063C0B}"/>
              </a:ext>
            </a:extLst>
          </p:cNvPr>
          <p:cNvSpPr>
            <a:spLocks noGrp="1"/>
          </p:cNvSpPr>
          <p:nvPr>
            <p:ph type="sldNum" sz="quarter" idx="12"/>
          </p:nvPr>
        </p:nvSpPr>
        <p:spPr/>
        <p:txBody>
          <a:bodyPr/>
          <a:lstStyle/>
          <a:p>
            <a:fld id="{4FAB73BC-B049-4115-A692-8D63A059BFB8}" type="slidenum">
              <a:rPr lang="en-US" smtClean="0"/>
              <a:pPr/>
              <a:t>21</a:t>
            </a:fld>
            <a:endParaRPr lang="en-US" dirty="0"/>
          </a:p>
        </p:txBody>
      </p:sp>
    </p:spTree>
    <p:extLst>
      <p:ext uri="{BB962C8B-B14F-4D97-AF65-F5344CB8AC3E}">
        <p14:creationId xmlns:p14="http://schemas.microsoft.com/office/powerpoint/2010/main" val="2154757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5C78E-1CD1-224A-B78E-9F8822861C13}"/>
              </a:ext>
            </a:extLst>
          </p:cNvPr>
          <p:cNvSpPr>
            <a:spLocks noGrp="1"/>
          </p:cNvSpPr>
          <p:nvPr>
            <p:ph type="title"/>
          </p:nvPr>
        </p:nvSpPr>
        <p:spPr/>
        <p:txBody>
          <a:bodyPr/>
          <a:lstStyle/>
          <a:p>
            <a:r>
              <a:rPr lang="en-US" dirty="0"/>
              <a:t>Abstract machine</a:t>
            </a:r>
            <a:br>
              <a:rPr lang="en-US" dirty="0"/>
            </a:br>
            <a:r>
              <a:rPr lang="en-US" sz="2800" dirty="0"/>
              <a:t>Sequential (single core)</a:t>
            </a:r>
            <a:endParaRPr lang="en-US" dirty="0"/>
          </a:p>
        </p:txBody>
      </p:sp>
      <p:sp>
        <p:nvSpPr>
          <p:cNvPr id="87" name="Rectangle 86">
            <a:extLst>
              <a:ext uri="{FF2B5EF4-FFF2-40B4-BE49-F238E27FC236}">
                <a16:creationId xmlns:a16="http://schemas.microsoft.com/office/drawing/2014/main" id="{BF6E9779-B0C2-5B4E-8CEB-60F19A4CA73B}"/>
              </a:ext>
            </a:extLst>
          </p:cNvPr>
          <p:cNvSpPr/>
          <p:nvPr/>
        </p:nvSpPr>
        <p:spPr>
          <a:xfrm>
            <a:off x="2929180" y="1930400"/>
            <a:ext cx="8596668" cy="4702875"/>
          </a:xfrm>
          <a:prstGeom prst="rect">
            <a:avLst/>
          </a:prstGeom>
        </p:spPr>
        <p:style>
          <a:lnRef idx="2">
            <a:schemeClr val="dk1"/>
          </a:lnRef>
          <a:fillRef idx="1">
            <a:schemeClr val="lt1"/>
          </a:fillRef>
          <a:effectRef idx="0">
            <a:schemeClr val="dk1"/>
          </a:effectRef>
          <a:fontRef idx="minor">
            <a:schemeClr val="dk1"/>
          </a:fontRef>
        </p:style>
        <p:txBody>
          <a:bodyPr rtlCol="0" anchor="b"/>
          <a:lstStyle/>
          <a:p>
            <a:pPr algn="r"/>
            <a:r>
              <a:rPr lang="en-US" dirty="0"/>
              <a:t>L1 </a:t>
            </a:r>
            <a:r>
              <a:rPr lang="en-US" dirty="0" err="1"/>
              <a:t>Sequentia</a:t>
            </a:r>
            <a:r>
              <a:rPr lang="en-US" dirty="0"/>
              <a:t> </a:t>
            </a:r>
            <a:r>
              <a:rPr lang="en-US" dirty="0" err="1"/>
              <a:t>Codelet</a:t>
            </a:r>
            <a:r>
              <a:rPr lang="en-US" dirty="0"/>
              <a:t> Abstract Machine</a:t>
            </a:r>
          </a:p>
        </p:txBody>
      </p:sp>
      <p:grpSp>
        <p:nvGrpSpPr>
          <p:cNvPr id="86" name="Group 85">
            <a:extLst>
              <a:ext uri="{FF2B5EF4-FFF2-40B4-BE49-F238E27FC236}">
                <a16:creationId xmlns:a16="http://schemas.microsoft.com/office/drawing/2014/main" id="{73B38B12-6118-D146-BBA4-87467883736F}"/>
              </a:ext>
            </a:extLst>
          </p:cNvPr>
          <p:cNvGrpSpPr/>
          <p:nvPr/>
        </p:nvGrpSpPr>
        <p:grpSpPr>
          <a:xfrm>
            <a:off x="3238699" y="2362027"/>
            <a:ext cx="7741721" cy="3427451"/>
            <a:chOff x="2045330" y="1930400"/>
            <a:chExt cx="9206747" cy="4076054"/>
          </a:xfrm>
        </p:grpSpPr>
        <p:sp>
          <p:nvSpPr>
            <p:cNvPr id="7" name="Rectangle 6">
              <a:extLst>
                <a:ext uri="{FF2B5EF4-FFF2-40B4-BE49-F238E27FC236}">
                  <a16:creationId xmlns:a16="http://schemas.microsoft.com/office/drawing/2014/main" id="{FBE9C925-3116-5A4E-A7BC-ACD9BFBCCDE8}"/>
                </a:ext>
              </a:extLst>
            </p:cNvPr>
            <p:cNvSpPr/>
            <p:nvPr/>
          </p:nvSpPr>
          <p:spPr>
            <a:xfrm rot="16200000">
              <a:off x="6158414" y="3953352"/>
              <a:ext cx="1011926" cy="3094277"/>
            </a:xfrm>
            <a:prstGeom prst="rect">
              <a:avLst/>
            </a:prstGeom>
            <a:solidFill>
              <a:srgbClr val="FFC000"/>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7" name="TextBox 56">
              <a:extLst>
                <a:ext uri="{FF2B5EF4-FFF2-40B4-BE49-F238E27FC236}">
                  <a16:creationId xmlns:a16="http://schemas.microsoft.com/office/drawing/2014/main" id="{5E1B6BC7-8BFF-8044-8BB9-E30478883970}"/>
                </a:ext>
              </a:extLst>
            </p:cNvPr>
            <p:cNvSpPr txBox="1"/>
            <p:nvPr/>
          </p:nvSpPr>
          <p:spPr>
            <a:xfrm>
              <a:off x="5801681" y="5208102"/>
              <a:ext cx="1740279" cy="475826"/>
            </a:xfrm>
            <a:prstGeom prst="rect">
              <a:avLst/>
            </a:prstGeom>
            <a:noFill/>
          </p:spPr>
          <p:txBody>
            <a:bodyPr wrap="square" rtlCol="0">
              <a:spAutoFit/>
            </a:bodyPr>
            <a:lstStyle/>
            <a:p>
              <a:r>
                <a:rPr lang="en-US" sz="2000" b="1" dirty="0"/>
                <a:t>Reg File</a:t>
              </a:r>
            </a:p>
          </p:txBody>
        </p:sp>
        <p:sp>
          <p:nvSpPr>
            <p:cNvPr id="80" name="Rectangle 79">
              <a:extLst>
                <a:ext uri="{FF2B5EF4-FFF2-40B4-BE49-F238E27FC236}">
                  <a16:creationId xmlns:a16="http://schemas.microsoft.com/office/drawing/2014/main" id="{B9EABF80-8EF4-834F-910B-F45CDDFACC3D}"/>
                </a:ext>
              </a:extLst>
            </p:cNvPr>
            <p:cNvSpPr/>
            <p:nvPr/>
          </p:nvSpPr>
          <p:spPr>
            <a:xfrm>
              <a:off x="5117238" y="1930400"/>
              <a:ext cx="3109164" cy="2579753"/>
            </a:xfrm>
            <a:prstGeom prst="rect">
              <a:avLst/>
            </a:prstGeom>
            <a:solidFill>
              <a:schemeClr val="tx2">
                <a:lumMod val="20000"/>
                <a:lumOff val="80000"/>
              </a:scheme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r>
                <a:rPr lang="en-US" dirty="0">
                  <a:solidFill>
                    <a:sysClr val="windowText" lastClr="000000"/>
                  </a:solidFill>
                </a:rPr>
                <a:t>EXECUTE</a:t>
              </a:r>
            </a:p>
            <a:p>
              <a:pPr algn="ctr"/>
              <a:r>
                <a:rPr lang="en-US" dirty="0">
                  <a:solidFill>
                    <a:sysClr val="windowText" lastClr="000000"/>
                  </a:solidFill>
                </a:rPr>
                <a:t>(Current Architectures)</a:t>
              </a:r>
            </a:p>
          </p:txBody>
        </p:sp>
        <p:sp>
          <p:nvSpPr>
            <p:cNvPr id="81" name="Rectangle 80">
              <a:extLst>
                <a:ext uri="{FF2B5EF4-FFF2-40B4-BE49-F238E27FC236}">
                  <a16:creationId xmlns:a16="http://schemas.microsoft.com/office/drawing/2014/main" id="{971A0A1C-1835-4A4E-B467-8B324B5EBF66}"/>
                </a:ext>
              </a:extLst>
            </p:cNvPr>
            <p:cNvSpPr/>
            <p:nvPr/>
          </p:nvSpPr>
          <p:spPr>
            <a:xfrm rot="16200000">
              <a:off x="2263996" y="1951539"/>
              <a:ext cx="1586976" cy="2024307"/>
            </a:xfrm>
            <a:prstGeom prst="rect">
              <a:avLst/>
            </a:prstGeom>
            <a:solidFill>
              <a:srgbClr val="FF0000"/>
            </a:solidFill>
            <a:ln w="44450">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400" b="1" dirty="0"/>
                <a:t>SU</a:t>
              </a:r>
              <a:endParaRPr lang="en-US" sz="1600" b="1" dirty="0"/>
            </a:p>
            <a:p>
              <a:pPr algn="ctr"/>
              <a:r>
                <a:rPr lang="en-US" sz="1600" dirty="0"/>
                <a:t>FETCH</a:t>
              </a:r>
            </a:p>
            <a:p>
              <a:pPr algn="ctr"/>
              <a:r>
                <a:rPr lang="en-US" sz="1600" dirty="0"/>
                <a:t>DECODE</a:t>
              </a:r>
            </a:p>
          </p:txBody>
        </p:sp>
        <p:pic>
          <p:nvPicPr>
            <p:cNvPr id="82" name="Picture 81">
              <a:extLst>
                <a:ext uri="{FF2B5EF4-FFF2-40B4-BE49-F238E27FC236}">
                  <a16:creationId xmlns:a16="http://schemas.microsoft.com/office/drawing/2014/main" id="{9DBA6D43-7688-A448-B50B-49AEE2F9B6FE}"/>
                </a:ext>
              </a:extLst>
            </p:cNvPr>
            <p:cNvPicPr>
              <a:picLocks noChangeAspect="1"/>
            </p:cNvPicPr>
            <p:nvPr/>
          </p:nvPicPr>
          <p:blipFill>
            <a:blip r:embed="rId2"/>
            <a:stretch>
              <a:fillRect/>
            </a:stretch>
          </p:blipFill>
          <p:spPr>
            <a:xfrm>
              <a:off x="5298944" y="2825818"/>
              <a:ext cx="2756135" cy="1530329"/>
            </a:xfrm>
            <a:prstGeom prst="rect">
              <a:avLst/>
            </a:prstGeom>
          </p:spPr>
        </p:pic>
        <p:sp>
          <p:nvSpPr>
            <p:cNvPr id="83" name="Rectangle 82">
              <a:extLst>
                <a:ext uri="{FF2B5EF4-FFF2-40B4-BE49-F238E27FC236}">
                  <a16:creationId xmlns:a16="http://schemas.microsoft.com/office/drawing/2014/main" id="{79CC3DC8-B43A-E442-9D24-25C744C8F8B4}"/>
                </a:ext>
              </a:extLst>
            </p:cNvPr>
            <p:cNvSpPr/>
            <p:nvPr/>
          </p:nvSpPr>
          <p:spPr>
            <a:xfrm rot="16200000">
              <a:off x="9265872" y="1850324"/>
              <a:ext cx="1745674" cy="2226737"/>
            </a:xfrm>
            <a:prstGeom prst="rect">
              <a:avLst/>
            </a:prstGeom>
            <a:solidFill>
              <a:srgbClr val="FF0000"/>
            </a:solidFill>
            <a:ln w="44450">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t>Write Back</a:t>
              </a:r>
            </a:p>
            <a:p>
              <a:pPr algn="ctr"/>
              <a:r>
                <a:rPr lang="en-US" sz="2000" dirty="0"/>
                <a:t>Synchronize</a:t>
              </a:r>
            </a:p>
          </p:txBody>
        </p:sp>
        <p:sp>
          <p:nvSpPr>
            <p:cNvPr id="84" name="Rectangle 83">
              <a:extLst>
                <a:ext uri="{FF2B5EF4-FFF2-40B4-BE49-F238E27FC236}">
                  <a16:creationId xmlns:a16="http://schemas.microsoft.com/office/drawing/2014/main" id="{6FD86E1D-02D9-5F46-9E0D-E265ADF734FE}"/>
                </a:ext>
              </a:extLst>
            </p:cNvPr>
            <p:cNvSpPr/>
            <p:nvPr/>
          </p:nvSpPr>
          <p:spPr>
            <a:xfrm rot="16200000">
              <a:off x="2560895" y="4497708"/>
              <a:ext cx="1011926" cy="2005566"/>
            </a:xfrm>
            <a:prstGeom prst="rect">
              <a:avLst/>
            </a:prstGeom>
            <a:solidFill>
              <a:srgbClr val="00B050"/>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5" name="Rectangle 84">
              <a:extLst>
                <a:ext uri="{FF2B5EF4-FFF2-40B4-BE49-F238E27FC236}">
                  <a16:creationId xmlns:a16="http://schemas.microsoft.com/office/drawing/2014/main" id="{BD4B0F6E-E26C-B04D-8453-0156EEF8E2A3}"/>
                </a:ext>
              </a:extLst>
            </p:cNvPr>
            <p:cNvSpPr/>
            <p:nvPr/>
          </p:nvSpPr>
          <p:spPr>
            <a:xfrm>
              <a:off x="2218006" y="5035962"/>
              <a:ext cx="1678954" cy="805242"/>
            </a:xfrm>
            <a:prstGeom prst="rect">
              <a:avLst/>
            </a:prstGeom>
          </p:spPr>
          <p:txBody>
            <a:bodyPr wrap="square">
              <a:spAutoFit/>
            </a:bodyPr>
            <a:lstStyle/>
            <a:p>
              <a:pPr algn="ctr"/>
              <a:r>
                <a:rPr lang="en-US" sz="2000" b="1" dirty="0">
                  <a:solidFill>
                    <a:schemeClr val="bg1"/>
                  </a:solidFill>
                </a:rPr>
                <a:t>Memory</a:t>
              </a:r>
              <a:r>
                <a:rPr lang="en-US" b="1" dirty="0">
                  <a:solidFill>
                    <a:schemeClr val="bg1"/>
                  </a:solidFill>
                </a:rPr>
                <a:t> Interface</a:t>
              </a:r>
            </a:p>
          </p:txBody>
        </p:sp>
      </p:grpSp>
      <p:cxnSp>
        <p:nvCxnSpPr>
          <p:cNvPr id="88" name="Straight Arrow Connector 87">
            <a:extLst>
              <a:ext uri="{FF2B5EF4-FFF2-40B4-BE49-F238E27FC236}">
                <a16:creationId xmlns:a16="http://schemas.microsoft.com/office/drawing/2014/main" id="{C680F56F-9A09-5441-82BF-1B4A0DD2884A}"/>
              </a:ext>
            </a:extLst>
          </p:cNvPr>
          <p:cNvCxnSpPr>
            <a:cxnSpLocks/>
            <a:stCxn id="81" idx="2"/>
          </p:cNvCxnSpPr>
          <p:nvPr/>
        </p:nvCxnSpPr>
        <p:spPr>
          <a:xfrm>
            <a:off x="4940888" y="3230896"/>
            <a:ext cx="88090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8A927800-686A-464C-8556-05F9076962F5}"/>
              </a:ext>
            </a:extLst>
          </p:cNvPr>
          <p:cNvSpPr/>
          <p:nvPr/>
        </p:nvSpPr>
        <p:spPr>
          <a:xfrm>
            <a:off x="677334" y="1975419"/>
            <a:ext cx="1512964" cy="4192905"/>
          </a:xfrm>
          <a:prstGeom prst="rect">
            <a:avLst/>
          </a:prstGeom>
          <a:solidFill>
            <a:srgbClr val="FF0000"/>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MEMORY</a:t>
            </a:r>
          </a:p>
        </p:txBody>
      </p:sp>
      <p:cxnSp>
        <p:nvCxnSpPr>
          <p:cNvPr id="93" name="Straight Arrow Connector 92">
            <a:extLst>
              <a:ext uri="{FF2B5EF4-FFF2-40B4-BE49-F238E27FC236}">
                <a16:creationId xmlns:a16="http://schemas.microsoft.com/office/drawing/2014/main" id="{1746C971-4F9E-1447-8AB4-AFE29DE930AB}"/>
              </a:ext>
            </a:extLst>
          </p:cNvPr>
          <p:cNvCxnSpPr>
            <a:cxnSpLocks/>
          </p:cNvCxnSpPr>
          <p:nvPr/>
        </p:nvCxnSpPr>
        <p:spPr>
          <a:xfrm>
            <a:off x="8436206" y="3230896"/>
            <a:ext cx="671807"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Elbow Connector 97">
            <a:extLst>
              <a:ext uri="{FF2B5EF4-FFF2-40B4-BE49-F238E27FC236}">
                <a16:creationId xmlns:a16="http://schemas.microsoft.com/office/drawing/2014/main" id="{1A93576B-1428-774B-AD44-183E380E4F7C}"/>
              </a:ext>
            </a:extLst>
          </p:cNvPr>
          <p:cNvCxnSpPr>
            <a:endCxn id="7" idx="0"/>
          </p:cNvCxnSpPr>
          <p:nvPr/>
        </p:nvCxnSpPr>
        <p:spPr>
          <a:xfrm rot="16200000" flipH="1">
            <a:off x="4510038" y="4052275"/>
            <a:ext cx="2133130" cy="490372"/>
          </a:xfrm>
          <a:prstGeom prst="bentConnector2">
            <a:avLst/>
          </a:prstGeom>
          <a:ln w="4445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0152BFA2-2979-0C4D-B80F-998DBF2855F3}"/>
              </a:ext>
            </a:extLst>
          </p:cNvPr>
          <p:cNvCxnSpPr/>
          <p:nvPr/>
        </p:nvCxnSpPr>
        <p:spPr>
          <a:xfrm flipV="1">
            <a:off x="7111625" y="4531276"/>
            <a:ext cx="0" cy="40729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0B0826A-549E-8547-82AF-13E668127CB6}"/>
              </a:ext>
            </a:extLst>
          </p:cNvPr>
          <p:cNvCxnSpPr/>
          <p:nvPr/>
        </p:nvCxnSpPr>
        <p:spPr>
          <a:xfrm flipV="1">
            <a:off x="6395223" y="4531276"/>
            <a:ext cx="0" cy="40729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1BA02A4-59AF-7943-8AEF-37EAA18BB714}"/>
              </a:ext>
            </a:extLst>
          </p:cNvPr>
          <p:cNvCxnSpPr/>
          <p:nvPr/>
        </p:nvCxnSpPr>
        <p:spPr>
          <a:xfrm flipV="1">
            <a:off x="7860677" y="4531276"/>
            <a:ext cx="0" cy="407298"/>
          </a:xfrm>
          <a:prstGeom prst="straightConnector1">
            <a:avLst/>
          </a:prstGeom>
          <a:ln w="444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4" name="Elbow Connector 103">
            <a:extLst>
              <a:ext uri="{FF2B5EF4-FFF2-40B4-BE49-F238E27FC236}">
                <a16:creationId xmlns:a16="http://schemas.microsoft.com/office/drawing/2014/main" id="{71514BF9-7FC5-844C-A6BE-5F33B236715C}"/>
              </a:ext>
            </a:extLst>
          </p:cNvPr>
          <p:cNvCxnSpPr>
            <a:stCxn id="83" idx="3"/>
            <a:endCxn id="81" idx="3"/>
          </p:cNvCxnSpPr>
          <p:nvPr/>
        </p:nvCxnSpPr>
        <p:spPr>
          <a:xfrm rot="16200000" flipH="1" flipV="1">
            <a:off x="7033644" y="-446900"/>
            <a:ext cx="66723" cy="5954422"/>
          </a:xfrm>
          <a:prstGeom prst="bentConnector3">
            <a:avLst>
              <a:gd name="adj1" fmla="val -645740"/>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2E8CA93-22FE-074A-8106-0D8BC751E0D7}"/>
              </a:ext>
            </a:extLst>
          </p:cNvPr>
          <p:cNvCxnSpPr>
            <a:cxnSpLocks/>
            <a:stCxn id="81" idx="1"/>
            <a:endCxn id="84" idx="3"/>
          </p:cNvCxnSpPr>
          <p:nvPr/>
        </p:nvCxnSpPr>
        <p:spPr>
          <a:xfrm>
            <a:off x="4089795" y="3898121"/>
            <a:ext cx="7882" cy="104045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Elbow Connector 107">
            <a:extLst>
              <a:ext uri="{FF2B5EF4-FFF2-40B4-BE49-F238E27FC236}">
                <a16:creationId xmlns:a16="http://schemas.microsoft.com/office/drawing/2014/main" id="{FA413ADF-7ADA-6042-845E-50C0F23E3C1A}"/>
              </a:ext>
            </a:extLst>
          </p:cNvPr>
          <p:cNvCxnSpPr>
            <a:cxnSpLocks/>
            <a:stCxn id="84" idx="1"/>
            <a:endCxn id="83" idx="2"/>
          </p:cNvCxnSpPr>
          <p:nvPr/>
        </p:nvCxnSpPr>
        <p:spPr>
          <a:xfrm rot="5400000" flipH="1" flipV="1">
            <a:off x="6259756" y="1068816"/>
            <a:ext cx="2558583" cy="6882743"/>
          </a:xfrm>
          <a:prstGeom prst="bentConnector4">
            <a:avLst>
              <a:gd name="adj1" fmla="val -11937"/>
              <a:gd name="adj2" fmla="val 103760"/>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Elbow Connector 115">
            <a:extLst>
              <a:ext uri="{FF2B5EF4-FFF2-40B4-BE49-F238E27FC236}">
                <a16:creationId xmlns:a16="http://schemas.microsoft.com/office/drawing/2014/main" id="{ABAD2767-AA8D-2A45-AEE6-523417DDF414}"/>
              </a:ext>
            </a:extLst>
          </p:cNvPr>
          <p:cNvCxnSpPr>
            <a:cxnSpLocks/>
            <a:stCxn id="83" idx="1"/>
            <a:endCxn id="7" idx="2"/>
          </p:cNvCxnSpPr>
          <p:nvPr/>
        </p:nvCxnSpPr>
        <p:spPr>
          <a:xfrm rot="5400000">
            <a:off x="8534362" y="3854170"/>
            <a:ext cx="1399183" cy="1620529"/>
          </a:xfrm>
          <a:prstGeom prst="bentConnector2">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9">
            <a:extLst>
              <a:ext uri="{FF2B5EF4-FFF2-40B4-BE49-F238E27FC236}">
                <a16:creationId xmlns:a16="http://schemas.microsoft.com/office/drawing/2014/main" id="{BB861279-1EDD-1B41-B7D6-022FAB258F76}"/>
              </a:ext>
            </a:extLst>
          </p:cNvPr>
          <p:cNvCxnSpPr>
            <a:cxnSpLocks/>
            <a:stCxn id="84" idx="0"/>
            <a:endCxn id="92" idx="3"/>
          </p:cNvCxnSpPr>
          <p:nvPr/>
        </p:nvCxnSpPr>
        <p:spPr>
          <a:xfrm rot="10800000">
            <a:off x="2190298" y="4071873"/>
            <a:ext cx="1064164" cy="1292155"/>
          </a:xfrm>
          <a:prstGeom prst="bentConnector3">
            <a:avLst>
              <a:gd name="adj1" fmla="val 50000"/>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24F26C08-C4FA-2A4B-B30A-3A43349A6CB7}"/>
              </a:ext>
            </a:extLst>
          </p:cNvPr>
          <p:cNvSpPr>
            <a:spLocks noGrp="1"/>
          </p:cNvSpPr>
          <p:nvPr>
            <p:ph type="sldNum" sz="quarter" idx="12"/>
          </p:nvPr>
        </p:nvSpPr>
        <p:spPr/>
        <p:txBody>
          <a:bodyPr/>
          <a:lstStyle/>
          <a:p>
            <a:fld id="{4FAB73BC-B049-4115-A692-8D63A059BFB8}" type="slidenum">
              <a:rPr lang="en-US" smtClean="0"/>
              <a:t>22</a:t>
            </a:fld>
            <a:endParaRPr lang="en-US"/>
          </a:p>
        </p:txBody>
      </p:sp>
    </p:spTree>
    <p:extLst>
      <p:ext uri="{BB962C8B-B14F-4D97-AF65-F5344CB8AC3E}">
        <p14:creationId xmlns:p14="http://schemas.microsoft.com/office/powerpoint/2010/main" val="37789331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5C78E-1CD1-224A-B78E-9F8822861C13}"/>
              </a:ext>
            </a:extLst>
          </p:cNvPr>
          <p:cNvSpPr>
            <a:spLocks noGrp="1"/>
          </p:cNvSpPr>
          <p:nvPr>
            <p:ph type="title"/>
          </p:nvPr>
        </p:nvSpPr>
        <p:spPr/>
        <p:txBody>
          <a:bodyPr/>
          <a:lstStyle/>
          <a:p>
            <a:r>
              <a:rPr lang="en-US" dirty="0"/>
              <a:t>Abstract machine</a:t>
            </a:r>
            <a:br>
              <a:rPr lang="en-US" dirty="0"/>
            </a:br>
            <a:r>
              <a:rPr lang="en-US" sz="2800" dirty="0"/>
              <a:t>Sequential (single core)</a:t>
            </a:r>
            <a:endParaRPr lang="en-US" dirty="0"/>
          </a:p>
        </p:txBody>
      </p:sp>
      <p:sp>
        <p:nvSpPr>
          <p:cNvPr id="87" name="Rectangle 86">
            <a:extLst>
              <a:ext uri="{FF2B5EF4-FFF2-40B4-BE49-F238E27FC236}">
                <a16:creationId xmlns:a16="http://schemas.microsoft.com/office/drawing/2014/main" id="{BF6E9779-B0C2-5B4E-8CEB-60F19A4CA73B}"/>
              </a:ext>
            </a:extLst>
          </p:cNvPr>
          <p:cNvSpPr/>
          <p:nvPr/>
        </p:nvSpPr>
        <p:spPr>
          <a:xfrm>
            <a:off x="2929180" y="1930400"/>
            <a:ext cx="8596668" cy="4702875"/>
          </a:xfrm>
          <a:prstGeom prst="rect">
            <a:avLst/>
          </a:prstGeom>
        </p:spPr>
        <p:style>
          <a:lnRef idx="2">
            <a:schemeClr val="dk1"/>
          </a:lnRef>
          <a:fillRef idx="1">
            <a:schemeClr val="lt1"/>
          </a:fillRef>
          <a:effectRef idx="0">
            <a:schemeClr val="dk1"/>
          </a:effectRef>
          <a:fontRef idx="minor">
            <a:schemeClr val="dk1"/>
          </a:fontRef>
        </p:style>
        <p:txBody>
          <a:bodyPr rtlCol="0" anchor="b"/>
          <a:lstStyle/>
          <a:p>
            <a:pPr algn="r"/>
            <a:r>
              <a:rPr lang="en-US" dirty="0"/>
              <a:t>L1 </a:t>
            </a:r>
            <a:r>
              <a:rPr lang="en-US" dirty="0" err="1"/>
              <a:t>Sequentia</a:t>
            </a:r>
            <a:r>
              <a:rPr lang="en-US" dirty="0"/>
              <a:t> </a:t>
            </a:r>
            <a:r>
              <a:rPr lang="en-US" dirty="0" err="1"/>
              <a:t>Codelet</a:t>
            </a:r>
            <a:r>
              <a:rPr lang="en-US" dirty="0"/>
              <a:t> Abstract Machine</a:t>
            </a:r>
          </a:p>
        </p:txBody>
      </p:sp>
      <p:grpSp>
        <p:nvGrpSpPr>
          <p:cNvPr id="86" name="Group 85">
            <a:extLst>
              <a:ext uri="{FF2B5EF4-FFF2-40B4-BE49-F238E27FC236}">
                <a16:creationId xmlns:a16="http://schemas.microsoft.com/office/drawing/2014/main" id="{73B38B12-6118-D146-BBA4-87467883736F}"/>
              </a:ext>
            </a:extLst>
          </p:cNvPr>
          <p:cNvGrpSpPr/>
          <p:nvPr/>
        </p:nvGrpSpPr>
        <p:grpSpPr>
          <a:xfrm>
            <a:off x="3238699" y="2362027"/>
            <a:ext cx="7741721" cy="3427451"/>
            <a:chOff x="2045330" y="1930400"/>
            <a:chExt cx="9206747" cy="4076054"/>
          </a:xfrm>
        </p:grpSpPr>
        <p:sp>
          <p:nvSpPr>
            <p:cNvPr id="7" name="Rectangle 6">
              <a:extLst>
                <a:ext uri="{FF2B5EF4-FFF2-40B4-BE49-F238E27FC236}">
                  <a16:creationId xmlns:a16="http://schemas.microsoft.com/office/drawing/2014/main" id="{FBE9C925-3116-5A4E-A7BC-ACD9BFBCCDE8}"/>
                </a:ext>
              </a:extLst>
            </p:cNvPr>
            <p:cNvSpPr/>
            <p:nvPr/>
          </p:nvSpPr>
          <p:spPr>
            <a:xfrm rot="16200000">
              <a:off x="6158414" y="3953352"/>
              <a:ext cx="1011926" cy="3094277"/>
            </a:xfrm>
            <a:prstGeom prst="rect">
              <a:avLst/>
            </a:prstGeom>
            <a:solidFill>
              <a:srgbClr val="FFC000"/>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7" name="TextBox 56">
              <a:extLst>
                <a:ext uri="{FF2B5EF4-FFF2-40B4-BE49-F238E27FC236}">
                  <a16:creationId xmlns:a16="http://schemas.microsoft.com/office/drawing/2014/main" id="{5E1B6BC7-8BFF-8044-8BB9-E30478883970}"/>
                </a:ext>
              </a:extLst>
            </p:cNvPr>
            <p:cNvSpPr txBox="1"/>
            <p:nvPr/>
          </p:nvSpPr>
          <p:spPr>
            <a:xfrm>
              <a:off x="5801681" y="5208102"/>
              <a:ext cx="1740279" cy="475826"/>
            </a:xfrm>
            <a:prstGeom prst="rect">
              <a:avLst/>
            </a:prstGeom>
            <a:noFill/>
          </p:spPr>
          <p:txBody>
            <a:bodyPr wrap="square" rtlCol="0">
              <a:spAutoFit/>
            </a:bodyPr>
            <a:lstStyle/>
            <a:p>
              <a:r>
                <a:rPr lang="en-US" sz="2000" b="1" dirty="0"/>
                <a:t>Reg File</a:t>
              </a:r>
            </a:p>
          </p:txBody>
        </p:sp>
        <p:sp>
          <p:nvSpPr>
            <p:cNvPr id="80" name="Rectangle 79">
              <a:extLst>
                <a:ext uri="{FF2B5EF4-FFF2-40B4-BE49-F238E27FC236}">
                  <a16:creationId xmlns:a16="http://schemas.microsoft.com/office/drawing/2014/main" id="{B9EABF80-8EF4-834F-910B-F45CDDFACC3D}"/>
                </a:ext>
              </a:extLst>
            </p:cNvPr>
            <p:cNvSpPr/>
            <p:nvPr/>
          </p:nvSpPr>
          <p:spPr>
            <a:xfrm>
              <a:off x="5117238" y="1930400"/>
              <a:ext cx="3109164" cy="2579753"/>
            </a:xfrm>
            <a:prstGeom prst="rect">
              <a:avLst/>
            </a:prstGeom>
            <a:solidFill>
              <a:schemeClr val="tx2">
                <a:lumMod val="20000"/>
                <a:lumOff val="80000"/>
              </a:scheme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r>
                <a:rPr lang="en-US" dirty="0">
                  <a:solidFill>
                    <a:sysClr val="windowText" lastClr="000000"/>
                  </a:solidFill>
                </a:rPr>
                <a:t>EXECUTE</a:t>
              </a:r>
            </a:p>
            <a:p>
              <a:pPr algn="ctr"/>
              <a:r>
                <a:rPr lang="en-US" dirty="0">
                  <a:solidFill>
                    <a:sysClr val="windowText" lastClr="000000"/>
                  </a:solidFill>
                </a:rPr>
                <a:t>(Current Architectures)</a:t>
              </a:r>
            </a:p>
          </p:txBody>
        </p:sp>
        <p:sp>
          <p:nvSpPr>
            <p:cNvPr id="81" name="Rectangle 80">
              <a:extLst>
                <a:ext uri="{FF2B5EF4-FFF2-40B4-BE49-F238E27FC236}">
                  <a16:creationId xmlns:a16="http://schemas.microsoft.com/office/drawing/2014/main" id="{971A0A1C-1835-4A4E-B467-8B324B5EBF66}"/>
                </a:ext>
              </a:extLst>
            </p:cNvPr>
            <p:cNvSpPr/>
            <p:nvPr/>
          </p:nvSpPr>
          <p:spPr>
            <a:xfrm rot="16200000">
              <a:off x="2263996" y="1951539"/>
              <a:ext cx="1586976" cy="2024307"/>
            </a:xfrm>
            <a:prstGeom prst="rect">
              <a:avLst/>
            </a:prstGeom>
            <a:solidFill>
              <a:srgbClr val="FF0000"/>
            </a:solidFill>
            <a:ln w="44450">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400" b="1" dirty="0"/>
                <a:t>SU</a:t>
              </a:r>
              <a:endParaRPr lang="en-US" sz="1600" b="1" dirty="0"/>
            </a:p>
            <a:p>
              <a:pPr algn="ctr"/>
              <a:r>
                <a:rPr lang="en-US" sz="1600" dirty="0"/>
                <a:t>FETCH</a:t>
              </a:r>
            </a:p>
            <a:p>
              <a:pPr algn="ctr"/>
              <a:r>
                <a:rPr lang="en-US" sz="1600" dirty="0"/>
                <a:t>DECODE</a:t>
              </a:r>
            </a:p>
          </p:txBody>
        </p:sp>
        <p:pic>
          <p:nvPicPr>
            <p:cNvPr id="82" name="Picture 81">
              <a:extLst>
                <a:ext uri="{FF2B5EF4-FFF2-40B4-BE49-F238E27FC236}">
                  <a16:creationId xmlns:a16="http://schemas.microsoft.com/office/drawing/2014/main" id="{9DBA6D43-7688-A448-B50B-49AEE2F9B6FE}"/>
                </a:ext>
              </a:extLst>
            </p:cNvPr>
            <p:cNvPicPr>
              <a:picLocks noChangeAspect="1"/>
            </p:cNvPicPr>
            <p:nvPr/>
          </p:nvPicPr>
          <p:blipFill>
            <a:blip r:embed="rId2"/>
            <a:stretch>
              <a:fillRect/>
            </a:stretch>
          </p:blipFill>
          <p:spPr>
            <a:xfrm>
              <a:off x="5298944" y="2825818"/>
              <a:ext cx="2756135" cy="1530329"/>
            </a:xfrm>
            <a:prstGeom prst="rect">
              <a:avLst/>
            </a:prstGeom>
          </p:spPr>
        </p:pic>
        <p:sp>
          <p:nvSpPr>
            <p:cNvPr id="83" name="Rectangle 82">
              <a:extLst>
                <a:ext uri="{FF2B5EF4-FFF2-40B4-BE49-F238E27FC236}">
                  <a16:creationId xmlns:a16="http://schemas.microsoft.com/office/drawing/2014/main" id="{79CC3DC8-B43A-E442-9D24-25C744C8F8B4}"/>
                </a:ext>
              </a:extLst>
            </p:cNvPr>
            <p:cNvSpPr/>
            <p:nvPr/>
          </p:nvSpPr>
          <p:spPr>
            <a:xfrm rot="16200000">
              <a:off x="9265872" y="1850324"/>
              <a:ext cx="1745674" cy="2226737"/>
            </a:xfrm>
            <a:prstGeom prst="rect">
              <a:avLst/>
            </a:prstGeom>
            <a:solidFill>
              <a:srgbClr val="FF0000"/>
            </a:solidFill>
            <a:ln w="44450">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t>Write Back</a:t>
              </a:r>
            </a:p>
            <a:p>
              <a:pPr algn="ctr"/>
              <a:r>
                <a:rPr lang="en-US" sz="2000" dirty="0"/>
                <a:t>Synchronize</a:t>
              </a:r>
            </a:p>
          </p:txBody>
        </p:sp>
        <p:sp>
          <p:nvSpPr>
            <p:cNvPr id="84" name="Rectangle 83">
              <a:extLst>
                <a:ext uri="{FF2B5EF4-FFF2-40B4-BE49-F238E27FC236}">
                  <a16:creationId xmlns:a16="http://schemas.microsoft.com/office/drawing/2014/main" id="{6FD86E1D-02D9-5F46-9E0D-E265ADF734FE}"/>
                </a:ext>
              </a:extLst>
            </p:cNvPr>
            <p:cNvSpPr/>
            <p:nvPr/>
          </p:nvSpPr>
          <p:spPr>
            <a:xfrm rot="16200000">
              <a:off x="2560895" y="4497708"/>
              <a:ext cx="1011926" cy="2005566"/>
            </a:xfrm>
            <a:prstGeom prst="rect">
              <a:avLst/>
            </a:prstGeom>
            <a:solidFill>
              <a:srgbClr val="00B050"/>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5" name="Rectangle 84">
              <a:extLst>
                <a:ext uri="{FF2B5EF4-FFF2-40B4-BE49-F238E27FC236}">
                  <a16:creationId xmlns:a16="http://schemas.microsoft.com/office/drawing/2014/main" id="{BD4B0F6E-E26C-B04D-8453-0156EEF8E2A3}"/>
                </a:ext>
              </a:extLst>
            </p:cNvPr>
            <p:cNvSpPr/>
            <p:nvPr/>
          </p:nvSpPr>
          <p:spPr>
            <a:xfrm>
              <a:off x="2218006" y="5035962"/>
              <a:ext cx="1678954" cy="805242"/>
            </a:xfrm>
            <a:prstGeom prst="rect">
              <a:avLst/>
            </a:prstGeom>
          </p:spPr>
          <p:txBody>
            <a:bodyPr wrap="square">
              <a:spAutoFit/>
            </a:bodyPr>
            <a:lstStyle/>
            <a:p>
              <a:pPr algn="ctr"/>
              <a:r>
                <a:rPr lang="en-US" sz="2000" b="1" dirty="0">
                  <a:solidFill>
                    <a:schemeClr val="bg1"/>
                  </a:solidFill>
                </a:rPr>
                <a:t>Memory</a:t>
              </a:r>
              <a:r>
                <a:rPr lang="en-US" b="1" dirty="0">
                  <a:solidFill>
                    <a:schemeClr val="bg1"/>
                  </a:solidFill>
                </a:rPr>
                <a:t> Interface</a:t>
              </a:r>
            </a:p>
          </p:txBody>
        </p:sp>
      </p:grpSp>
      <p:cxnSp>
        <p:nvCxnSpPr>
          <p:cNvPr id="88" name="Straight Arrow Connector 87">
            <a:extLst>
              <a:ext uri="{FF2B5EF4-FFF2-40B4-BE49-F238E27FC236}">
                <a16:creationId xmlns:a16="http://schemas.microsoft.com/office/drawing/2014/main" id="{C680F56F-9A09-5441-82BF-1B4A0DD2884A}"/>
              </a:ext>
            </a:extLst>
          </p:cNvPr>
          <p:cNvCxnSpPr>
            <a:cxnSpLocks/>
            <a:stCxn id="81" idx="2"/>
          </p:cNvCxnSpPr>
          <p:nvPr/>
        </p:nvCxnSpPr>
        <p:spPr>
          <a:xfrm>
            <a:off x="4940888" y="3230896"/>
            <a:ext cx="88090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8A927800-686A-464C-8556-05F9076962F5}"/>
              </a:ext>
            </a:extLst>
          </p:cNvPr>
          <p:cNvSpPr/>
          <p:nvPr/>
        </p:nvSpPr>
        <p:spPr>
          <a:xfrm>
            <a:off x="677334" y="1975419"/>
            <a:ext cx="1512964" cy="4192905"/>
          </a:xfrm>
          <a:prstGeom prst="rect">
            <a:avLst/>
          </a:prstGeom>
          <a:solidFill>
            <a:srgbClr val="FF0000"/>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MEMORY</a:t>
            </a:r>
          </a:p>
        </p:txBody>
      </p:sp>
      <p:cxnSp>
        <p:nvCxnSpPr>
          <p:cNvPr id="93" name="Straight Arrow Connector 92">
            <a:extLst>
              <a:ext uri="{FF2B5EF4-FFF2-40B4-BE49-F238E27FC236}">
                <a16:creationId xmlns:a16="http://schemas.microsoft.com/office/drawing/2014/main" id="{1746C971-4F9E-1447-8AB4-AFE29DE930AB}"/>
              </a:ext>
            </a:extLst>
          </p:cNvPr>
          <p:cNvCxnSpPr>
            <a:cxnSpLocks/>
          </p:cNvCxnSpPr>
          <p:nvPr/>
        </p:nvCxnSpPr>
        <p:spPr>
          <a:xfrm>
            <a:off x="8436206" y="3230896"/>
            <a:ext cx="671807"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Elbow Connector 97">
            <a:extLst>
              <a:ext uri="{FF2B5EF4-FFF2-40B4-BE49-F238E27FC236}">
                <a16:creationId xmlns:a16="http://schemas.microsoft.com/office/drawing/2014/main" id="{1A93576B-1428-774B-AD44-183E380E4F7C}"/>
              </a:ext>
            </a:extLst>
          </p:cNvPr>
          <p:cNvCxnSpPr>
            <a:endCxn id="7" idx="0"/>
          </p:cNvCxnSpPr>
          <p:nvPr/>
        </p:nvCxnSpPr>
        <p:spPr>
          <a:xfrm rot="16200000" flipH="1">
            <a:off x="4510038" y="4052275"/>
            <a:ext cx="2133130" cy="490372"/>
          </a:xfrm>
          <a:prstGeom prst="bentConnector2">
            <a:avLst/>
          </a:prstGeom>
          <a:ln w="4445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0152BFA2-2979-0C4D-B80F-998DBF2855F3}"/>
              </a:ext>
            </a:extLst>
          </p:cNvPr>
          <p:cNvCxnSpPr/>
          <p:nvPr/>
        </p:nvCxnSpPr>
        <p:spPr>
          <a:xfrm flipV="1">
            <a:off x="7111625" y="4531276"/>
            <a:ext cx="0" cy="40729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0B0826A-549E-8547-82AF-13E668127CB6}"/>
              </a:ext>
            </a:extLst>
          </p:cNvPr>
          <p:cNvCxnSpPr/>
          <p:nvPr/>
        </p:nvCxnSpPr>
        <p:spPr>
          <a:xfrm flipV="1">
            <a:off x="6395223" y="4531276"/>
            <a:ext cx="0" cy="40729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1BA02A4-59AF-7943-8AEF-37EAA18BB714}"/>
              </a:ext>
            </a:extLst>
          </p:cNvPr>
          <p:cNvCxnSpPr/>
          <p:nvPr/>
        </p:nvCxnSpPr>
        <p:spPr>
          <a:xfrm flipV="1">
            <a:off x="7860677" y="4531276"/>
            <a:ext cx="0" cy="407298"/>
          </a:xfrm>
          <a:prstGeom prst="straightConnector1">
            <a:avLst/>
          </a:prstGeom>
          <a:ln w="444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4" name="Elbow Connector 103">
            <a:extLst>
              <a:ext uri="{FF2B5EF4-FFF2-40B4-BE49-F238E27FC236}">
                <a16:creationId xmlns:a16="http://schemas.microsoft.com/office/drawing/2014/main" id="{71514BF9-7FC5-844C-A6BE-5F33B236715C}"/>
              </a:ext>
            </a:extLst>
          </p:cNvPr>
          <p:cNvCxnSpPr>
            <a:stCxn id="83" idx="3"/>
            <a:endCxn id="81" idx="3"/>
          </p:cNvCxnSpPr>
          <p:nvPr/>
        </p:nvCxnSpPr>
        <p:spPr>
          <a:xfrm rot="16200000" flipH="1" flipV="1">
            <a:off x="7033644" y="-446900"/>
            <a:ext cx="66723" cy="5954422"/>
          </a:xfrm>
          <a:prstGeom prst="bentConnector3">
            <a:avLst>
              <a:gd name="adj1" fmla="val -645740"/>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2E8CA93-22FE-074A-8106-0D8BC751E0D7}"/>
              </a:ext>
            </a:extLst>
          </p:cNvPr>
          <p:cNvCxnSpPr>
            <a:cxnSpLocks/>
            <a:stCxn id="81" idx="1"/>
            <a:endCxn id="84" idx="3"/>
          </p:cNvCxnSpPr>
          <p:nvPr/>
        </p:nvCxnSpPr>
        <p:spPr>
          <a:xfrm>
            <a:off x="4089795" y="3898121"/>
            <a:ext cx="7882" cy="104045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Elbow Connector 107">
            <a:extLst>
              <a:ext uri="{FF2B5EF4-FFF2-40B4-BE49-F238E27FC236}">
                <a16:creationId xmlns:a16="http://schemas.microsoft.com/office/drawing/2014/main" id="{FA413ADF-7ADA-6042-845E-50C0F23E3C1A}"/>
              </a:ext>
            </a:extLst>
          </p:cNvPr>
          <p:cNvCxnSpPr>
            <a:cxnSpLocks/>
            <a:stCxn id="84" idx="1"/>
            <a:endCxn id="83" idx="2"/>
          </p:cNvCxnSpPr>
          <p:nvPr/>
        </p:nvCxnSpPr>
        <p:spPr>
          <a:xfrm rot="5400000" flipH="1" flipV="1">
            <a:off x="6259756" y="1068816"/>
            <a:ext cx="2558583" cy="6882743"/>
          </a:xfrm>
          <a:prstGeom prst="bentConnector4">
            <a:avLst>
              <a:gd name="adj1" fmla="val -11937"/>
              <a:gd name="adj2" fmla="val 103760"/>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Elbow Connector 115">
            <a:extLst>
              <a:ext uri="{FF2B5EF4-FFF2-40B4-BE49-F238E27FC236}">
                <a16:creationId xmlns:a16="http://schemas.microsoft.com/office/drawing/2014/main" id="{ABAD2767-AA8D-2A45-AEE6-523417DDF414}"/>
              </a:ext>
            </a:extLst>
          </p:cNvPr>
          <p:cNvCxnSpPr>
            <a:cxnSpLocks/>
            <a:stCxn id="83" idx="1"/>
            <a:endCxn id="7" idx="2"/>
          </p:cNvCxnSpPr>
          <p:nvPr/>
        </p:nvCxnSpPr>
        <p:spPr>
          <a:xfrm rot="5400000">
            <a:off x="8534362" y="3854170"/>
            <a:ext cx="1399183" cy="1620529"/>
          </a:xfrm>
          <a:prstGeom prst="bentConnector2">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9">
            <a:extLst>
              <a:ext uri="{FF2B5EF4-FFF2-40B4-BE49-F238E27FC236}">
                <a16:creationId xmlns:a16="http://schemas.microsoft.com/office/drawing/2014/main" id="{BB861279-1EDD-1B41-B7D6-022FAB258F76}"/>
              </a:ext>
            </a:extLst>
          </p:cNvPr>
          <p:cNvCxnSpPr>
            <a:cxnSpLocks/>
            <a:stCxn id="84" idx="0"/>
            <a:endCxn id="92" idx="3"/>
          </p:cNvCxnSpPr>
          <p:nvPr/>
        </p:nvCxnSpPr>
        <p:spPr>
          <a:xfrm rot="10800000">
            <a:off x="2190298" y="4071873"/>
            <a:ext cx="1064164" cy="1292155"/>
          </a:xfrm>
          <a:prstGeom prst="bentConnector3">
            <a:avLst>
              <a:gd name="adj1" fmla="val 50000"/>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3AF59598-58D4-AA4A-942B-486440628D5F}"/>
              </a:ext>
            </a:extLst>
          </p:cNvPr>
          <p:cNvGrpSpPr/>
          <p:nvPr/>
        </p:nvGrpSpPr>
        <p:grpSpPr>
          <a:xfrm>
            <a:off x="2924910" y="2003872"/>
            <a:ext cx="986154" cy="986154"/>
            <a:chOff x="2924910" y="2003872"/>
            <a:chExt cx="986154" cy="986154"/>
          </a:xfrm>
        </p:grpSpPr>
        <p:sp>
          <p:nvSpPr>
            <p:cNvPr id="3" name="Oval 2">
              <a:extLst>
                <a:ext uri="{FF2B5EF4-FFF2-40B4-BE49-F238E27FC236}">
                  <a16:creationId xmlns:a16="http://schemas.microsoft.com/office/drawing/2014/main" id="{5AA1D2A3-C1D5-7C4E-AB2D-9352A797B478}"/>
                </a:ext>
              </a:extLst>
            </p:cNvPr>
            <p:cNvSpPr/>
            <p:nvPr/>
          </p:nvSpPr>
          <p:spPr>
            <a:xfrm>
              <a:off x="2924910" y="2003872"/>
              <a:ext cx="986154" cy="9861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B0B03DBC-65F4-D64A-AF17-97DB6E87186F}"/>
                </a:ext>
              </a:extLst>
            </p:cNvPr>
            <p:cNvCxnSpPr/>
            <p:nvPr/>
          </p:nvCxnSpPr>
          <p:spPr>
            <a:xfrm>
              <a:off x="3142056" y="2269039"/>
              <a:ext cx="545675"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988B17-9B37-7340-AA15-A279F84D980D}"/>
                </a:ext>
              </a:extLst>
            </p:cNvPr>
            <p:cNvCxnSpPr/>
            <p:nvPr/>
          </p:nvCxnSpPr>
          <p:spPr>
            <a:xfrm>
              <a:off x="3142056" y="2352815"/>
              <a:ext cx="545675"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39ED8CE-9FC1-CA4D-93E5-31E46FF1EDE9}"/>
                </a:ext>
              </a:extLst>
            </p:cNvPr>
            <p:cNvCxnSpPr/>
            <p:nvPr/>
          </p:nvCxnSpPr>
          <p:spPr>
            <a:xfrm>
              <a:off x="3142056" y="2450455"/>
              <a:ext cx="545675"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5B5E359-603B-2F45-9B84-BDC525C20CB1}"/>
                </a:ext>
              </a:extLst>
            </p:cNvPr>
            <p:cNvCxnSpPr/>
            <p:nvPr/>
          </p:nvCxnSpPr>
          <p:spPr>
            <a:xfrm>
              <a:off x="3142056" y="2548008"/>
              <a:ext cx="545675"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9A5FB0A-F8D8-1B4E-9EF2-EB42E58FDC8A}"/>
                </a:ext>
              </a:extLst>
            </p:cNvPr>
            <p:cNvCxnSpPr/>
            <p:nvPr/>
          </p:nvCxnSpPr>
          <p:spPr>
            <a:xfrm>
              <a:off x="3142056" y="2631784"/>
              <a:ext cx="545675"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E824686-8033-D947-9028-E878696FF9A9}"/>
                </a:ext>
              </a:extLst>
            </p:cNvPr>
            <p:cNvCxnSpPr/>
            <p:nvPr/>
          </p:nvCxnSpPr>
          <p:spPr>
            <a:xfrm>
              <a:off x="3142056" y="2729424"/>
              <a:ext cx="545675"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3" name="Oval 42">
            <a:extLst>
              <a:ext uri="{FF2B5EF4-FFF2-40B4-BE49-F238E27FC236}">
                <a16:creationId xmlns:a16="http://schemas.microsoft.com/office/drawing/2014/main" id="{52CE0F5B-22A3-2343-947D-61409F1DC7F5}"/>
              </a:ext>
            </a:extLst>
          </p:cNvPr>
          <p:cNvSpPr/>
          <p:nvPr/>
        </p:nvSpPr>
        <p:spPr>
          <a:xfrm>
            <a:off x="5470089" y="2003872"/>
            <a:ext cx="986154" cy="9861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1FB7D8B0-1921-FF40-8968-02781AB16DB3}"/>
              </a:ext>
            </a:extLst>
          </p:cNvPr>
          <p:cNvCxnSpPr/>
          <p:nvPr/>
        </p:nvCxnSpPr>
        <p:spPr>
          <a:xfrm>
            <a:off x="5687235" y="2269039"/>
            <a:ext cx="545675"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038B3B9-6C9D-6246-B6A2-70814F68CEDD}"/>
              </a:ext>
            </a:extLst>
          </p:cNvPr>
          <p:cNvCxnSpPr/>
          <p:nvPr/>
        </p:nvCxnSpPr>
        <p:spPr>
          <a:xfrm>
            <a:off x="5687235" y="2352815"/>
            <a:ext cx="545675"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FB91BC6-7B3C-5D41-B7C4-69049357A2FE}"/>
              </a:ext>
            </a:extLst>
          </p:cNvPr>
          <p:cNvCxnSpPr/>
          <p:nvPr/>
        </p:nvCxnSpPr>
        <p:spPr>
          <a:xfrm>
            <a:off x="5687235" y="2450455"/>
            <a:ext cx="545675"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9AA0B0F-91DB-7349-9769-B029FD01E741}"/>
              </a:ext>
            </a:extLst>
          </p:cNvPr>
          <p:cNvCxnSpPr/>
          <p:nvPr/>
        </p:nvCxnSpPr>
        <p:spPr>
          <a:xfrm>
            <a:off x="5687235" y="2548008"/>
            <a:ext cx="545675"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2BABD1F-2582-F740-8A2A-08128240FBE0}"/>
              </a:ext>
            </a:extLst>
          </p:cNvPr>
          <p:cNvCxnSpPr/>
          <p:nvPr/>
        </p:nvCxnSpPr>
        <p:spPr>
          <a:xfrm>
            <a:off x="5687235" y="2631784"/>
            <a:ext cx="545675"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6355361-FF02-664C-A106-B0F348FA7D11}"/>
              </a:ext>
            </a:extLst>
          </p:cNvPr>
          <p:cNvCxnSpPr/>
          <p:nvPr/>
        </p:nvCxnSpPr>
        <p:spPr>
          <a:xfrm>
            <a:off x="5687235" y="2729424"/>
            <a:ext cx="545675"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DCA5FD30-C425-5447-A550-F97141CAA9FD}"/>
              </a:ext>
            </a:extLst>
          </p:cNvPr>
          <p:cNvSpPr/>
          <p:nvPr/>
        </p:nvSpPr>
        <p:spPr>
          <a:xfrm>
            <a:off x="6229028" y="4799763"/>
            <a:ext cx="357157" cy="35715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168B5E79-4E31-174A-92D3-39BBEA3C04BF}"/>
              </a:ext>
            </a:extLst>
          </p:cNvPr>
          <p:cNvSpPr/>
          <p:nvPr/>
        </p:nvSpPr>
        <p:spPr>
          <a:xfrm>
            <a:off x="8580267" y="3070618"/>
            <a:ext cx="357157" cy="35715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lded Corner 9">
            <a:extLst>
              <a:ext uri="{FF2B5EF4-FFF2-40B4-BE49-F238E27FC236}">
                <a16:creationId xmlns:a16="http://schemas.microsoft.com/office/drawing/2014/main" id="{0FBD6E16-E77C-634E-9725-B3E34D890092}"/>
              </a:ext>
            </a:extLst>
          </p:cNvPr>
          <p:cNvSpPr/>
          <p:nvPr/>
        </p:nvSpPr>
        <p:spPr>
          <a:xfrm>
            <a:off x="309966" y="1930400"/>
            <a:ext cx="2262753" cy="2600876"/>
          </a:xfrm>
          <a:prstGeom prst="foldedCorner">
            <a:avLst/>
          </a:prstGeom>
          <a:solidFill>
            <a:srgbClr val="FFFFD3"/>
          </a:solidFill>
          <a:ln w="25400">
            <a:solidFill>
              <a:schemeClr val="tx1"/>
            </a:solidFill>
          </a:ln>
          <a:effectLst>
            <a:outerShdw blurRad="241300" dist="190500" dir="3120000" sx="102000" sy="102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993B3516-5ED1-5A4F-B9BB-62FDFB68343D}"/>
              </a:ext>
            </a:extLst>
          </p:cNvPr>
          <p:cNvGrpSpPr/>
          <p:nvPr/>
        </p:nvGrpSpPr>
        <p:grpSpPr>
          <a:xfrm>
            <a:off x="974576" y="2721675"/>
            <a:ext cx="986154" cy="986154"/>
            <a:chOff x="2924910" y="2003872"/>
            <a:chExt cx="986154" cy="986154"/>
          </a:xfrm>
        </p:grpSpPr>
        <p:sp>
          <p:nvSpPr>
            <p:cNvPr id="53" name="Oval 52">
              <a:extLst>
                <a:ext uri="{FF2B5EF4-FFF2-40B4-BE49-F238E27FC236}">
                  <a16:creationId xmlns:a16="http://schemas.microsoft.com/office/drawing/2014/main" id="{2888B7AA-CA86-294A-ADD3-FF6F3BE7DDAC}"/>
                </a:ext>
              </a:extLst>
            </p:cNvPr>
            <p:cNvSpPr/>
            <p:nvPr/>
          </p:nvSpPr>
          <p:spPr>
            <a:xfrm>
              <a:off x="2924910" y="2003872"/>
              <a:ext cx="986154" cy="9861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A775628B-94A4-6F45-A5F4-EA38AA549EAE}"/>
                </a:ext>
              </a:extLst>
            </p:cNvPr>
            <p:cNvCxnSpPr/>
            <p:nvPr/>
          </p:nvCxnSpPr>
          <p:spPr>
            <a:xfrm>
              <a:off x="3142056" y="2269039"/>
              <a:ext cx="545675"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BAD1AC1-8027-BC4B-BB4B-6B15F264C0CE}"/>
                </a:ext>
              </a:extLst>
            </p:cNvPr>
            <p:cNvCxnSpPr/>
            <p:nvPr/>
          </p:nvCxnSpPr>
          <p:spPr>
            <a:xfrm>
              <a:off x="3142056" y="2352815"/>
              <a:ext cx="545675"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4CFA9FB-9C2D-3A4C-84A5-B268F3631EA9}"/>
                </a:ext>
              </a:extLst>
            </p:cNvPr>
            <p:cNvCxnSpPr/>
            <p:nvPr/>
          </p:nvCxnSpPr>
          <p:spPr>
            <a:xfrm>
              <a:off x="3142056" y="2450455"/>
              <a:ext cx="545675"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92B41B2-F0B4-8B44-9C87-A188AFECDB58}"/>
                </a:ext>
              </a:extLst>
            </p:cNvPr>
            <p:cNvCxnSpPr/>
            <p:nvPr/>
          </p:nvCxnSpPr>
          <p:spPr>
            <a:xfrm>
              <a:off x="3142056" y="2548008"/>
              <a:ext cx="545675"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70E1993-31F7-A146-AE19-0B17D7568DD6}"/>
                </a:ext>
              </a:extLst>
            </p:cNvPr>
            <p:cNvCxnSpPr/>
            <p:nvPr/>
          </p:nvCxnSpPr>
          <p:spPr>
            <a:xfrm>
              <a:off x="3142056" y="2631784"/>
              <a:ext cx="545675"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1C9E79F-786B-A842-9317-C933E865406A}"/>
                </a:ext>
              </a:extLst>
            </p:cNvPr>
            <p:cNvCxnSpPr/>
            <p:nvPr/>
          </p:nvCxnSpPr>
          <p:spPr>
            <a:xfrm>
              <a:off x="3142056" y="2729424"/>
              <a:ext cx="545675"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Arrow Connector 11">
            <a:extLst>
              <a:ext uri="{FF2B5EF4-FFF2-40B4-BE49-F238E27FC236}">
                <a16:creationId xmlns:a16="http://schemas.microsoft.com/office/drawing/2014/main" id="{D5705765-8B1F-9C4F-B169-4FB24D8D0CF4}"/>
              </a:ext>
            </a:extLst>
          </p:cNvPr>
          <p:cNvCxnSpPr>
            <a:endCxn id="53" idx="7"/>
          </p:cNvCxnSpPr>
          <p:nvPr/>
        </p:nvCxnSpPr>
        <p:spPr>
          <a:xfrm flipH="1">
            <a:off x="1816311" y="2352815"/>
            <a:ext cx="321360" cy="5132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4ECC17B-FB49-4543-8F51-CA0081782A34}"/>
              </a:ext>
            </a:extLst>
          </p:cNvPr>
          <p:cNvCxnSpPr>
            <a:endCxn id="53" idx="1"/>
          </p:cNvCxnSpPr>
          <p:nvPr/>
        </p:nvCxnSpPr>
        <p:spPr>
          <a:xfrm>
            <a:off x="724531" y="2362027"/>
            <a:ext cx="394464" cy="50406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71D009CF-DEA7-434D-A5FB-84B946D49F77}"/>
              </a:ext>
            </a:extLst>
          </p:cNvPr>
          <p:cNvCxnSpPr>
            <a:cxnSpLocks/>
            <a:stCxn id="53" idx="4"/>
          </p:cNvCxnSpPr>
          <p:nvPr/>
        </p:nvCxnSpPr>
        <p:spPr>
          <a:xfrm flipH="1">
            <a:off x="1464559" y="3707829"/>
            <a:ext cx="3094" cy="5998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2A18418D-50DB-724E-8C49-5CEC06C4D161}"/>
              </a:ext>
            </a:extLst>
          </p:cNvPr>
          <p:cNvSpPr/>
          <p:nvPr/>
        </p:nvSpPr>
        <p:spPr>
          <a:xfrm>
            <a:off x="6939806" y="4794837"/>
            <a:ext cx="357157" cy="35715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0D9534AC-4870-C94A-B4B3-AA975D80F204}"/>
              </a:ext>
            </a:extLst>
          </p:cNvPr>
          <p:cNvSpPr/>
          <p:nvPr/>
        </p:nvSpPr>
        <p:spPr>
          <a:xfrm>
            <a:off x="728541" y="2364518"/>
            <a:ext cx="357157" cy="35715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CD754B17-DA9B-0542-8349-FE424D973A64}"/>
              </a:ext>
            </a:extLst>
          </p:cNvPr>
          <p:cNvSpPr/>
          <p:nvPr/>
        </p:nvSpPr>
        <p:spPr>
          <a:xfrm>
            <a:off x="1842306" y="2397974"/>
            <a:ext cx="357157" cy="35715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539CC146-3116-C64C-B116-4A1BE3AB82E1}"/>
              </a:ext>
            </a:extLst>
          </p:cNvPr>
          <p:cNvSpPr/>
          <p:nvPr/>
        </p:nvSpPr>
        <p:spPr>
          <a:xfrm>
            <a:off x="1285980" y="3791604"/>
            <a:ext cx="357157" cy="35715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874A6CEE-D5F2-0847-AE87-1010B51EBD08}"/>
              </a:ext>
            </a:extLst>
          </p:cNvPr>
          <p:cNvSpPr>
            <a:spLocks noGrp="1"/>
          </p:cNvSpPr>
          <p:nvPr>
            <p:ph type="sldNum" sz="quarter" idx="12"/>
          </p:nvPr>
        </p:nvSpPr>
        <p:spPr/>
        <p:txBody>
          <a:bodyPr/>
          <a:lstStyle/>
          <a:p>
            <a:fld id="{4FAB73BC-B049-4115-A692-8D63A059BFB8}" type="slidenum">
              <a:rPr lang="en-US" smtClean="0"/>
              <a:t>23</a:t>
            </a:fld>
            <a:endParaRPr lang="en-US"/>
          </a:p>
        </p:txBody>
      </p:sp>
    </p:spTree>
    <p:extLst>
      <p:ext uri="{BB962C8B-B14F-4D97-AF65-F5344CB8AC3E}">
        <p14:creationId xmlns:p14="http://schemas.microsoft.com/office/powerpoint/2010/main" val="1954134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par>
                                <p:cTn id="14" presetID="22" presetClass="entr" presetSubtype="4" fill="hold"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wipe(down)">
                                      <p:cBhvr>
                                        <p:cTn id="16" dur="500"/>
                                        <p:tgtEl>
                                          <p:spTgt spid="52"/>
                                        </p:tgtEl>
                                      </p:cBhvr>
                                    </p:animEffect>
                                  </p:childTnLst>
                                </p:cTn>
                              </p:par>
                              <p:par>
                                <p:cTn id="17" presetID="22" presetClass="entr" presetSubtype="4" fill="hold" nodeType="with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wipe(down)">
                                      <p:cBhvr>
                                        <p:cTn id="19" dur="500"/>
                                        <p:tgtEl>
                                          <p:spTgt spid="66"/>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71"/>
                                        </p:tgtEl>
                                        <p:attrNameLst>
                                          <p:attrName>style.visibility</p:attrName>
                                        </p:attrNameLst>
                                      </p:cBhvr>
                                      <p:to>
                                        <p:strVal val="visible"/>
                                      </p:to>
                                    </p:set>
                                    <p:animEffect transition="in" filter="dissolve">
                                      <p:cBhvr>
                                        <p:cTn id="24" dur="500"/>
                                        <p:tgtEl>
                                          <p:spTgt spid="7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animEffect transition="in" filter="dissolve">
                                      <p:cBhvr>
                                        <p:cTn id="27" dur="500"/>
                                        <p:tgtEl>
                                          <p:spTgt spid="7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nodeType="clickEffect">
                                  <p:stCondLst>
                                    <p:cond delay="0"/>
                                  </p:stCondLst>
                                  <p:childTnLst>
                                    <p:animMotion origin="layout" path="M 1.45833E-6 1.11111E-6 L 0.20976 -0.00255 " pathEditMode="relative" rAng="0" ptsTypes="AA">
                                      <p:cBhvr>
                                        <p:cTn id="36" dur="500" fill="hold"/>
                                        <p:tgtEl>
                                          <p:spTgt spid="6"/>
                                        </p:tgtEl>
                                        <p:attrNameLst>
                                          <p:attrName>ppt_x</p:attrName>
                                          <p:attrName>ppt_y</p:attrName>
                                        </p:attrNameLst>
                                      </p:cBhvr>
                                      <p:rCtr x="10482" y="-139"/>
                                    </p:animMotion>
                                  </p:childTnLst>
                                </p:cTn>
                              </p:par>
                            </p:childTnLst>
                          </p:cTn>
                        </p:par>
                        <p:par>
                          <p:cTn id="37" fill="hold">
                            <p:stCondLst>
                              <p:cond delay="500"/>
                            </p:stCondLst>
                            <p:childTnLst>
                              <p:par>
                                <p:cTn id="38" presetID="1" presetClass="exit" presetSubtype="0" fill="hold" nodeType="afterEffect">
                                  <p:stCondLst>
                                    <p:cond delay="0"/>
                                  </p:stCondLst>
                                  <p:childTnLst>
                                    <p:set>
                                      <p:cBhvr>
                                        <p:cTn id="39" dur="1" fill="hold">
                                          <p:stCondLst>
                                            <p:cond delay="0"/>
                                          </p:stCondLst>
                                        </p:cTn>
                                        <p:tgtEl>
                                          <p:spTgt spid="6"/>
                                        </p:tgtEl>
                                        <p:attrNameLst>
                                          <p:attrName>style.visibility</p:attrName>
                                        </p:attrNameLst>
                                      </p:cBhvr>
                                      <p:to>
                                        <p:strVal val="hidden"/>
                                      </p:to>
                                    </p:set>
                                  </p:childTnLst>
                                </p:cTn>
                              </p:par>
                            </p:childTnLst>
                          </p:cTn>
                        </p:par>
                        <p:par>
                          <p:cTn id="40" fill="hold">
                            <p:stCondLst>
                              <p:cond delay="500"/>
                            </p:stCondLst>
                            <p:childTnLst>
                              <p:par>
                                <p:cTn id="41" presetID="1" presetClass="entr" presetSubtype="0" fill="hold" nodeType="after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9"/>
                                        </p:tgtEl>
                                        <p:attrNameLst>
                                          <p:attrName>style.visibility</p:attrName>
                                        </p:attrNameLst>
                                      </p:cBhvr>
                                      <p:to>
                                        <p:strVal val="visible"/>
                                      </p:to>
                                    </p:set>
                                  </p:childTnLst>
                                </p:cTn>
                              </p:par>
                              <p:par>
                                <p:cTn id="53" presetID="1" presetClass="entr" presetSubtype="0" fill="hold" grpId="1"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7" presetClass="emph" presetSubtype="2" fill="hold" nodeType="clickEffect">
                                  <p:stCondLst>
                                    <p:cond delay="0"/>
                                  </p:stCondLst>
                                  <p:childTnLst>
                                    <p:animClr clrSpc="rgb" dir="cw">
                                      <p:cBhvr>
                                        <p:cTn id="64" dur="200" fill="hold"/>
                                        <p:tgtEl>
                                          <p:spTgt spid="44"/>
                                        </p:tgtEl>
                                        <p:attrNameLst>
                                          <p:attrName>stroke.color</p:attrName>
                                        </p:attrNameLst>
                                      </p:cBhvr>
                                      <p:to>
                                        <a:schemeClr val="bg1"/>
                                      </p:to>
                                    </p:animClr>
                                    <p:set>
                                      <p:cBhvr>
                                        <p:cTn id="65" dur="200" fill="hold"/>
                                        <p:tgtEl>
                                          <p:spTgt spid="44"/>
                                        </p:tgtEl>
                                        <p:attrNameLst>
                                          <p:attrName>stroke.on</p:attrName>
                                        </p:attrNameLst>
                                      </p:cBhvr>
                                      <p:to>
                                        <p:strVal val="true"/>
                                      </p:to>
                                    </p:set>
                                  </p:childTnLst>
                                </p:cTn>
                              </p:par>
                            </p:childTnLst>
                          </p:cTn>
                        </p:par>
                        <p:par>
                          <p:cTn id="66" fill="hold">
                            <p:stCondLst>
                              <p:cond delay="200"/>
                            </p:stCondLst>
                            <p:childTnLst>
                              <p:par>
                                <p:cTn id="67" presetID="7" presetClass="emph" presetSubtype="2" fill="hold" nodeType="afterEffect">
                                  <p:stCondLst>
                                    <p:cond delay="0"/>
                                  </p:stCondLst>
                                  <p:childTnLst>
                                    <p:animClr clrSpc="rgb" dir="cw">
                                      <p:cBhvr>
                                        <p:cTn id="68" dur="200" fill="hold"/>
                                        <p:tgtEl>
                                          <p:spTgt spid="45"/>
                                        </p:tgtEl>
                                        <p:attrNameLst>
                                          <p:attrName>stroke.color</p:attrName>
                                        </p:attrNameLst>
                                      </p:cBhvr>
                                      <p:to>
                                        <a:schemeClr val="bg1"/>
                                      </p:to>
                                    </p:animClr>
                                    <p:set>
                                      <p:cBhvr>
                                        <p:cTn id="69" dur="200" fill="hold"/>
                                        <p:tgtEl>
                                          <p:spTgt spid="45"/>
                                        </p:tgtEl>
                                        <p:attrNameLst>
                                          <p:attrName>stroke.on</p:attrName>
                                        </p:attrNameLst>
                                      </p:cBhvr>
                                      <p:to>
                                        <p:strVal val="true"/>
                                      </p:to>
                                    </p:set>
                                  </p:childTnLst>
                                </p:cTn>
                              </p:par>
                            </p:childTnLst>
                          </p:cTn>
                        </p:par>
                        <p:par>
                          <p:cTn id="70" fill="hold">
                            <p:stCondLst>
                              <p:cond delay="400"/>
                            </p:stCondLst>
                            <p:childTnLst>
                              <p:par>
                                <p:cTn id="71" presetID="7" presetClass="emph" presetSubtype="2" fill="hold" nodeType="afterEffect">
                                  <p:stCondLst>
                                    <p:cond delay="0"/>
                                  </p:stCondLst>
                                  <p:childTnLst>
                                    <p:animClr clrSpc="rgb" dir="cw">
                                      <p:cBhvr>
                                        <p:cTn id="72" dur="200" fill="hold"/>
                                        <p:tgtEl>
                                          <p:spTgt spid="46"/>
                                        </p:tgtEl>
                                        <p:attrNameLst>
                                          <p:attrName>stroke.color</p:attrName>
                                        </p:attrNameLst>
                                      </p:cBhvr>
                                      <p:to>
                                        <a:schemeClr val="bg1"/>
                                      </p:to>
                                    </p:animClr>
                                    <p:set>
                                      <p:cBhvr>
                                        <p:cTn id="73" dur="200" fill="hold"/>
                                        <p:tgtEl>
                                          <p:spTgt spid="46"/>
                                        </p:tgtEl>
                                        <p:attrNameLst>
                                          <p:attrName>stroke.on</p:attrName>
                                        </p:attrNameLst>
                                      </p:cBhvr>
                                      <p:to>
                                        <p:strVal val="true"/>
                                      </p:to>
                                    </p:set>
                                  </p:childTnLst>
                                </p:cTn>
                              </p:par>
                            </p:childTnLst>
                          </p:cTn>
                        </p:par>
                        <p:par>
                          <p:cTn id="74" fill="hold">
                            <p:stCondLst>
                              <p:cond delay="600"/>
                            </p:stCondLst>
                            <p:childTnLst>
                              <p:par>
                                <p:cTn id="75" presetID="7" presetClass="emph" presetSubtype="2" fill="hold" nodeType="afterEffect">
                                  <p:stCondLst>
                                    <p:cond delay="0"/>
                                  </p:stCondLst>
                                  <p:childTnLst>
                                    <p:animClr clrSpc="rgb" dir="cw">
                                      <p:cBhvr>
                                        <p:cTn id="76" dur="200" fill="hold"/>
                                        <p:tgtEl>
                                          <p:spTgt spid="47"/>
                                        </p:tgtEl>
                                        <p:attrNameLst>
                                          <p:attrName>stroke.color</p:attrName>
                                        </p:attrNameLst>
                                      </p:cBhvr>
                                      <p:to>
                                        <a:schemeClr val="bg1"/>
                                      </p:to>
                                    </p:animClr>
                                    <p:set>
                                      <p:cBhvr>
                                        <p:cTn id="77" dur="200" fill="hold"/>
                                        <p:tgtEl>
                                          <p:spTgt spid="47"/>
                                        </p:tgtEl>
                                        <p:attrNameLst>
                                          <p:attrName>stroke.on</p:attrName>
                                        </p:attrNameLst>
                                      </p:cBhvr>
                                      <p:to>
                                        <p:strVal val="true"/>
                                      </p:to>
                                    </p:set>
                                  </p:childTnLst>
                                </p:cTn>
                              </p:par>
                            </p:childTnLst>
                          </p:cTn>
                        </p:par>
                        <p:par>
                          <p:cTn id="78" fill="hold">
                            <p:stCondLst>
                              <p:cond delay="800"/>
                            </p:stCondLst>
                            <p:childTnLst>
                              <p:par>
                                <p:cTn id="79" presetID="7" presetClass="emph" presetSubtype="2" fill="hold" nodeType="afterEffect">
                                  <p:stCondLst>
                                    <p:cond delay="0"/>
                                  </p:stCondLst>
                                  <p:childTnLst>
                                    <p:animClr clrSpc="rgb" dir="cw">
                                      <p:cBhvr>
                                        <p:cTn id="80" dur="200" fill="hold"/>
                                        <p:tgtEl>
                                          <p:spTgt spid="48"/>
                                        </p:tgtEl>
                                        <p:attrNameLst>
                                          <p:attrName>stroke.color</p:attrName>
                                        </p:attrNameLst>
                                      </p:cBhvr>
                                      <p:to>
                                        <a:schemeClr val="bg1"/>
                                      </p:to>
                                    </p:animClr>
                                    <p:set>
                                      <p:cBhvr>
                                        <p:cTn id="81" dur="200" fill="hold"/>
                                        <p:tgtEl>
                                          <p:spTgt spid="48"/>
                                        </p:tgtEl>
                                        <p:attrNameLst>
                                          <p:attrName>stroke.on</p:attrName>
                                        </p:attrNameLst>
                                      </p:cBhvr>
                                      <p:to>
                                        <p:strVal val="true"/>
                                      </p:to>
                                    </p:set>
                                  </p:childTnLst>
                                </p:cTn>
                              </p:par>
                            </p:childTnLst>
                          </p:cTn>
                        </p:par>
                        <p:par>
                          <p:cTn id="82" fill="hold">
                            <p:stCondLst>
                              <p:cond delay="1000"/>
                            </p:stCondLst>
                            <p:childTnLst>
                              <p:par>
                                <p:cTn id="83" presetID="7" presetClass="emph" presetSubtype="2" fill="hold" nodeType="afterEffect">
                                  <p:stCondLst>
                                    <p:cond delay="0"/>
                                  </p:stCondLst>
                                  <p:childTnLst>
                                    <p:animClr clrSpc="rgb" dir="cw">
                                      <p:cBhvr>
                                        <p:cTn id="84" dur="200" fill="hold"/>
                                        <p:tgtEl>
                                          <p:spTgt spid="49"/>
                                        </p:tgtEl>
                                        <p:attrNameLst>
                                          <p:attrName>stroke.color</p:attrName>
                                        </p:attrNameLst>
                                      </p:cBhvr>
                                      <p:to>
                                        <a:schemeClr val="bg1"/>
                                      </p:to>
                                    </p:animClr>
                                    <p:set>
                                      <p:cBhvr>
                                        <p:cTn id="85" dur="200" fill="hold"/>
                                        <p:tgtEl>
                                          <p:spTgt spid="49"/>
                                        </p:tgtEl>
                                        <p:attrNameLst>
                                          <p:attrName>stroke.on</p:attrName>
                                        </p:attrNameLst>
                                      </p:cBhvr>
                                      <p:to>
                                        <p:strVal val="true"/>
                                      </p:to>
                                    </p:set>
                                  </p:childTnLst>
                                </p:cTn>
                              </p:par>
                            </p:childTnLst>
                          </p:cTn>
                        </p:par>
                      </p:childTnLst>
                    </p:cTn>
                  </p:par>
                  <p:par>
                    <p:cTn id="86" fill="hold">
                      <p:stCondLst>
                        <p:cond delay="indefinite"/>
                      </p:stCondLst>
                      <p:childTnLst>
                        <p:par>
                          <p:cTn id="87" fill="hold">
                            <p:stCondLst>
                              <p:cond delay="0"/>
                            </p:stCondLst>
                            <p:childTnLst>
                              <p:par>
                                <p:cTn id="88" presetID="10" presetClass="exit" presetSubtype="0" fill="hold" grpId="0" nodeType="clickEffect">
                                  <p:stCondLst>
                                    <p:cond delay="0"/>
                                  </p:stCondLst>
                                  <p:childTnLst>
                                    <p:animEffect transition="out" filter="fade">
                                      <p:cBhvr>
                                        <p:cTn id="89" dur="500"/>
                                        <p:tgtEl>
                                          <p:spTgt spid="43"/>
                                        </p:tgtEl>
                                      </p:cBhvr>
                                    </p:animEffect>
                                    <p:set>
                                      <p:cBhvr>
                                        <p:cTn id="90" dur="1" fill="hold">
                                          <p:stCondLst>
                                            <p:cond delay="499"/>
                                          </p:stCondLst>
                                        </p:cTn>
                                        <p:tgtEl>
                                          <p:spTgt spid="43"/>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44"/>
                                        </p:tgtEl>
                                      </p:cBhvr>
                                    </p:animEffect>
                                    <p:set>
                                      <p:cBhvr>
                                        <p:cTn id="93" dur="1" fill="hold">
                                          <p:stCondLst>
                                            <p:cond delay="499"/>
                                          </p:stCondLst>
                                        </p:cTn>
                                        <p:tgtEl>
                                          <p:spTgt spid="44"/>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500"/>
                                        <p:tgtEl>
                                          <p:spTgt spid="45"/>
                                        </p:tgtEl>
                                      </p:cBhvr>
                                    </p:animEffect>
                                    <p:set>
                                      <p:cBhvr>
                                        <p:cTn id="96" dur="1" fill="hold">
                                          <p:stCondLst>
                                            <p:cond delay="499"/>
                                          </p:stCondLst>
                                        </p:cTn>
                                        <p:tgtEl>
                                          <p:spTgt spid="45"/>
                                        </p:tgtEl>
                                        <p:attrNameLst>
                                          <p:attrName>style.visibility</p:attrName>
                                        </p:attrNameLst>
                                      </p:cBhvr>
                                      <p:to>
                                        <p:strVal val="hidden"/>
                                      </p:to>
                                    </p:set>
                                  </p:childTnLst>
                                </p:cTn>
                              </p:par>
                              <p:par>
                                <p:cTn id="97" presetID="10" presetClass="exit" presetSubtype="0" fill="hold" nodeType="withEffect">
                                  <p:stCondLst>
                                    <p:cond delay="0"/>
                                  </p:stCondLst>
                                  <p:childTnLst>
                                    <p:animEffect transition="out" filter="fade">
                                      <p:cBhvr>
                                        <p:cTn id="98" dur="500"/>
                                        <p:tgtEl>
                                          <p:spTgt spid="46"/>
                                        </p:tgtEl>
                                      </p:cBhvr>
                                    </p:animEffect>
                                    <p:set>
                                      <p:cBhvr>
                                        <p:cTn id="99" dur="1" fill="hold">
                                          <p:stCondLst>
                                            <p:cond delay="499"/>
                                          </p:stCondLst>
                                        </p:cTn>
                                        <p:tgtEl>
                                          <p:spTgt spid="46"/>
                                        </p:tgtEl>
                                        <p:attrNameLst>
                                          <p:attrName>style.visibility</p:attrName>
                                        </p:attrNameLst>
                                      </p:cBhvr>
                                      <p:to>
                                        <p:strVal val="hidden"/>
                                      </p:to>
                                    </p:set>
                                  </p:childTnLst>
                                </p:cTn>
                              </p:par>
                              <p:par>
                                <p:cTn id="100" presetID="10" presetClass="exit" presetSubtype="0" fill="hold" nodeType="withEffect">
                                  <p:stCondLst>
                                    <p:cond delay="0"/>
                                  </p:stCondLst>
                                  <p:childTnLst>
                                    <p:animEffect transition="out" filter="fade">
                                      <p:cBhvr>
                                        <p:cTn id="101" dur="500"/>
                                        <p:tgtEl>
                                          <p:spTgt spid="47"/>
                                        </p:tgtEl>
                                      </p:cBhvr>
                                    </p:animEffect>
                                    <p:set>
                                      <p:cBhvr>
                                        <p:cTn id="102" dur="1" fill="hold">
                                          <p:stCondLst>
                                            <p:cond delay="499"/>
                                          </p:stCondLst>
                                        </p:cTn>
                                        <p:tgtEl>
                                          <p:spTgt spid="47"/>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500"/>
                                        <p:tgtEl>
                                          <p:spTgt spid="48"/>
                                        </p:tgtEl>
                                      </p:cBhvr>
                                    </p:animEffect>
                                    <p:set>
                                      <p:cBhvr>
                                        <p:cTn id="105" dur="1" fill="hold">
                                          <p:stCondLst>
                                            <p:cond delay="499"/>
                                          </p:stCondLst>
                                        </p:cTn>
                                        <p:tgtEl>
                                          <p:spTgt spid="48"/>
                                        </p:tgtEl>
                                        <p:attrNameLst>
                                          <p:attrName>style.visibility</p:attrName>
                                        </p:attrNameLst>
                                      </p:cBhvr>
                                      <p:to>
                                        <p:strVal val="hidden"/>
                                      </p:to>
                                    </p:set>
                                  </p:childTnLst>
                                </p:cTn>
                              </p:par>
                              <p:par>
                                <p:cTn id="106" presetID="10" presetClass="exit" presetSubtype="0" fill="hold" nodeType="withEffect">
                                  <p:stCondLst>
                                    <p:cond delay="0"/>
                                  </p:stCondLst>
                                  <p:childTnLst>
                                    <p:animEffect transition="out" filter="fade">
                                      <p:cBhvr>
                                        <p:cTn id="107" dur="500"/>
                                        <p:tgtEl>
                                          <p:spTgt spid="49"/>
                                        </p:tgtEl>
                                      </p:cBhvr>
                                    </p:animEffect>
                                    <p:set>
                                      <p:cBhvr>
                                        <p:cTn id="108" dur="1" fill="hold">
                                          <p:stCondLst>
                                            <p:cond delay="499"/>
                                          </p:stCondLst>
                                        </p:cTn>
                                        <p:tgtEl>
                                          <p:spTgt spid="49"/>
                                        </p:tgtEl>
                                        <p:attrNameLst>
                                          <p:attrName>style.visibility</p:attrName>
                                        </p:attrNameLst>
                                      </p:cBhvr>
                                      <p:to>
                                        <p:strVal val="hidden"/>
                                      </p:to>
                                    </p:set>
                                  </p:childTnLst>
                                </p:cTn>
                              </p:par>
                            </p:childTnLst>
                          </p:cTn>
                        </p:par>
                        <p:par>
                          <p:cTn id="109" fill="hold">
                            <p:stCondLst>
                              <p:cond delay="500"/>
                            </p:stCondLst>
                            <p:childTnLst>
                              <p:par>
                                <p:cTn id="110" presetID="7" presetClass="emph" presetSubtype="2" fill="hold" nodeType="afterEffect">
                                  <p:stCondLst>
                                    <p:cond delay="0"/>
                                  </p:stCondLst>
                                  <p:childTnLst>
                                    <p:animClr clrSpc="rgb" dir="cw">
                                      <p:cBhvr>
                                        <p:cTn id="111" dur="500" fill="hold"/>
                                        <p:tgtEl>
                                          <p:spTgt spid="93"/>
                                        </p:tgtEl>
                                        <p:attrNameLst>
                                          <p:attrName>stroke.color</p:attrName>
                                        </p:attrNameLst>
                                      </p:cBhvr>
                                      <p:to>
                                        <a:srgbClr val="FF0000"/>
                                      </p:to>
                                    </p:animClr>
                                    <p:set>
                                      <p:cBhvr>
                                        <p:cTn id="112" dur="500" fill="hold"/>
                                        <p:tgtEl>
                                          <p:spTgt spid="93"/>
                                        </p:tgtEl>
                                        <p:attrNameLst>
                                          <p:attrName>stroke.on</p:attrName>
                                        </p:attrNameLst>
                                      </p:cBhvr>
                                      <p:to>
                                        <p:strVal val="true"/>
                                      </p:to>
                                    </p:set>
                                  </p:childTnLst>
                                </p:cTn>
                              </p:par>
                            </p:childTnLst>
                          </p:cTn>
                        </p:par>
                        <p:par>
                          <p:cTn id="113" fill="hold">
                            <p:stCondLst>
                              <p:cond delay="1000"/>
                            </p:stCondLst>
                            <p:childTnLst>
                              <p:par>
                                <p:cTn id="114" presetID="9" presetClass="entr" presetSubtype="0" fill="hold" grpId="0" nodeType="afterEffect">
                                  <p:stCondLst>
                                    <p:cond delay="0"/>
                                  </p:stCondLst>
                                  <p:childTnLst>
                                    <p:set>
                                      <p:cBhvr>
                                        <p:cTn id="115" dur="1" fill="hold">
                                          <p:stCondLst>
                                            <p:cond delay="0"/>
                                          </p:stCondLst>
                                        </p:cTn>
                                        <p:tgtEl>
                                          <p:spTgt spid="73"/>
                                        </p:tgtEl>
                                        <p:attrNameLst>
                                          <p:attrName>style.visibility</p:attrName>
                                        </p:attrNameLst>
                                      </p:cBhvr>
                                      <p:to>
                                        <p:strVal val="visible"/>
                                      </p:to>
                                    </p:set>
                                    <p:animEffect transition="in" filter="dissolve">
                                      <p:cBhvr>
                                        <p:cTn id="116" dur="500"/>
                                        <p:tgtEl>
                                          <p:spTgt spid="73"/>
                                        </p:tgtEl>
                                      </p:cBhvr>
                                    </p:animEffect>
                                  </p:childTnLst>
                                </p:cTn>
                              </p:par>
                            </p:childTnLst>
                          </p:cTn>
                        </p:par>
                        <p:par>
                          <p:cTn id="117" fill="hold">
                            <p:stCondLst>
                              <p:cond delay="1500"/>
                            </p:stCondLst>
                            <p:childTnLst>
                              <p:par>
                                <p:cTn id="118" presetID="1" presetClass="entr" presetSubtype="0" fill="hold" grpId="1" nodeType="afterEffect">
                                  <p:stCondLst>
                                    <p:cond delay="0"/>
                                  </p:stCondLst>
                                  <p:childTnLst>
                                    <p:set>
                                      <p:cBhvr>
                                        <p:cTn id="119" dur="1" fill="hold">
                                          <p:stCondLst>
                                            <p:cond delay="0"/>
                                          </p:stCondLst>
                                        </p:cTn>
                                        <p:tgtEl>
                                          <p:spTgt spid="51"/>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0" presetClass="path" presetSubtype="0" accel="50000" decel="50000" fill="hold" grpId="0" nodeType="clickEffect">
                                  <p:stCondLst>
                                    <p:cond delay="0"/>
                                  </p:stCondLst>
                                  <p:childTnLst>
                                    <p:animMotion origin="layout" path="M -0.00052 -0.00046 C 0.03333 -0.02268 0.07617 0.00208 0.09219 0.04699 C 0.10833 0.09167 0.10898 0.22384 0.08854 0.275 C 0.06797 0.31065 0.01901 0.32315 -0.03425 0.2956 " pathEditMode="relative" rAng="0" ptsTypes="AAAA">
                                      <p:cBhvr>
                                        <p:cTn id="123" dur="1000" fill="hold"/>
                                        <p:tgtEl>
                                          <p:spTgt spid="51"/>
                                        </p:tgtEl>
                                        <p:attrNameLst>
                                          <p:attrName>ppt_x</p:attrName>
                                          <p:attrName>ppt_y</p:attrName>
                                        </p:attrNameLst>
                                      </p:cBhvr>
                                      <p:rCtr x="3542" y="15139"/>
                                    </p:animMotion>
                                  </p:childTnLst>
                                </p:cTn>
                              </p:par>
                            </p:childTnLst>
                          </p:cTn>
                        </p:par>
                      </p:childTnLst>
                    </p:cTn>
                  </p:par>
                  <p:par>
                    <p:cTn id="124" fill="hold">
                      <p:stCondLst>
                        <p:cond delay="indefinite"/>
                      </p:stCondLst>
                      <p:childTnLst>
                        <p:par>
                          <p:cTn id="125" fill="hold">
                            <p:stCondLst>
                              <p:cond delay="0"/>
                            </p:stCondLst>
                            <p:childTnLst>
                              <p:par>
                                <p:cTn id="126" presetID="7" presetClass="emph" presetSubtype="2" fill="hold" nodeType="clickEffect">
                                  <p:stCondLst>
                                    <p:cond delay="0"/>
                                  </p:stCondLst>
                                  <p:childTnLst>
                                    <p:animClr clrSpc="rgb" dir="cw">
                                      <p:cBhvr>
                                        <p:cTn id="127" dur="1000" fill="hold"/>
                                        <p:tgtEl>
                                          <p:spTgt spid="104"/>
                                        </p:tgtEl>
                                        <p:attrNameLst>
                                          <p:attrName>stroke.color</p:attrName>
                                        </p:attrNameLst>
                                      </p:cBhvr>
                                      <p:to>
                                        <a:srgbClr val="FF0000"/>
                                      </p:to>
                                    </p:animClr>
                                    <p:set>
                                      <p:cBhvr>
                                        <p:cTn id="128" dur="1000" fill="hold"/>
                                        <p:tgtEl>
                                          <p:spTgt spid="10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8" grpId="0" animBg="1"/>
      <p:bldP spid="51" grpId="0" animBg="1"/>
      <p:bldP spid="51" grpId="1" animBg="1"/>
      <p:bldP spid="10" grpId="0" animBg="1"/>
      <p:bldP spid="70" grpId="0" animBg="1"/>
      <p:bldP spid="71" grpId="0" animBg="1"/>
      <p:bldP spid="72" grpId="0" animBg="1"/>
      <p:bldP spid="7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5C78E-1CD1-224A-B78E-9F8822861C13}"/>
              </a:ext>
            </a:extLst>
          </p:cNvPr>
          <p:cNvSpPr>
            <a:spLocks noGrp="1"/>
          </p:cNvSpPr>
          <p:nvPr>
            <p:ph type="title"/>
          </p:nvPr>
        </p:nvSpPr>
        <p:spPr/>
        <p:txBody>
          <a:bodyPr/>
          <a:lstStyle/>
          <a:p>
            <a:r>
              <a:rPr lang="en-US" dirty="0"/>
              <a:t>Abstract machine</a:t>
            </a:r>
            <a:br>
              <a:rPr lang="en-US" dirty="0"/>
            </a:br>
            <a:r>
              <a:rPr lang="en-US" sz="2800" dirty="0"/>
              <a:t>Parallelism – II (Superscalar)</a:t>
            </a:r>
            <a:endParaRPr lang="en-US" dirty="0"/>
          </a:p>
        </p:txBody>
      </p:sp>
      <p:sp>
        <p:nvSpPr>
          <p:cNvPr id="87" name="Rectangle 86">
            <a:extLst>
              <a:ext uri="{FF2B5EF4-FFF2-40B4-BE49-F238E27FC236}">
                <a16:creationId xmlns:a16="http://schemas.microsoft.com/office/drawing/2014/main" id="{BF6E9779-B0C2-5B4E-8CEB-60F19A4CA73B}"/>
              </a:ext>
            </a:extLst>
          </p:cNvPr>
          <p:cNvSpPr/>
          <p:nvPr/>
        </p:nvSpPr>
        <p:spPr>
          <a:xfrm>
            <a:off x="2929180" y="1930400"/>
            <a:ext cx="8596668" cy="4702875"/>
          </a:xfrm>
          <a:prstGeom prst="rect">
            <a:avLst/>
          </a:prstGeom>
        </p:spPr>
        <p:style>
          <a:lnRef idx="2">
            <a:schemeClr val="dk1"/>
          </a:lnRef>
          <a:fillRef idx="1">
            <a:schemeClr val="lt1"/>
          </a:fillRef>
          <a:effectRef idx="0">
            <a:schemeClr val="dk1"/>
          </a:effectRef>
          <a:fontRef idx="minor">
            <a:schemeClr val="dk1"/>
          </a:fontRef>
        </p:style>
        <p:txBody>
          <a:bodyPr rtlCol="0" anchor="b"/>
          <a:lstStyle/>
          <a:p>
            <a:pPr algn="r"/>
            <a:r>
              <a:rPr lang="en-US" dirty="0"/>
              <a:t>L1 </a:t>
            </a:r>
            <a:r>
              <a:rPr lang="en-US" dirty="0" err="1"/>
              <a:t>Sequentia</a:t>
            </a:r>
            <a:r>
              <a:rPr lang="en-US" dirty="0"/>
              <a:t> </a:t>
            </a:r>
            <a:r>
              <a:rPr lang="en-US" dirty="0" err="1"/>
              <a:t>Codelet</a:t>
            </a:r>
            <a:r>
              <a:rPr lang="en-US" dirty="0"/>
              <a:t> Abstract Machine</a:t>
            </a:r>
          </a:p>
        </p:txBody>
      </p:sp>
      <p:sp>
        <p:nvSpPr>
          <p:cNvPr id="26" name="Rectangle 25">
            <a:extLst>
              <a:ext uri="{FF2B5EF4-FFF2-40B4-BE49-F238E27FC236}">
                <a16:creationId xmlns:a16="http://schemas.microsoft.com/office/drawing/2014/main" id="{5E6F9E44-0C8D-2B45-A8D6-CDC713DA1B4B}"/>
              </a:ext>
            </a:extLst>
          </p:cNvPr>
          <p:cNvSpPr/>
          <p:nvPr/>
        </p:nvSpPr>
        <p:spPr>
          <a:xfrm>
            <a:off x="6106893" y="2128848"/>
            <a:ext cx="2614417" cy="2169249"/>
          </a:xfrm>
          <a:prstGeom prst="rect">
            <a:avLst/>
          </a:prstGeom>
          <a:solidFill>
            <a:schemeClr val="tx2">
              <a:lumMod val="20000"/>
              <a:lumOff val="80000"/>
            </a:scheme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r>
              <a:rPr lang="en-US" sz="1400" dirty="0">
                <a:solidFill>
                  <a:sysClr val="windowText" lastClr="000000"/>
                </a:solidFill>
              </a:rPr>
              <a:t>Current core Architecture </a:t>
            </a:r>
          </a:p>
          <a:p>
            <a:pPr algn="ctr"/>
            <a:r>
              <a:rPr lang="en-US" sz="1400" dirty="0">
                <a:solidFill>
                  <a:sysClr val="windowText" lastClr="000000"/>
                </a:solidFill>
              </a:rPr>
              <a:t>(EXECUTE)</a:t>
            </a:r>
          </a:p>
        </p:txBody>
      </p:sp>
      <p:sp>
        <p:nvSpPr>
          <p:cNvPr id="25" name="Rectangle 24">
            <a:extLst>
              <a:ext uri="{FF2B5EF4-FFF2-40B4-BE49-F238E27FC236}">
                <a16:creationId xmlns:a16="http://schemas.microsoft.com/office/drawing/2014/main" id="{48DA90DE-739F-F84A-A648-46E2E4E733B5}"/>
              </a:ext>
            </a:extLst>
          </p:cNvPr>
          <p:cNvSpPr/>
          <p:nvPr/>
        </p:nvSpPr>
        <p:spPr>
          <a:xfrm>
            <a:off x="5958691" y="2236898"/>
            <a:ext cx="2614417" cy="2169249"/>
          </a:xfrm>
          <a:prstGeom prst="rect">
            <a:avLst/>
          </a:prstGeom>
          <a:solidFill>
            <a:schemeClr val="tx2">
              <a:lumMod val="20000"/>
              <a:lumOff val="80000"/>
            </a:scheme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r>
              <a:rPr lang="en-US" sz="1400" dirty="0">
                <a:solidFill>
                  <a:sysClr val="windowText" lastClr="000000"/>
                </a:solidFill>
              </a:rPr>
              <a:t>Current core Architecture </a:t>
            </a:r>
          </a:p>
          <a:p>
            <a:pPr algn="ctr"/>
            <a:r>
              <a:rPr lang="en-US" sz="1400" dirty="0">
                <a:solidFill>
                  <a:sysClr val="windowText" lastClr="000000"/>
                </a:solidFill>
              </a:rPr>
              <a:t>(EXECUTE)</a:t>
            </a:r>
          </a:p>
        </p:txBody>
      </p:sp>
      <p:grpSp>
        <p:nvGrpSpPr>
          <p:cNvPr id="86" name="Group 85">
            <a:extLst>
              <a:ext uri="{FF2B5EF4-FFF2-40B4-BE49-F238E27FC236}">
                <a16:creationId xmlns:a16="http://schemas.microsoft.com/office/drawing/2014/main" id="{73B38B12-6118-D146-BBA4-87467883736F}"/>
              </a:ext>
            </a:extLst>
          </p:cNvPr>
          <p:cNvGrpSpPr/>
          <p:nvPr/>
        </p:nvGrpSpPr>
        <p:grpSpPr>
          <a:xfrm>
            <a:off x="3238699" y="2362027"/>
            <a:ext cx="7741721" cy="3427451"/>
            <a:chOff x="2045330" y="1930400"/>
            <a:chExt cx="9206747" cy="4076054"/>
          </a:xfrm>
        </p:grpSpPr>
        <p:sp>
          <p:nvSpPr>
            <p:cNvPr id="7" name="Rectangle 6">
              <a:extLst>
                <a:ext uri="{FF2B5EF4-FFF2-40B4-BE49-F238E27FC236}">
                  <a16:creationId xmlns:a16="http://schemas.microsoft.com/office/drawing/2014/main" id="{FBE9C925-3116-5A4E-A7BC-ACD9BFBCCDE8}"/>
                </a:ext>
              </a:extLst>
            </p:cNvPr>
            <p:cNvSpPr/>
            <p:nvPr/>
          </p:nvSpPr>
          <p:spPr>
            <a:xfrm rot="16200000">
              <a:off x="6158414" y="3953352"/>
              <a:ext cx="1011926" cy="3094277"/>
            </a:xfrm>
            <a:prstGeom prst="rect">
              <a:avLst/>
            </a:prstGeom>
            <a:solidFill>
              <a:srgbClr val="FFC000"/>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7" name="TextBox 56">
              <a:extLst>
                <a:ext uri="{FF2B5EF4-FFF2-40B4-BE49-F238E27FC236}">
                  <a16:creationId xmlns:a16="http://schemas.microsoft.com/office/drawing/2014/main" id="{5E1B6BC7-8BFF-8044-8BB9-E30478883970}"/>
                </a:ext>
              </a:extLst>
            </p:cNvPr>
            <p:cNvSpPr txBox="1"/>
            <p:nvPr/>
          </p:nvSpPr>
          <p:spPr>
            <a:xfrm>
              <a:off x="5801681" y="5208102"/>
              <a:ext cx="1740279" cy="475826"/>
            </a:xfrm>
            <a:prstGeom prst="rect">
              <a:avLst/>
            </a:prstGeom>
            <a:noFill/>
          </p:spPr>
          <p:txBody>
            <a:bodyPr wrap="square" rtlCol="0">
              <a:spAutoFit/>
            </a:bodyPr>
            <a:lstStyle/>
            <a:p>
              <a:r>
                <a:rPr lang="en-US" sz="2000" b="1" dirty="0"/>
                <a:t>Reg File</a:t>
              </a:r>
            </a:p>
          </p:txBody>
        </p:sp>
        <p:sp>
          <p:nvSpPr>
            <p:cNvPr id="80" name="Rectangle 79">
              <a:extLst>
                <a:ext uri="{FF2B5EF4-FFF2-40B4-BE49-F238E27FC236}">
                  <a16:creationId xmlns:a16="http://schemas.microsoft.com/office/drawing/2014/main" id="{B9EABF80-8EF4-834F-910B-F45CDDFACC3D}"/>
                </a:ext>
              </a:extLst>
            </p:cNvPr>
            <p:cNvSpPr/>
            <p:nvPr/>
          </p:nvSpPr>
          <p:spPr>
            <a:xfrm>
              <a:off x="5117238" y="1930400"/>
              <a:ext cx="3109164" cy="2579753"/>
            </a:xfrm>
            <a:prstGeom prst="rect">
              <a:avLst/>
            </a:prstGeom>
            <a:solidFill>
              <a:schemeClr val="tx2">
                <a:lumMod val="20000"/>
                <a:lumOff val="80000"/>
              </a:scheme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r>
                <a:rPr lang="en-US" dirty="0">
                  <a:solidFill>
                    <a:sysClr val="windowText" lastClr="000000"/>
                  </a:solidFill>
                </a:rPr>
                <a:t>EXECUTE</a:t>
              </a:r>
            </a:p>
            <a:p>
              <a:pPr algn="ctr"/>
              <a:r>
                <a:rPr lang="en-US" dirty="0">
                  <a:solidFill>
                    <a:sysClr val="windowText" lastClr="000000"/>
                  </a:solidFill>
                </a:rPr>
                <a:t>(Current Architectures)</a:t>
              </a:r>
            </a:p>
          </p:txBody>
        </p:sp>
        <p:sp>
          <p:nvSpPr>
            <p:cNvPr id="81" name="Rectangle 80">
              <a:extLst>
                <a:ext uri="{FF2B5EF4-FFF2-40B4-BE49-F238E27FC236}">
                  <a16:creationId xmlns:a16="http://schemas.microsoft.com/office/drawing/2014/main" id="{971A0A1C-1835-4A4E-B467-8B324B5EBF66}"/>
                </a:ext>
              </a:extLst>
            </p:cNvPr>
            <p:cNvSpPr/>
            <p:nvPr/>
          </p:nvSpPr>
          <p:spPr>
            <a:xfrm rot="16200000">
              <a:off x="2263996" y="1951539"/>
              <a:ext cx="1586976" cy="2024307"/>
            </a:xfrm>
            <a:prstGeom prst="rect">
              <a:avLst/>
            </a:prstGeom>
            <a:solidFill>
              <a:srgbClr val="FF0000"/>
            </a:solidFill>
            <a:ln w="44450">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400" b="1" dirty="0"/>
                <a:t>SU</a:t>
              </a:r>
              <a:endParaRPr lang="en-US" sz="1600" b="1" dirty="0"/>
            </a:p>
            <a:p>
              <a:pPr algn="ctr"/>
              <a:r>
                <a:rPr lang="en-US" sz="1600" dirty="0"/>
                <a:t>FETCH</a:t>
              </a:r>
            </a:p>
            <a:p>
              <a:pPr algn="ctr"/>
              <a:r>
                <a:rPr lang="en-US" sz="1600" dirty="0"/>
                <a:t>DECODE</a:t>
              </a:r>
            </a:p>
          </p:txBody>
        </p:sp>
        <p:pic>
          <p:nvPicPr>
            <p:cNvPr id="82" name="Picture 81">
              <a:extLst>
                <a:ext uri="{FF2B5EF4-FFF2-40B4-BE49-F238E27FC236}">
                  <a16:creationId xmlns:a16="http://schemas.microsoft.com/office/drawing/2014/main" id="{9DBA6D43-7688-A448-B50B-49AEE2F9B6FE}"/>
                </a:ext>
              </a:extLst>
            </p:cNvPr>
            <p:cNvPicPr>
              <a:picLocks noChangeAspect="1"/>
            </p:cNvPicPr>
            <p:nvPr/>
          </p:nvPicPr>
          <p:blipFill>
            <a:blip r:embed="rId2"/>
            <a:stretch>
              <a:fillRect/>
            </a:stretch>
          </p:blipFill>
          <p:spPr>
            <a:xfrm>
              <a:off x="5298944" y="2825818"/>
              <a:ext cx="2756135" cy="1530329"/>
            </a:xfrm>
            <a:prstGeom prst="rect">
              <a:avLst/>
            </a:prstGeom>
          </p:spPr>
        </p:pic>
        <p:sp>
          <p:nvSpPr>
            <p:cNvPr id="83" name="Rectangle 82">
              <a:extLst>
                <a:ext uri="{FF2B5EF4-FFF2-40B4-BE49-F238E27FC236}">
                  <a16:creationId xmlns:a16="http://schemas.microsoft.com/office/drawing/2014/main" id="{79CC3DC8-B43A-E442-9D24-25C744C8F8B4}"/>
                </a:ext>
              </a:extLst>
            </p:cNvPr>
            <p:cNvSpPr/>
            <p:nvPr/>
          </p:nvSpPr>
          <p:spPr>
            <a:xfrm rot="16200000">
              <a:off x="9265872" y="1850324"/>
              <a:ext cx="1745674" cy="2226737"/>
            </a:xfrm>
            <a:prstGeom prst="rect">
              <a:avLst/>
            </a:prstGeom>
            <a:solidFill>
              <a:srgbClr val="FF0000"/>
            </a:solidFill>
            <a:ln w="44450">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t>Write Back</a:t>
              </a:r>
            </a:p>
            <a:p>
              <a:pPr algn="ctr"/>
              <a:r>
                <a:rPr lang="en-US" sz="2000" dirty="0"/>
                <a:t>Synchronize</a:t>
              </a:r>
            </a:p>
          </p:txBody>
        </p:sp>
        <p:sp>
          <p:nvSpPr>
            <p:cNvPr id="84" name="Rectangle 83">
              <a:extLst>
                <a:ext uri="{FF2B5EF4-FFF2-40B4-BE49-F238E27FC236}">
                  <a16:creationId xmlns:a16="http://schemas.microsoft.com/office/drawing/2014/main" id="{6FD86E1D-02D9-5F46-9E0D-E265ADF734FE}"/>
                </a:ext>
              </a:extLst>
            </p:cNvPr>
            <p:cNvSpPr/>
            <p:nvPr/>
          </p:nvSpPr>
          <p:spPr>
            <a:xfrm rot="16200000">
              <a:off x="2560895" y="4497708"/>
              <a:ext cx="1011926" cy="2005566"/>
            </a:xfrm>
            <a:prstGeom prst="rect">
              <a:avLst/>
            </a:prstGeom>
            <a:solidFill>
              <a:srgbClr val="00B050"/>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5" name="Rectangle 84">
              <a:extLst>
                <a:ext uri="{FF2B5EF4-FFF2-40B4-BE49-F238E27FC236}">
                  <a16:creationId xmlns:a16="http://schemas.microsoft.com/office/drawing/2014/main" id="{BD4B0F6E-E26C-B04D-8453-0156EEF8E2A3}"/>
                </a:ext>
              </a:extLst>
            </p:cNvPr>
            <p:cNvSpPr/>
            <p:nvPr/>
          </p:nvSpPr>
          <p:spPr>
            <a:xfrm>
              <a:off x="2218006" y="5035962"/>
              <a:ext cx="1678954" cy="805242"/>
            </a:xfrm>
            <a:prstGeom prst="rect">
              <a:avLst/>
            </a:prstGeom>
          </p:spPr>
          <p:txBody>
            <a:bodyPr wrap="square">
              <a:spAutoFit/>
            </a:bodyPr>
            <a:lstStyle/>
            <a:p>
              <a:pPr algn="ctr"/>
              <a:r>
                <a:rPr lang="en-US" sz="2000" b="1" dirty="0">
                  <a:solidFill>
                    <a:schemeClr val="bg1"/>
                  </a:solidFill>
                </a:rPr>
                <a:t>Memory</a:t>
              </a:r>
              <a:r>
                <a:rPr lang="en-US" b="1" dirty="0">
                  <a:solidFill>
                    <a:schemeClr val="bg1"/>
                  </a:solidFill>
                </a:rPr>
                <a:t> Interface</a:t>
              </a:r>
            </a:p>
          </p:txBody>
        </p:sp>
      </p:grpSp>
      <p:cxnSp>
        <p:nvCxnSpPr>
          <p:cNvPr id="88" name="Straight Arrow Connector 87">
            <a:extLst>
              <a:ext uri="{FF2B5EF4-FFF2-40B4-BE49-F238E27FC236}">
                <a16:creationId xmlns:a16="http://schemas.microsoft.com/office/drawing/2014/main" id="{C680F56F-9A09-5441-82BF-1B4A0DD2884A}"/>
              </a:ext>
            </a:extLst>
          </p:cNvPr>
          <p:cNvCxnSpPr>
            <a:cxnSpLocks/>
            <a:stCxn id="81" idx="2"/>
          </p:cNvCxnSpPr>
          <p:nvPr/>
        </p:nvCxnSpPr>
        <p:spPr>
          <a:xfrm>
            <a:off x="4940888" y="3230896"/>
            <a:ext cx="88090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8A927800-686A-464C-8556-05F9076962F5}"/>
              </a:ext>
            </a:extLst>
          </p:cNvPr>
          <p:cNvSpPr/>
          <p:nvPr/>
        </p:nvSpPr>
        <p:spPr>
          <a:xfrm>
            <a:off x="677334" y="1975419"/>
            <a:ext cx="1512964" cy="4192905"/>
          </a:xfrm>
          <a:prstGeom prst="rect">
            <a:avLst/>
          </a:prstGeom>
          <a:solidFill>
            <a:srgbClr val="FF0000"/>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MEMORY</a:t>
            </a:r>
          </a:p>
        </p:txBody>
      </p:sp>
      <p:cxnSp>
        <p:nvCxnSpPr>
          <p:cNvPr id="93" name="Straight Arrow Connector 92">
            <a:extLst>
              <a:ext uri="{FF2B5EF4-FFF2-40B4-BE49-F238E27FC236}">
                <a16:creationId xmlns:a16="http://schemas.microsoft.com/office/drawing/2014/main" id="{1746C971-4F9E-1447-8AB4-AFE29DE930AB}"/>
              </a:ext>
            </a:extLst>
          </p:cNvPr>
          <p:cNvCxnSpPr>
            <a:cxnSpLocks/>
          </p:cNvCxnSpPr>
          <p:nvPr/>
        </p:nvCxnSpPr>
        <p:spPr>
          <a:xfrm>
            <a:off x="8436206" y="3230896"/>
            <a:ext cx="671807"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Elbow Connector 97">
            <a:extLst>
              <a:ext uri="{FF2B5EF4-FFF2-40B4-BE49-F238E27FC236}">
                <a16:creationId xmlns:a16="http://schemas.microsoft.com/office/drawing/2014/main" id="{1A93576B-1428-774B-AD44-183E380E4F7C}"/>
              </a:ext>
            </a:extLst>
          </p:cNvPr>
          <p:cNvCxnSpPr>
            <a:endCxn id="7" idx="0"/>
          </p:cNvCxnSpPr>
          <p:nvPr/>
        </p:nvCxnSpPr>
        <p:spPr>
          <a:xfrm rot="16200000" flipH="1">
            <a:off x="4510038" y="4052275"/>
            <a:ext cx="2133130" cy="490372"/>
          </a:xfrm>
          <a:prstGeom prst="bentConnector2">
            <a:avLst/>
          </a:prstGeom>
          <a:ln w="4445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0152BFA2-2979-0C4D-B80F-998DBF2855F3}"/>
              </a:ext>
            </a:extLst>
          </p:cNvPr>
          <p:cNvCxnSpPr/>
          <p:nvPr/>
        </p:nvCxnSpPr>
        <p:spPr>
          <a:xfrm flipV="1">
            <a:off x="7111625" y="4531276"/>
            <a:ext cx="0" cy="40729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0B0826A-549E-8547-82AF-13E668127CB6}"/>
              </a:ext>
            </a:extLst>
          </p:cNvPr>
          <p:cNvCxnSpPr/>
          <p:nvPr/>
        </p:nvCxnSpPr>
        <p:spPr>
          <a:xfrm flipV="1">
            <a:off x="6395223" y="4531276"/>
            <a:ext cx="0" cy="40729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1BA02A4-59AF-7943-8AEF-37EAA18BB714}"/>
              </a:ext>
            </a:extLst>
          </p:cNvPr>
          <p:cNvCxnSpPr/>
          <p:nvPr/>
        </p:nvCxnSpPr>
        <p:spPr>
          <a:xfrm flipV="1">
            <a:off x="7860677" y="4531276"/>
            <a:ext cx="0" cy="407298"/>
          </a:xfrm>
          <a:prstGeom prst="straightConnector1">
            <a:avLst/>
          </a:prstGeom>
          <a:ln w="444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4" name="Elbow Connector 103">
            <a:extLst>
              <a:ext uri="{FF2B5EF4-FFF2-40B4-BE49-F238E27FC236}">
                <a16:creationId xmlns:a16="http://schemas.microsoft.com/office/drawing/2014/main" id="{71514BF9-7FC5-844C-A6BE-5F33B236715C}"/>
              </a:ext>
            </a:extLst>
          </p:cNvPr>
          <p:cNvCxnSpPr>
            <a:stCxn id="83" idx="3"/>
            <a:endCxn id="81" idx="3"/>
          </p:cNvCxnSpPr>
          <p:nvPr/>
        </p:nvCxnSpPr>
        <p:spPr>
          <a:xfrm rot="16200000" flipH="1" flipV="1">
            <a:off x="7033644" y="-446900"/>
            <a:ext cx="66723" cy="5954422"/>
          </a:xfrm>
          <a:prstGeom prst="bentConnector3">
            <a:avLst>
              <a:gd name="adj1" fmla="val -645740"/>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2E8CA93-22FE-074A-8106-0D8BC751E0D7}"/>
              </a:ext>
            </a:extLst>
          </p:cNvPr>
          <p:cNvCxnSpPr>
            <a:cxnSpLocks/>
            <a:stCxn id="81" idx="1"/>
            <a:endCxn id="84" idx="3"/>
          </p:cNvCxnSpPr>
          <p:nvPr/>
        </p:nvCxnSpPr>
        <p:spPr>
          <a:xfrm>
            <a:off x="4089795" y="3898121"/>
            <a:ext cx="7882" cy="104045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Elbow Connector 107">
            <a:extLst>
              <a:ext uri="{FF2B5EF4-FFF2-40B4-BE49-F238E27FC236}">
                <a16:creationId xmlns:a16="http://schemas.microsoft.com/office/drawing/2014/main" id="{FA413ADF-7ADA-6042-845E-50C0F23E3C1A}"/>
              </a:ext>
            </a:extLst>
          </p:cNvPr>
          <p:cNvCxnSpPr>
            <a:cxnSpLocks/>
            <a:stCxn id="84" idx="1"/>
            <a:endCxn id="83" idx="2"/>
          </p:cNvCxnSpPr>
          <p:nvPr/>
        </p:nvCxnSpPr>
        <p:spPr>
          <a:xfrm rot="5400000" flipH="1" flipV="1">
            <a:off x="6259756" y="1068816"/>
            <a:ext cx="2558583" cy="6882743"/>
          </a:xfrm>
          <a:prstGeom prst="bentConnector4">
            <a:avLst>
              <a:gd name="adj1" fmla="val -11937"/>
              <a:gd name="adj2" fmla="val 103760"/>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Elbow Connector 115">
            <a:extLst>
              <a:ext uri="{FF2B5EF4-FFF2-40B4-BE49-F238E27FC236}">
                <a16:creationId xmlns:a16="http://schemas.microsoft.com/office/drawing/2014/main" id="{ABAD2767-AA8D-2A45-AEE6-523417DDF414}"/>
              </a:ext>
            </a:extLst>
          </p:cNvPr>
          <p:cNvCxnSpPr>
            <a:cxnSpLocks/>
            <a:stCxn id="83" idx="1"/>
            <a:endCxn id="7" idx="2"/>
          </p:cNvCxnSpPr>
          <p:nvPr/>
        </p:nvCxnSpPr>
        <p:spPr>
          <a:xfrm rot="5400000">
            <a:off x="8534362" y="3854170"/>
            <a:ext cx="1399183" cy="1620529"/>
          </a:xfrm>
          <a:prstGeom prst="bentConnector2">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9">
            <a:extLst>
              <a:ext uri="{FF2B5EF4-FFF2-40B4-BE49-F238E27FC236}">
                <a16:creationId xmlns:a16="http://schemas.microsoft.com/office/drawing/2014/main" id="{BB861279-1EDD-1B41-B7D6-022FAB258F76}"/>
              </a:ext>
            </a:extLst>
          </p:cNvPr>
          <p:cNvCxnSpPr>
            <a:cxnSpLocks/>
            <a:stCxn id="84" idx="0"/>
            <a:endCxn id="92" idx="3"/>
          </p:cNvCxnSpPr>
          <p:nvPr/>
        </p:nvCxnSpPr>
        <p:spPr>
          <a:xfrm rot="10800000">
            <a:off x="2190298" y="4071873"/>
            <a:ext cx="1064164" cy="1292155"/>
          </a:xfrm>
          <a:prstGeom prst="bentConnector3">
            <a:avLst>
              <a:gd name="adj1" fmla="val 50000"/>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11BBA2D3-8216-EF42-9D84-1B3690810521}"/>
              </a:ext>
            </a:extLst>
          </p:cNvPr>
          <p:cNvSpPr>
            <a:spLocks noGrp="1"/>
          </p:cNvSpPr>
          <p:nvPr>
            <p:ph type="sldNum" sz="quarter" idx="12"/>
          </p:nvPr>
        </p:nvSpPr>
        <p:spPr/>
        <p:txBody>
          <a:bodyPr/>
          <a:lstStyle/>
          <a:p>
            <a:fld id="{4FAB73BC-B049-4115-A692-8D63A059BFB8}" type="slidenum">
              <a:rPr lang="en-US" smtClean="0"/>
              <a:t>24</a:t>
            </a:fld>
            <a:endParaRPr lang="en-US"/>
          </a:p>
        </p:txBody>
      </p:sp>
    </p:spTree>
    <p:extLst>
      <p:ext uri="{BB962C8B-B14F-4D97-AF65-F5344CB8AC3E}">
        <p14:creationId xmlns:p14="http://schemas.microsoft.com/office/powerpoint/2010/main" val="23843859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5C78E-1CD1-224A-B78E-9F8822861C13}"/>
              </a:ext>
            </a:extLst>
          </p:cNvPr>
          <p:cNvSpPr>
            <a:spLocks noGrp="1"/>
          </p:cNvSpPr>
          <p:nvPr>
            <p:ph type="title"/>
          </p:nvPr>
        </p:nvSpPr>
        <p:spPr>
          <a:xfrm>
            <a:off x="677334" y="609600"/>
            <a:ext cx="8596668" cy="1320800"/>
          </a:xfrm>
        </p:spPr>
        <p:txBody>
          <a:bodyPr/>
          <a:lstStyle/>
          <a:p>
            <a:r>
              <a:rPr lang="en-US" dirty="0"/>
              <a:t>Abstract machine</a:t>
            </a:r>
            <a:br>
              <a:rPr lang="en-US" dirty="0"/>
            </a:br>
            <a:r>
              <a:rPr lang="en-US" sz="2800" dirty="0" err="1"/>
              <a:t>Heterogenity</a:t>
            </a:r>
            <a:endParaRPr lang="en-US" dirty="0"/>
          </a:p>
        </p:txBody>
      </p:sp>
      <p:sp>
        <p:nvSpPr>
          <p:cNvPr id="87" name="Rectangle 86">
            <a:extLst>
              <a:ext uri="{FF2B5EF4-FFF2-40B4-BE49-F238E27FC236}">
                <a16:creationId xmlns:a16="http://schemas.microsoft.com/office/drawing/2014/main" id="{BF6E9779-B0C2-5B4E-8CEB-60F19A4CA73B}"/>
              </a:ext>
            </a:extLst>
          </p:cNvPr>
          <p:cNvSpPr/>
          <p:nvPr/>
        </p:nvSpPr>
        <p:spPr>
          <a:xfrm>
            <a:off x="2929180" y="1930400"/>
            <a:ext cx="8596668" cy="4702875"/>
          </a:xfrm>
          <a:prstGeom prst="rect">
            <a:avLst/>
          </a:prstGeom>
        </p:spPr>
        <p:style>
          <a:lnRef idx="2">
            <a:schemeClr val="dk1"/>
          </a:lnRef>
          <a:fillRef idx="1">
            <a:schemeClr val="lt1"/>
          </a:fillRef>
          <a:effectRef idx="0">
            <a:schemeClr val="dk1"/>
          </a:effectRef>
          <a:fontRef idx="minor">
            <a:schemeClr val="dk1"/>
          </a:fontRef>
        </p:style>
        <p:txBody>
          <a:bodyPr rtlCol="0" anchor="b"/>
          <a:lstStyle/>
          <a:p>
            <a:pPr algn="r"/>
            <a:r>
              <a:rPr lang="en-US" dirty="0"/>
              <a:t>L1 </a:t>
            </a:r>
            <a:r>
              <a:rPr lang="en-US" dirty="0" err="1"/>
              <a:t>Sequentia</a:t>
            </a:r>
            <a:r>
              <a:rPr lang="en-US" dirty="0"/>
              <a:t> </a:t>
            </a:r>
            <a:r>
              <a:rPr lang="en-US" dirty="0" err="1"/>
              <a:t>Codelet</a:t>
            </a:r>
            <a:r>
              <a:rPr lang="en-US" dirty="0"/>
              <a:t> Abstract Machine</a:t>
            </a:r>
          </a:p>
        </p:txBody>
      </p:sp>
      <p:sp>
        <p:nvSpPr>
          <p:cNvPr id="26" name="Rectangle 25">
            <a:extLst>
              <a:ext uri="{FF2B5EF4-FFF2-40B4-BE49-F238E27FC236}">
                <a16:creationId xmlns:a16="http://schemas.microsoft.com/office/drawing/2014/main" id="{5E6F9E44-0C8D-2B45-A8D6-CDC713DA1B4B}"/>
              </a:ext>
            </a:extLst>
          </p:cNvPr>
          <p:cNvSpPr/>
          <p:nvPr/>
        </p:nvSpPr>
        <p:spPr>
          <a:xfrm>
            <a:off x="6106893" y="2128848"/>
            <a:ext cx="2614417" cy="2169249"/>
          </a:xfrm>
          <a:prstGeom prst="rect">
            <a:avLst/>
          </a:prstGeom>
          <a:solidFill>
            <a:srgbClr val="00B050"/>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r>
              <a:rPr lang="en-US" sz="1400" dirty="0">
                <a:solidFill>
                  <a:sysClr val="windowText" lastClr="000000"/>
                </a:solidFill>
              </a:rPr>
              <a:t>Current core Architecture </a:t>
            </a:r>
          </a:p>
          <a:p>
            <a:pPr algn="ctr"/>
            <a:r>
              <a:rPr lang="en-US" sz="1400" dirty="0">
                <a:solidFill>
                  <a:sysClr val="windowText" lastClr="000000"/>
                </a:solidFill>
              </a:rPr>
              <a:t>(EXECUTE)</a:t>
            </a:r>
          </a:p>
        </p:txBody>
      </p:sp>
      <p:sp>
        <p:nvSpPr>
          <p:cNvPr id="25" name="Rectangle 24">
            <a:extLst>
              <a:ext uri="{FF2B5EF4-FFF2-40B4-BE49-F238E27FC236}">
                <a16:creationId xmlns:a16="http://schemas.microsoft.com/office/drawing/2014/main" id="{48DA90DE-739F-F84A-A648-46E2E4E733B5}"/>
              </a:ext>
            </a:extLst>
          </p:cNvPr>
          <p:cNvSpPr/>
          <p:nvPr/>
        </p:nvSpPr>
        <p:spPr>
          <a:xfrm>
            <a:off x="5958691" y="2236898"/>
            <a:ext cx="2614417" cy="2169249"/>
          </a:xfrm>
          <a:prstGeom prst="rect">
            <a:avLst/>
          </a:prstGeom>
          <a:solidFill>
            <a:srgbClr val="C00000"/>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r>
              <a:rPr lang="en-US" sz="1400" dirty="0">
                <a:solidFill>
                  <a:sysClr val="windowText" lastClr="000000"/>
                </a:solidFill>
              </a:rPr>
              <a:t>Current core Architecture </a:t>
            </a:r>
          </a:p>
          <a:p>
            <a:pPr algn="ctr"/>
            <a:r>
              <a:rPr lang="en-US" sz="1400" dirty="0">
                <a:solidFill>
                  <a:sysClr val="windowText" lastClr="000000"/>
                </a:solidFill>
              </a:rPr>
              <a:t>(EXECUTE)</a:t>
            </a:r>
          </a:p>
        </p:txBody>
      </p:sp>
      <p:grpSp>
        <p:nvGrpSpPr>
          <p:cNvPr id="86" name="Group 85">
            <a:extLst>
              <a:ext uri="{FF2B5EF4-FFF2-40B4-BE49-F238E27FC236}">
                <a16:creationId xmlns:a16="http://schemas.microsoft.com/office/drawing/2014/main" id="{73B38B12-6118-D146-BBA4-87467883736F}"/>
              </a:ext>
            </a:extLst>
          </p:cNvPr>
          <p:cNvGrpSpPr/>
          <p:nvPr/>
        </p:nvGrpSpPr>
        <p:grpSpPr>
          <a:xfrm>
            <a:off x="3238699" y="2362027"/>
            <a:ext cx="7741721" cy="3427451"/>
            <a:chOff x="2045330" y="1930400"/>
            <a:chExt cx="9206747" cy="4076054"/>
          </a:xfrm>
        </p:grpSpPr>
        <p:sp>
          <p:nvSpPr>
            <p:cNvPr id="7" name="Rectangle 6">
              <a:extLst>
                <a:ext uri="{FF2B5EF4-FFF2-40B4-BE49-F238E27FC236}">
                  <a16:creationId xmlns:a16="http://schemas.microsoft.com/office/drawing/2014/main" id="{FBE9C925-3116-5A4E-A7BC-ACD9BFBCCDE8}"/>
                </a:ext>
              </a:extLst>
            </p:cNvPr>
            <p:cNvSpPr/>
            <p:nvPr/>
          </p:nvSpPr>
          <p:spPr>
            <a:xfrm rot="16200000">
              <a:off x="6158414" y="3953352"/>
              <a:ext cx="1011926" cy="3094277"/>
            </a:xfrm>
            <a:prstGeom prst="rect">
              <a:avLst/>
            </a:prstGeom>
            <a:solidFill>
              <a:srgbClr val="FFC000"/>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7" name="TextBox 56">
              <a:extLst>
                <a:ext uri="{FF2B5EF4-FFF2-40B4-BE49-F238E27FC236}">
                  <a16:creationId xmlns:a16="http://schemas.microsoft.com/office/drawing/2014/main" id="{5E1B6BC7-8BFF-8044-8BB9-E30478883970}"/>
                </a:ext>
              </a:extLst>
            </p:cNvPr>
            <p:cNvSpPr txBox="1"/>
            <p:nvPr/>
          </p:nvSpPr>
          <p:spPr>
            <a:xfrm>
              <a:off x="5801681" y="5208102"/>
              <a:ext cx="1740279" cy="475826"/>
            </a:xfrm>
            <a:prstGeom prst="rect">
              <a:avLst/>
            </a:prstGeom>
            <a:noFill/>
          </p:spPr>
          <p:txBody>
            <a:bodyPr wrap="square" rtlCol="0">
              <a:spAutoFit/>
            </a:bodyPr>
            <a:lstStyle/>
            <a:p>
              <a:r>
                <a:rPr lang="en-US" sz="2000" b="1" dirty="0"/>
                <a:t>Reg File</a:t>
              </a:r>
            </a:p>
          </p:txBody>
        </p:sp>
        <p:sp>
          <p:nvSpPr>
            <p:cNvPr id="80" name="Rectangle 79">
              <a:extLst>
                <a:ext uri="{FF2B5EF4-FFF2-40B4-BE49-F238E27FC236}">
                  <a16:creationId xmlns:a16="http://schemas.microsoft.com/office/drawing/2014/main" id="{B9EABF80-8EF4-834F-910B-F45CDDFACC3D}"/>
                </a:ext>
              </a:extLst>
            </p:cNvPr>
            <p:cNvSpPr/>
            <p:nvPr/>
          </p:nvSpPr>
          <p:spPr>
            <a:xfrm>
              <a:off x="5117238" y="1930400"/>
              <a:ext cx="3109164" cy="2579753"/>
            </a:xfrm>
            <a:prstGeom prst="rect">
              <a:avLst/>
            </a:prstGeom>
            <a:solidFill>
              <a:schemeClr val="tx2">
                <a:lumMod val="20000"/>
                <a:lumOff val="80000"/>
              </a:scheme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r>
                <a:rPr lang="en-US" dirty="0">
                  <a:solidFill>
                    <a:sysClr val="windowText" lastClr="000000"/>
                  </a:solidFill>
                </a:rPr>
                <a:t>EXECUTE</a:t>
              </a:r>
            </a:p>
            <a:p>
              <a:pPr algn="ctr"/>
              <a:r>
                <a:rPr lang="en-US" dirty="0">
                  <a:solidFill>
                    <a:sysClr val="windowText" lastClr="000000"/>
                  </a:solidFill>
                </a:rPr>
                <a:t>(Current Architectures)</a:t>
              </a:r>
            </a:p>
          </p:txBody>
        </p:sp>
        <p:sp>
          <p:nvSpPr>
            <p:cNvPr id="81" name="Rectangle 80">
              <a:extLst>
                <a:ext uri="{FF2B5EF4-FFF2-40B4-BE49-F238E27FC236}">
                  <a16:creationId xmlns:a16="http://schemas.microsoft.com/office/drawing/2014/main" id="{971A0A1C-1835-4A4E-B467-8B324B5EBF66}"/>
                </a:ext>
              </a:extLst>
            </p:cNvPr>
            <p:cNvSpPr/>
            <p:nvPr/>
          </p:nvSpPr>
          <p:spPr>
            <a:xfrm rot="16200000">
              <a:off x="2263996" y="1951539"/>
              <a:ext cx="1586976" cy="2024307"/>
            </a:xfrm>
            <a:prstGeom prst="rect">
              <a:avLst/>
            </a:prstGeom>
            <a:solidFill>
              <a:srgbClr val="FF0000"/>
            </a:solidFill>
            <a:ln w="44450">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400" b="1" dirty="0"/>
                <a:t>SU</a:t>
              </a:r>
              <a:endParaRPr lang="en-US" sz="1600" b="1" dirty="0"/>
            </a:p>
            <a:p>
              <a:pPr algn="ctr"/>
              <a:r>
                <a:rPr lang="en-US" sz="1600" dirty="0"/>
                <a:t>FETCH</a:t>
              </a:r>
            </a:p>
            <a:p>
              <a:pPr algn="ctr"/>
              <a:r>
                <a:rPr lang="en-US" sz="1600" dirty="0"/>
                <a:t>DECODE</a:t>
              </a:r>
            </a:p>
          </p:txBody>
        </p:sp>
        <p:pic>
          <p:nvPicPr>
            <p:cNvPr id="82" name="Picture 81">
              <a:extLst>
                <a:ext uri="{FF2B5EF4-FFF2-40B4-BE49-F238E27FC236}">
                  <a16:creationId xmlns:a16="http://schemas.microsoft.com/office/drawing/2014/main" id="{9DBA6D43-7688-A448-B50B-49AEE2F9B6FE}"/>
                </a:ext>
              </a:extLst>
            </p:cNvPr>
            <p:cNvPicPr>
              <a:picLocks noChangeAspect="1"/>
            </p:cNvPicPr>
            <p:nvPr/>
          </p:nvPicPr>
          <p:blipFill>
            <a:blip r:embed="rId2"/>
            <a:stretch>
              <a:fillRect/>
            </a:stretch>
          </p:blipFill>
          <p:spPr>
            <a:xfrm>
              <a:off x="5298944" y="2825818"/>
              <a:ext cx="2756135" cy="1530329"/>
            </a:xfrm>
            <a:prstGeom prst="rect">
              <a:avLst/>
            </a:prstGeom>
          </p:spPr>
        </p:pic>
        <p:sp>
          <p:nvSpPr>
            <p:cNvPr id="83" name="Rectangle 82">
              <a:extLst>
                <a:ext uri="{FF2B5EF4-FFF2-40B4-BE49-F238E27FC236}">
                  <a16:creationId xmlns:a16="http://schemas.microsoft.com/office/drawing/2014/main" id="{79CC3DC8-B43A-E442-9D24-25C744C8F8B4}"/>
                </a:ext>
              </a:extLst>
            </p:cNvPr>
            <p:cNvSpPr/>
            <p:nvPr/>
          </p:nvSpPr>
          <p:spPr>
            <a:xfrm rot="16200000">
              <a:off x="9265872" y="1850324"/>
              <a:ext cx="1745674" cy="2226737"/>
            </a:xfrm>
            <a:prstGeom prst="rect">
              <a:avLst/>
            </a:prstGeom>
            <a:solidFill>
              <a:srgbClr val="FF0000"/>
            </a:solidFill>
            <a:ln w="44450">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t>Write Back</a:t>
              </a:r>
            </a:p>
            <a:p>
              <a:pPr algn="ctr"/>
              <a:r>
                <a:rPr lang="en-US" sz="2000" dirty="0"/>
                <a:t>Synchronize</a:t>
              </a:r>
            </a:p>
          </p:txBody>
        </p:sp>
        <p:sp>
          <p:nvSpPr>
            <p:cNvPr id="84" name="Rectangle 83">
              <a:extLst>
                <a:ext uri="{FF2B5EF4-FFF2-40B4-BE49-F238E27FC236}">
                  <a16:creationId xmlns:a16="http://schemas.microsoft.com/office/drawing/2014/main" id="{6FD86E1D-02D9-5F46-9E0D-E265ADF734FE}"/>
                </a:ext>
              </a:extLst>
            </p:cNvPr>
            <p:cNvSpPr/>
            <p:nvPr/>
          </p:nvSpPr>
          <p:spPr>
            <a:xfrm rot="16200000">
              <a:off x="2560895" y="4497708"/>
              <a:ext cx="1011926" cy="2005566"/>
            </a:xfrm>
            <a:prstGeom prst="rect">
              <a:avLst/>
            </a:prstGeom>
            <a:solidFill>
              <a:srgbClr val="00B050"/>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5" name="Rectangle 84">
              <a:extLst>
                <a:ext uri="{FF2B5EF4-FFF2-40B4-BE49-F238E27FC236}">
                  <a16:creationId xmlns:a16="http://schemas.microsoft.com/office/drawing/2014/main" id="{BD4B0F6E-E26C-B04D-8453-0156EEF8E2A3}"/>
                </a:ext>
              </a:extLst>
            </p:cNvPr>
            <p:cNvSpPr/>
            <p:nvPr/>
          </p:nvSpPr>
          <p:spPr>
            <a:xfrm>
              <a:off x="2218006" y="5035962"/>
              <a:ext cx="1678954" cy="805242"/>
            </a:xfrm>
            <a:prstGeom prst="rect">
              <a:avLst/>
            </a:prstGeom>
          </p:spPr>
          <p:txBody>
            <a:bodyPr wrap="square">
              <a:spAutoFit/>
            </a:bodyPr>
            <a:lstStyle/>
            <a:p>
              <a:pPr algn="ctr"/>
              <a:r>
                <a:rPr lang="en-US" sz="2000" b="1" dirty="0">
                  <a:solidFill>
                    <a:schemeClr val="bg1"/>
                  </a:solidFill>
                </a:rPr>
                <a:t>Memory</a:t>
              </a:r>
              <a:r>
                <a:rPr lang="en-US" b="1" dirty="0">
                  <a:solidFill>
                    <a:schemeClr val="bg1"/>
                  </a:solidFill>
                </a:rPr>
                <a:t> Interface</a:t>
              </a:r>
            </a:p>
          </p:txBody>
        </p:sp>
      </p:grpSp>
      <p:cxnSp>
        <p:nvCxnSpPr>
          <p:cNvPr id="88" name="Straight Arrow Connector 87">
            <a:extLst>
              <a:ext uri="{FF2B5EF4-FFF2-40B4-BE49-F238E27FC236}">
                <a16:creationId xmlns:a16="http://schemas.microsoft.com/office/drawing/2014/main" id="{C680F56F-9A09-5441-82BF-1B4A0DD2884A}"/>
              </a:ext>
            </a:extLst>
          </p:cNvPr>
          <p:cNvCxnSpPr>
            <a:cxnSpLocks/>
            <a:stCxn id="81" idx="2"/>
          </p:cNvCxnSpPr>
          <p:nvPr/>
        </p:nvCxnSpPr>
        <p:spPr>
          <a:xfrm>
            <a:off x="4940888" y="3230896"/>
            <a:ext cx="88090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8A927800-686A-464C-8556-05F9076962F5}"/>
              </a:ext>
            </a:extLst>
          </p:cNvPr>
          <p:cNvSpPr/>
          <p:nvPr/>
        </p:nvSpPr>
        <p:spPr>
          <a:xfrm>
            <a:off x="677334" y="1975419"/>
            <a:ext cx="1512964" cy="4192905"/>
          </a:xfrm>
          <a:prstGeom prst="rect">
            <a:avLst/>
          </a:prstGeom>
          <a:solidFill>
            <a:srgbClr val="FF0000"/>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MEMORY</a:t>
            </a:r>
          </a:p>
        </p:txBody>
      </p:sp>
      <p:cxnSp>
        <p:nvCxnSpPr>
          <p:cNvPr id="93" name="Straight Arrow Connector 92">
            <a:extLst>
              <a:ext uri="{FF2B5EF4-FFF2-40B4-BE49-F238E27FC236}">
                <a16:creationId xmlns:a16="http://schemas.microsoft.com/office/drawing/2014/main" id="{1746C971-4F9E-1447-8AB4-AFE29DE930AB}"/>
              </a:ext>
            </a:extLst>
          </p:cNvPr>
          <p:cNvCxnSpPr>
            <a:cxnSpLocks/>
          </p:cNvCxnSpPr>
          <p:nvPr/>
        </p:nvCxnSpPr>
        <p:spPr>
          <a:xfrm>
            <a:off x="8436206" y="3230896"/>
            <a:ext cx="671807"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Elbow Connector 97">
            <a:extLst>
              <a:ext uri="{FF2B5EF4-FFF2-40B4-BE49-F238E27FC236}">
                <a16:creationId xmlns:a16="http://schemas.microsoft.com/office/drawing/2014/main" id="{1A93576B-1428-774B-AD44-183E380E4F7C}"/>
              </a:ext>
            </a:extLst>
          </p:cNvPr>
          <p:cNvCxnSpPr>
            <a:endCxn id="7" idx="0"/>
          </p:cNvCxnSpPr>
          <p:nvPr/>
        </p:nvCxnSpPr>
        <p:spPr>
          <a:xfrm rot="16200000" flipH="1">
            <a:off x="4510038" y="4052275"/>
            <a:ext cx="2133130" cy="490372"/>
          </a:xfrm>
          <a:prstGeom prst="bentConnector2">
            <a:avLst/>
          </a:prstGeom>
          <a:ln w="4445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0152BFA2-2979-0C4D-B80F-998DBF2855F3}"/>
              </a:ext>
            </a:extLst>
          </p:cNvPr>
          <p:cNvCxnSpPr/>
          <p:nvPr/>
        </p:nvCxnSpPr>
        <p:spPr>
          <a:xfrm flipV="1">
            <a:off x="7111625" y="4531276"/>
            <a:ext cx="0" cy="40729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0B0826A-549E-8547-82AF-13E668127CB6}"/>
              </a:ext>
            </a:extLst>
          </p:cNvPr>
          <p:cNvCxnSpPr/>
          <p:nvPr/>
        </p:nvCxnSpPr>
        <p:spPr>
          <a:xfrm flipV="1">
            <a:off x="6395223" y="4531276"/>
            <a:ext cx="0" cy="40729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1BA02A4-59AF-7943-8AEF-37EAA18BB714}"/>
              </a:ext>
            </a:extLst>
          </p:cNvPr>
          <p:cNvCxnSpPr/>
          <p:nvPr/>
        </p:nvCxnSpPr>
        <p:spPr>
          <a:xfrm flipV="1">
            <a:off x="7860677" y="4531276"/>
            <a:ext cx="0" cy="407298"/>
          </a:xfrm>
          <a:prstGeom prst="straightConnector1">
            <a:avLst/>
          </a:prstGeom>
          <a:ln w="444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4" name="Elbow Connector 103">
            <a:extLst>
              <a:ext uri="{FF2B5EF4-FFF2-40B4-BE49-F238E27FC236}">
                <a16:creationId xmlns:a16="http://schemas.microsoft.com/office/drawing/2014/main" id="{71514BF9-7FC5-844C-A6BE-5F33B236715C}"/>
              </a:ext>
            </a:extLst>
          </p:cNvPr>
          <p:cNvCxnSpPr>
            <a:stCxn id="83" idx="3"/>
            <a:endCxn id="81" idx="3"/>
          </p:cNvCxnSpPr>
          <p:nvPr/>
        </p:nvCxnSpPr>
        <p:spPr>
          <a:xfrm rot="16200000" flipH="1" flipV="1">
            <a:off x="7033644" y="-446900"/>
            <a:ext cx="66723" cy="5954422"/>
          </a:xfrm>
          <a:prstGeom prst="bentConnector3">
            <a:avLst>
              <a:gd name="adj1" fmla="val -645740"/>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2E8CA93-22FE-074A-8106-0D8BC751E0D7}"/>
              </a:ext>
            </a:extLst>
          </p:cNvPr>
          <p:cNvCxnSpPr>
            <a:cxnSpLocks/>
            <a:stCxn id="81" idx="1"/>
            <a:endCxn id="84" idx="3"/>
          </p:cNvCxnSpPr>
          <p:nvPr/>
        </p:nvCxnSpPr>
        <p:spPr>
          <a:xfrm>
            <a:off x="4089795" y="3898121"/>
            <a:ext cx="7882" cy="104045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Elbow Connector 107">
            <a:extLst>
              <a:ext uri="{FF2B5EF4-FFF2-40B4-BE49-F238E27FC236}">
                <a16:creationId xmlns:a16="http://schemas.microsoft.com/office/drawing/2014/main" id="{FA413ADF-7ADA-6042-845E-50C0F23E3C1A}"/>
              </a:ext>
            </a:extLst>
          </p:cNvPr>
          <p:cNvCxnSpPr>
            <a:cxnSpLocks/>
            <a:stCxn id="84" idx="1"/>
            <a:endCxn id="83" idx="2"/>
          </p:cNvCxnSpPr>
          <p:nvPr/>
        </p:nvCxnSpPr>
        <p:spPr>
          <a:xfrm rot="5400000" flipH="1" flipV="1">
            <a:off x="6259756" y="1068816"/>
            <a:ext cx="2558583" cy="6882743"/>
          </a:xfrm>
          <a:prstGeom prst="bentConnector4">
            <a:avLst>
              <a:gd name="adj1" fmla="val -11937"/>
              <a:gd name="adj2" fmla="val 103760"/>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Elbow Connector 115">
            <a:extLst>
              <a:ext uri="{FF2B5EF4-FFF2-40B4-BE49-F238E27FC236}">
                <a16:creationId xmlns:a16="http://schemas.microsoft.com/office/drawing/2014/main" id="{ABAD2767-AA8D-2A45-AEE6-523417DDF414}"/>
              </a:ext>
            </a:extLst>
          </p:cNvPr>
          <p:cNvCxnSpPr>
            <a:cxnSpLocks/>
            <a:stCxn id="83" idx="1"/>
            <a:endCxn id="7" idx="2"/>
          </p:cNvCxnSpPr>
          <p:nvPr/>
        </p:nvCxnSpPr>
        <p:spPr>
          <a:xfrm rot="5400000">
            <a:off x="8534362" y="3854170"/>
            <a:ext cx="1399183" cy="1620529"/>
          </a:xfrm>
          <a:prstGeom prst="bentConnector2">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9">
            <a:extLst>
              <a:ext uri="{FF2B5EF4-FFF2-40B4-BE49-F238E27FC236}">
                <a16:creationId xmlns:a16="http://schemas.microsoft.com/office/drawing/2014/main" id="{BB861279-1EDD-1B41-B7D6-022FAB258F76}"/>
              </a:ext>
            </a:extLst>
          </p:cNvPr>
          <p:cNvCxnSpPr>
            <a:cxnSpLocks/>
            <a:stCxn id="84" idx="0"/>
            <a:endCxn id="92" idx="3"/>
          </p:cNvCxnSpPr>
          <p:nvPr/>
        </p:nvCxnSpPr>
        <p:spPr>
          <a:xfrm rot="10800000">
            <a:off x="2190298" y="4071873"/>
            <a:ext cx="1064164" cy="1292155"/>
          </a:xfrm>
          <a:prstGeom prst="bentConnector3">
            <a:avLst>
              <a:gd name="adj1" fmla="val 50000"/>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Freeform 2">
            <a:extLst>
              <a:ext uri="{FF2B5EF4-FFF2-40B4-BE49-F238E27FC236}">
                <a16:creationId xmlns:a16="http://schemas.microsoft.com/office/drawing/2014/main" id="{C297C694-A563-0D41-9A42-AEFF845A5A30}"/>
              </a:ext>
            </a:extLst>
          </p:cNvPr>
          <p:cNvSpPr/>
          <p:nvPr/>
        </p:nvSpPr>
        <p:spPr>
          <a:xfrm>
            <a:off x="5943599" y="1103824"/>
            <a:ext cx="1036210" cy="1419243"/>
          </a:xfrm>
          <a:custGeom>
            <a:avLst/>
            <a:gdLst>
              <a:gd name="connsiteX0" fmla="*/ 0 w 609600"/>
              <a:gd name="connsiteY0" fmla="*/ 1151467 h 1151467"/>
              <a:gd name="connsiteX1" fmla="*/ 0 w 609600"/>
              <a:gd name="connsiteY1" fmla="*/ 270933 h 1151467"/>
              <a:gd name="connsiteX2" fmla="*/ 270933 w 609600"/>
              <a:gd name="connsiteY2" fmla="*/ 0 h 1151467"/>
              <a:gd name="connsiteX3" fmla="*/ 609600 w 609600"/>
              <a:gd name="connsiteY3" fmla="*/ 0 h 1151467"/>
            </a:gdLst>
            <a:ahLst/>
            <a:cxnLst>
              <a:cxn ang="0">
                <a:pos x="connsiteX0" y="connsiteY0"/>
              </a:cxn>
              <a:cxn ang="0">
                <a:pos x="connsiteX1" y="connsiteY1"/>
              </a:cxn>
              <a:cxn ang="0">
                <a:pos x="connsiteX2" y="connsiteY2"/>
              </a:cxn>
              <a:cxn ang="0">
                <a:pos x="connsiteX3" y="connsiteY3"/>
              </a:cxn>
            </a:cxnLst>
            <a:rect l="l" t="t" r="r" b="b"/>
            <a:pathLst>
              <a:path w="609600" h="1151467">
                <a:moveTo>
                  <a:pt x="0" y="1151467"/>
                </a:moveTo>
                <a:lnTo>
                  <a:pt x="0" y="270933"/>
                </a:lnTo>
                <a:lnTo>
                  <a:pt x="270933" y="0"/>
                </a:lnTo>
                <a:lnTo>
                  <a:pt x="609600" y="0"/>
                </a:lnTo>
              </a:path>
            </a:pathLst>
          </a:custGeom>
          <a:noFill/>
          <a:ln w="38100">
            <a:solidFill>
              <a:schemeClr val="accent5"/>
            </a:solidFill>
            <a:headEnd type="ova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B1E1DCE0-1CDE-1D49-A3C0-3628C2E2014C}"/>
              </a:ext>
            </a:extLst>
          </p:cNvPr>
          <p:cNvSpPr/>
          <p:nvPr/>
        </p:nvSpPr>
        <p:spPr>
          <a:xfrm>
            <a:off x="6106893" y="1385994"/>
            <a:ext cx="872916" cy="898041"/>
          </a:xfrm>
          <a:custGeom>
            <a:avLst/>
            <a:gdLst>
              <a:gd name="connsiteX0" fmla="*/ 0 w 609600"/>
              <a:gd name="connsiteY0" fmla="*/ 1151467 h 1151467"/>
              <a:gd name="connsiteX1" fmla="*/ 0 w 609600"/>
              <a:gd name="connsiteY1" fmla="*/ 270933 h 1151467"/>
              <a:gd name="connsiteX2" fmla="*/ 270933 w 609600"/>
              <a:gd name="connsiteY2" fmla="*/ 0 h 1151467"/>
              <a:gd name="connsiteX3" fmla="*/ 609600 w 609600"/>
              <a:gd name="connsiteY3" fmla="*/ 0 h 1151467"/>
            </a:gdLst>
            <a:ahLst/>
            <a:cxnLst>
              <a:cxn ang="0">
                <a:pos x="connsiteX0" y="connsiteY0"/>
              </a:cxn>
              <a:cxn ang="0">
                <a:pos x="connsiteX1" y="connsiteY1"/>
              </a:cxn>
              <a:cxn ang="0">
                <a:pos x="connsiteX2" y="connsiteY2"/>
              </a:cxn>
              <a:cxn ang="0">
                <a:pos x="connsiteX3" y="connsiteY3"/>
              </a:cxn>
            </a:cxnLst>
            <a:rect l="l" t="t" r="r" b="b"/>
            <a:pathLst>
              <a:path w="609600" h="1151467">
                <a:moveTo>
                  <a:pt x="0" y="1151467"/>
                </a:moveTo>
                <a:lnTo>
                  <a:pt x="0" y="270933"/>
                </a:lnTo>
                <a:lnTo>
                  <a:pt x="270933" y="0"/>
                </a:lnTo>
                <a:lnTo>
                  <a:pt x="609600" y="0"/>
                </a:lnTo>
              </a:path>
            </a:pathLst>
          </a:custGeom>
          <a:noFill/>
          <a:ln w="38100">
            <a:solidFill>
              <a:schemeClr val="accent5"/>
            </a:solidFill>
            <a:headEnd type="ova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96C90926-DC03-B24C-8C59-2D5AF8DC75F2}"/>
              </a:ext>
            </a:extLst>
          </p:cNvPr>
          <p:cNvSpPr/>
          <p:nvPr/>
        </p:nvSpPr>
        <p:spPr>
          <a:xfrm>
            <a:off x="6370209" y="1646045"/>
            <a:ext cx="609600" cy="502120"/>
          </a:xfrm>
          <a:custGeom>
            <a:avLst/>
            <a:gdLst>
              <a:gd name="connsiteX0" fmla="*/ 0 w 609600"/>
              <a:gd name="connsiteY0" fmla="*/ 1151467 h 1151467"/>
              <a:gd name="connsiteX1" fmla="*/ 0 w 609600"/>
              <a:gd name="connsiteY1" fmla="*/ 270933 h 1151467"/>
              <a:gd name="connsiteX2" fmla="*/ 270933 w 609600"/>
              <a:gd name="connsiteY2" fmla="*/ 0 h 1151467"/>
              <a:gd name="connsiteX3" fmla="*/ 609600 w 609600"/>
              <a:gd name="connsiteY3" fmla="*/ 0 h 1151467"/>
            </a:gdLst>
            <a:ahLst/>
            <a:cxnLst>
              <a:cxn ang="0">
                <a:pos x="connsiteX0" y="connsiteY0"/>
              </a:cxn>
              <a:cxn ang="0">
                <a:pos x="connsiteX1" y="connsiteY1"/>
              </a:cxn>
              <a:cxn ang="0">
                <a:pos x="connsiteX2" y="connsiteY2"/>
              </a:cxn>
              <a:cxn ang="0">
                <a:pos x="connsiteX3" y="connsiteY3"/>
              </a:cxn>
            </a:cxnLst>
            <a:rect l="l" t="t" r="r" b="b"/>
            <a:pathLst>
              <a:path w="609600" h="1151467">
                <a:moveTo>
                  <a:pt x="0" y="1151467"/>
                </a:moveTo>
                <a:lnTo>
                  <a:pt x="0" y="270933"/>
                </a:lnTo>
                <a:lnTo>
                  <a:pt x="270933" y="0"/>
                </a:lnTo>
                <a:lnTo>
                  <a:pt x="609600" y="0"/>
                </a:lnTo>
              </a:path>
            </a:pathLst>
          </a:custGeom>
          <a:noFill/>
          <a:ln w="38100">
            <a:solidFill>
              <a:schemeClr val="accent5"/>
            </a:solidFill>
            <a:headEnd type="ova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E644F68-D871-014C-9053-CBED5F93235F}"/>
              </a:ext>
            </a:extLst>
          </p:cNvPr>
          <p:cNvSpPr txBox="1"/>
          <p:nvPr/>
        </p:nvSpPr>
        <p:spPr>
          <a:xfrm>
            <a:off x="6979809" y="912125"/>
            <a:ext cx="1651414" cy="369332"/>
          </a:xfrm>
          <a:prstGeom prst="rect">
            <a:avLst/>
          </a:prstGeom>
          <a:noFill/>
        </p:spPr>
        <p:txBody>
          <a:bodyPr wrap="none" rtlCol="0">
            <a:spAutoFit/>
          </a:bodyPr>
          <a:lstStyle/>
          <a:p>
            <a:r>
              <a:rPr lang="en-US" dirty="0"/>
              <a:t>GPU-Like core</a:t>
            </a:r>
          </a:p>
        </p:txBody>
      </p:sp>
      <p:sp>
        <p:nvSpPr>
          <p:cNvPr id="31" name="TextBox 30">
            <a:extLst>
              <a:ext uri="{FF2B5EF4-FFF2-40B4-BE49-F238E27FC236}">
                <a16:creationId xmlns:a16="http://schemas.microsoft.com/office/drawing/2014/main" id="{C2445CA0-53C6-8B41-93B8-64E907EF8E33}"/>
              </a:ext>
            </a:extLst>
          </p:cNvPr>
          <p:cNvSpPr txBox="1"/>
          <p:nvPr/>
        </p:nvSpPr>
        <p:spPr>
          <a:xfrm>
            <a:off x="6979809" y="1198721"/>
            <a:ext cx="1584088" cy="369332"/>
          </a:xfrm>
          <a:prstGeom prst="rect">
            <a:avLst/>
          </a:prstGeom>
          <a:noFill/>
        </p:spPr>
        <p:txBody>
          <a:bodyPr wrap="none" rtlCol="0">
            <a:spAutoFit/>
          </a:bodyPr>
          <a:lstStyle/>
          <a:p>
            <a:r>
              <a:rPr lang="en-US" dirty="0"/>
              <a:t>CPU-like core</a:t>
            </a:r>
          </a:p>
        </p:txBody>
      </p:sp>
      <p:sp>
        <p:nvSpPr>
          <p:cNvPr id="32" name="TextBox 31">
            <a:extLst>
              <a:ext uri="{FF2B5EF4-FFF2-40B4-BE49-F238E27FC236}">
                <a16:creationId xmlns:a16="http://schemas.microsoft.com/office/drawing/2014/main" id="{3369F59C-D517-1E47-84E2-9BFEF40DDEAC}"/>
              </a:ext>
            </a:extLst>
          </p:cNvPr>
          <p:cNvSpPr txBox="1"/>
          <p:nvPr/>
        </p:nvSpPr>
        <p:spPr>
          <a:xfrm>
            <a:off x="6979809" y="1487467"/>
            <a:ext cx="1700402" cy="369332"/>
          </a:xfrm>
          <a:prstGeom prst="rect">
            <a:avLst/>
          </a:prstGeom>
          <a:noFill/>
        </p:spPr>
        <p:txBody>
          <a:bodyPr wrap="none" rtlCol="0">
            <a:spAutoFit/>
          </a:bodyPr>
          <a:lstStyle/>
          <a:p>
            <a:r>
              <a:rPr lang="en-US" dirty="0"/>
              <a:t>CSA-Like core</a:t>
            </a:r>
          </a:p>
        </p:txBody>
      </p:sp>
      <p:sp>
        <p:nvSpPr>
          <p:cNvPr id="5" name="Slide Number Placeholder 4">
            <a:extLst>
              <a:ext uri="{FF2B5EF4-FFF2-40B4-BE49-F238E27FC236}">
                <a16:creationId xmlns:a16="http://schemas.microsoft.com/office/drawing/2014/main" id="{63B07AD2-B21C-544F-8AC6-14EDFC025BDB}"/>
              </a:ext>
            </a:extLst>
          </p:cNvPr>
          <p:cNvSpPr>
            <a:spLocks noGrp="1"/>
          </p:cNvSpPr>
          <p:nvPr>
            <p:ph type="sldNum" sz="quarter" idx="12"/>
          </p:nvPr>
        </p:nvSpPr>
        <p:spPr/>
        <p:txBody>
          <a:bodyPr/>
          <a:lstStyle/>
          <a:p>
            <a:fld id="{4FAB73BC-B049-4115-A692-8D63A059BFB8}" type="slidenum">
              <a:rPr lang="en-US" smtClean="0"/>
              <a:t>25</a:t>
            </a:fld>
            <a:endParaRPr lang="en-US"/>
          </a:p>
        </p:txBody>
      </p:sp>
    </p:spTree>
    <p:extLst>
      <p:ext uri="{BB962C8B-B14F-4D97-AF65-F5344CB8AC3E}">
        <p14:creationId xmlns:p14="http://schemas.microsoft.com/office/powerpoint/2010/main" val="1047476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5C78E-1CD1-224A-B78E-9F8822861C13}"/>
              </a:ext>
            </a:extLst>
          </p:cNvPr>
          <p:cNvSpPr>
            <a:spLocks noGrp="1"/>
          </p:cNvSpPr>
          <p:nvPr>
            <p:ph type="title"/>
          </p:nvPr>
        </p:nvSpPr>
        <p:spPr/>
        <p:txBody>
          <a:bodyPr/>
          <a:lstStyle/>
          <a:p>
            <a:r>
              <a:rPr lang="en-US" dirty="0"/>
              <a:t>Abstract machine</a:t>
            </a:r>
            <a:br>
              <a:rPr lang="en-US" dirty="0"/>
            </a:br>
            <a:r>
              <a:rPr lang="en-US" sz="2800" dirty="0"/>
              <a:t>Parallelism – III (Out-of-order execution)</a:t>
            </a:r>
            <a:endParaRPr lang="en-US" dirty="0"/>
          </a:p>
        </p:txBody>
      </p:sp>
      <p:sp>
        <p:nvSpPr>
          <p:cNvPr id="87" name="Rectangle 86">
            <a:extLst>
              <a:ext uri="{FF2B5EF4-FFF2-40B4-BE49-F238E27FC236}">
                <a16:creationId xmlns:a16="http://schemas.microsoft.com/office/drawing/2014/main" id="{BF6E9779-B0C2-5B4E-8CEB-60F19A4CA73B}"/>
              </a:ext>
            </a:extLst>
          </p:cNvPr>
          <p:cNvSpPr/>
          <p:nvPr/>
        </p:nvSpPr>
        <p:spPr>
          <a:xfrm>
            <a:off x="2929180" y="1930400"/>
            <a:ext cx="8596668" cy="4702875"/>
          </a:xfrm>
          <a:prstGeom prst="rect">
            <a:avLst/>
          </a:prstGeom>
        </p:spPr>
        <p:style>
          <a:lnRef idx="2">
            <a:schemeClr val="dk1"/>
          </a:lnRef>
          <a:fillRef idx="1">
            <a:schemeClr val="lt1"/>
          </a:fillRef>
          <a:effectRef idx="0">
            <a:schemeClr val="dk1"/>
          </a:effectRef>
          <a:fontRef idx="minor">
            <a:schemeClr val="dk1"/>
          </a:fontRef>
        </p:style>
        <p:txBody>
          <a:bodyPr rtlCol="0" anchor="b"/>
          <a:lstStyle/>
          <a:p>
            <a:pPr algn="r"/>
            <a:r>
              <a:rPr lang="en-US" dirty="0"/>
              <a:t>L1 </a:t>
            </a:r>
            <a:r>
              <a:rPr lang="en-US" dirty="0" err="1"/>
              <a:t>Sequentia</a:t>
            </a:r>
            <a:r>
              <a:rPr lang="en-US" dirty="0"/>
              <a:t> </a:t>
            </a:r>
            <a:r>
              <a:rPr lang="en-US" dirty="0" err="1"/>
              <a:t>Codelet</a:t>
            </a:r>
            <a:r>
              <a:rPr lang="en-US" dirty="0"/>
              <a:t> Abstract Machine</a:t>
            </a:r>
          </a:p>
        </p:txBody>
      </p:sp>
      <p:sp>
        <p:nvSpPr>
          <p:cNvPr id="26" name="Rectangle 25">
            <a:extLst>
              <a:ext uri="{FF2B5EF4-FFF2-40B4-BE49-F238E27FC236}">
                <a16:creationId xmlns:a16="http://schemas.microsoft.com/office/drawing/2014/main" id="{5E6F9E44-0C8D-2B45-A8D6-CDC713DA1B4B}"/>
              </a:ext>
            </a:extLst>
          </p:cNvPr>
          <p:cNvSpPr/>
          <p:nvPr/>
        </p:nvSpPr>
        <p:spPr>
          <a:xfrm>
            <a:off x="6106893" y="2128848"/>
            <a:ext cx="2614417" cy="2169249"/>
          </a:xfrm>
          <a:prstGeom prst="rect">
            <a:avLst/>
          </a:prstGeom>
          <a:solidFill>
            <a:schemeClr val="tx2">
              <a:lumMod val="20000"/>
              <a:lumOff val="80000"/>
            </a:scheme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r>
              <a:rPr lang="en-US" sz="1400" dirty="0">
                <a:solidFill>
                  <a:sysClr val="windowText" lastClr="000000"/>
                </a:solidFill>
              </a:rPr>
              <a:t>Current core Architecture </a:t>
            </a:r>
          </a:p>
          <a:p>
            <a:pPr algn="ctr"/>
            <a:r>
              <a:rPr lang="en-US" sz="1400" dirty="0">
                <a:solidFill>
                  <a:sysClr val="windowText" lastClr="000000"/>
                </a:solidFill>
              </a:rPr>
              <a:t>(EXECUTE)</a:t>
            </a:r>
          </a:p>
        </p:txBody>
      </p:sp>
      <p:sp>
        <p:nvSpPr>
          <p:cNvPr id="25" name="Rectangle 24">
            <a:extLst>
              <a:ext uri="{FF2B5EF4-FFF2-40B4-BE49-F238E27FC236}">
                <a16:creationId xmlns:a16="http://schemas.microsoft.com/office/drawing/2014/main" id="{48DA90DE-739F-F84A-A648-46E2E4E733B5}"/>
              </a:ext>
            </a:extLst>
          </p:cNvPr>
          <p:cNvSpPr/>
          <p:nvPr/>
        </p:nvSpPr>
        <p:spPr>
          <a:xfrm>
            <a:off x="5958691" y="2236898"/>
            <a:ext cx="2614417" cy="2169249"/>
          </a:xfrm>
          <a:prstGeom prst="rect">
            <a:avLst/>
          </a:prstGeom>
          <a:solidFill>
            <a:schemeClr val="tx2">
              <a:lumMod val="20000"/>
              <a:lumOff val="80000"/>
            </a:scheme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r>
              <a:rPr lang="en-US" sz="1400" dirty="0">
                <a:solidFill>
                  <a:sysClr val="windowText" lastClr="000000"/>
                </a:solidFill>
              </a:rPr>
              <a:t>Current core Architecture </a:t>
            </a:r>
          </a:p>
          <a:p>
            <a:pPr algn="ctr"/>
            <a:r>
              <a:rPr lang="en-US" sz="1400" dirty="0">
                <a:solidFill>
                  <a:sysClr val="windowText" lastClr="000000"/>
                </a:solidFill>
              </a:rPr>
              <a:t>(EXECUTE)</a:t>
            </a:r>
          </a:p>
        </p:txBody>
      </p:sp>
      <p:grpSp>
        <p:nvGrpSpPr>
          <p:cNvPr id="86" name="Group 85">
            <a:extLst>
              <a:ext uri="{FF2B5EF4-FFF2-40B4-BE49-F238E27FC236}">
                <a16:creationId xmlns:a16="http://schemas.microsoft.com/office/drawing/2014/main" id="{73B38B12-6118-D146-BBA4-87467883736F}"/>
              </a:ext>
            </a:extLst>
          </p:cNvPr>
          <p:cNvGrpSpPr/>
          <p:nvPr/>
        </p:nvGrpSpPr>
        <p:grpSpPr>
          <a:xfrm>
            <a:off x="3238699" y="2362027"/>
            <a:ext cx="7741718" cy="3427451"/>
            <a:chOff x="2045333" y="1930400"/>
            <a:chExt cx="9206744" cy="4076054"/>
          </a:xfrm>
        </p:grpSpPr>
        <p:sp>
          <p:nvSpPr>
            <p:cNvPr id="7" name="Rectangle 6">
              <a:extLst>
                <a:ext uri="{FF2B5EF4-FFF2-40B4-BE49-F238E27FC236}">
                  <a16:creationId xmlns:a16="http://schemas.microsoft.com/office/drawing/2014/main" id="{FBE9C925-3116-5A4E-A7BC-ACD9BFBCCDE8}"/>
                </a:ext>
              </a:extLst>
            </p:cNvPr>
            <p:cNvSpPr/>
            <p:nvPr/>
          </p:nvSpPr>
          <p:spPr>
            <a:xfrm rot="16200000">
              <a:off x="6158414" y="3953352"/>
              <a:ext cx="1011926" cy="3094277"/>
            </a:xfrm>
            <a:prstGeom prst="rect">
              <a:avLst/>
            </a:prstGeom>
            <a:solidFill>
              <a:srgbClr val="FFC000"/>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7" name="TextBox 56">
              <a:extLst>
                <a:ext uri="{FF2B5EF4-FFF2-40B4-BE49-F238E27FC236}">
                  <a16:creationId xmlns:a16="http://schemas.microsoft.com/office/drawing/2014/main" id="{5E1B6BC7-8BFF-8044-8BB9-E30478883970}"/>
                </a:ext>
              </a:extLst>
            </p:cNvPr>
            <p:cNvSpPr txBox="1"/>
            <p:nvPr/>
          </p:nvSpPr>
          <p:spPr>
            <a:xfrm>
              <a:off x="5801681" y="5208102"/>
              <a:ext cx="1740280" cy="475826"/>
            </a:xfrm>
            <a:prstGeom prst="rect">
              <a:avLst/>
            </a:prstGeom>
            <a:noFill/>
          </p:spPr>
          <p:txBody>
            <a:bodyPr wrap="square" rtlCol="0">
              <a:spAutoFit/>
            </a:bodyPr>
            <a:lstStyle/>
            <a:p>
              <a:r>
                <a:rPr lang="en-US" sz="2000" b="1" dirty="0"/>
                <a:t>Reg File</a:t>
              </a:r>
            </a:p>
          </p:txBody>
        </p:sp>
        <p:sp>
          <p:nvSpPr>
            <p:cNvPr id="80" name="Rectangle 79">
              <a:extLst>
                <a:ext uri="{FF2B5EF4-FFF2-40B4-BE49-F238E27FC236}">
                  <a16:creationId xmlns:a16="http://schemas.microsoft.com/office/drawing/2014/main" id="{B9EABF80-8EF4-834F-910B-F45CDDFACC3D}"/>
                </a:ext>
              </a:extLst>
            </p:cNvPr>
            <p:cNvSpPr/>
            <p:nvPr/>
          </p:nvSpPr>
          <p:spPr>
            <a:xfrm>
              <a:off x="5117238" y="1930400"/>
              <a:ext cx="3109164" cy="2579753"/>
            </a:xfrm>
            <a:prstGeom prst="rect">
              <a:avLst/>
            </a:prstGeom>
            <a:solidFill>
              <a:schemeClr val="tx2">
                <a:lumMod val="20000"/>
                <a:lumOff val="80000"/>
              </a:scheme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r>
                <a:rPr lang="en-US" dirty="0">
                  <a:solidFill>
                    <a:sysClr val="windowText" lastClr="000000"/>
                  </a:solidFill>
                </a:rPr>
                <a:t>EXECUTE</a:t>
              </a:r>
            </a:p>
            <a:p>
              <a:pPr algn="ctr"/>
              <a:r>
                <a:rPr lang="en-US" dirty="0">
                  <a:solidFill>
                    <a:sysClr val="windowText" lastClr="000000"/>
                  </a:solidFill>
                </a:rPr>
                <a:t>(Current Architectures)</a:t>
              </a:r>
            </a:p>
          </p:txBody>
        </p:sp>
        <p:sp>
          <p:nvSpPr>
            <p:cNvPr id="81" name="Rectangle 80">
              <a:extLst>
                <a:ext uri="{FF2B5EF4-FFF2-40B4-BE49-F238E27FC236}">
                  <a16:creationId xmlns:a16="http://schemas.microsoft.com/office/drawing/2014/main" id="{971A0A1C-1835-4A4E-B467-8B324B5EBF66}"/>
                </a:ext>
              </a:extLst>
            </p:cNvPr>
            <p:cNvSpPr/>
            <p:nvPr/>
          </p:nvSpPr>
          <p:spPr>
            <a:xfrm rot="16200000">
              <a:off x="2263999" y="1951539"/>
              <a:ext cx="1586976" cy="2024307"/>
            </a:xfrm>
            <a:prstGeom prst="rect">
              <a:avLst/>
            </a:prstGeom>
            <a:solidFill>
              <a:srgbClr val="FF0000"/>
            </a:solidFill>
            <a:ln w="44450">
              <a:no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0" rtlCol="0" anchor="ctr"/>
            <a:lstStyle/>
            <a:p>
              <a:pPr algn="ctr"/>
              <a:r>
                <a:rPr lang="en-US" sz="2000" b="1" dirty="0"/>
                <a:t>SU</a:t>
              </a:r>
              <a:endParaRPr lang="en-US" sz="1400" b="1" dirty="0"/>
            </a:p>
            <a:p>
              <a:pPr algn="ctr"/>
              <a:r>
                <a:rPr lang="en-US" sz="1400" dirty="0"/>
                <a:t>FETCH / DECODE</a:t>
              </a:r>
            </a:p>
            <a:p>
              <a:pPr algn="ctr"/>
              <a:r>
                <a:rPr lang="en-US" sz="1400" dirty="0"/>
                <a:t>Reordering buffer</a:t>
              </a:r>
            </a:p>
          </p:txBody>
        </p:sp>
        <p:pic>
          <p:nvPicPr>
            <p:cNvPr id="82" name="Picture 81">
              <a:extLst>
                <a:ext uri="{FF2B5EF4-FFF2-40B4-BE49-F238E27FC236}">
                  <a16:creationId xmlns:a16="http://schemas.microsoft.com/office/drawing/2014/main" id="{9DBA6D43-7688-A448-B50B-49AEE2F9B6FE}"/>
                </a:ext>
              </a:extLst>
            </p:cNvPr>
            <p:cNvPicPr>
              <a:picLocks noChangeAspect="1"/>
            </p:cNvPicPr>
            <p:nvPr/>
          </p:nvPicPr>
          <p:blipFill>
            <a:blip r:embed="rId2"/>
            <a:stretch>
              <a:fillRect/>
            </a:stretch>
          </p:blipFill>
          <p:spPr>
            <a:xfrm>
              <a:off x="5298944" y="2825818"/>
              <a:ext cx="2756135" cy="1530329"/>
            </a:xfrm>
            <a:prstGeom prst="rect">
              <a:avLst/>
            </a:prstGeom>
          </p:spPr>
        </p:pic>
        <p:sp>
          <p:nvSpPr>
            <p:cNvPr id="83" name="Rectangle 82">
              <a:extLst>
                <a:ext uri="{FF2B5EF4-FFF2-40B4-BE49-F238E27FC236}">
                  <a16:creationId xmlns:a16="http://schemas.microsoft.com/office/drawing/2014/main" id="{79CC3DC8-B43A-E442-9D24-25C744C8F8B4}"/>
                </a:ext>
              </a:extLst>
            </p:cNvPr>
            <p:cNvSpPr/>
            <p:nvPr/>
          </p:nvSpPr>
          <p:spPr>
            <a:xfrm rot="16200000">
              <a:off x="9265872" y="1850324"/>
              <a:ext cx="1745674" cy="2226737"/>
            </a:xfrm>
            <a:prstGeom prst="rect">
              <a:avLst/>
            </a:prstGeom>
            <a:solidFill>
              <a:srgbClr val="FF0000"/>
            </a:solidFill>
            <a:ln w="44450">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t>Write Back</a:t>
              </a:r>
            </a:p>
            <a:p>
              <a:pPr algn="ctr"/>
              <a:r>
                <a:rPr lang="en-US" sz="2000" dirty="0"/>
                <a:t>Synchronize</a:t>
              </a:r>
            </a:p>
            <a:p>
              <a:pPr algn="ctr"/>
              <a:r>
                <a:rPr lang="en-US" sz="1600" dirty="0"/>
                <a:t>Re-ordering</a:t>
              </a:r>
            </a:p>
          </p:txBody>
        </p:sp>
        <p:sp>
          <p:nvSpPr>
            <p:cNvPr id="84" name="Rectangle 83">
              <a:extLst>
                <a:ext uri="{FF2B5EF4-FFF2-40B4-BE49-F238E27FC236}">
                  <a16:creationId xmlns:a16="http://schemas.microsoft.com/office/drawing/2014/main" id="{6FD86E1D-02D9-5F46-9E0D-E265ADF734FE}"/>
                </a:ext>
              </a:extLst>
            </p:cNvPr>
            <p:cNvSpPr/>
            <p:nvPr/>
          </p:nvSpPr>
          <p:spPr>
            <a:xfrm rot="16200000">
              <a:off x="2560895" y="4497708"/>
              <a:ext cx="1011926" cy="2005566"/>
            </a:xfrm>
            <a:prstGeom prst="rect">
              <a:avLst/>
            </a:prstGeom>
            <a:solidFill>
              <a:srgbClr val="00B050"/>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5" name="Rectangle 84">
              <a:extLst>
                <a:ext uri="{FF2B5EF4-FFF2-40B4-BE49-F238E27FC236}">
                  <a16:creationId xmlns:a16="http://schemas.microsoft.com/office/drawing/2014/main" id="{BD4B0F6E-E26C-B04D-8453-0156EEF8E2A3}"/>
                </a:ext>
              </a:extLst>
            </p:cNvPr>
            <p:cNvSpPr/>
            <p:nvPr/>
          </p:nvSpPr>
          <p:spPr>
            <a:xfrm>
              <a:off x="2218006" y="5035962"/>
              <a:ext cx="1678954" cy="805242"/>
            </a:xfrm>
            <a:prstGeom prst="rect">
              <a:avLst/>
            </a:prstGeom>
          </p:spPr>
          <p:txBody>
            <a:bodyPr wrap="square">
              <a:spAutoFit/>
            </a:bodyPr>
            <a:lstStyle/>
            <a:p>
              <a:pPr algn="ctr"/>
              <a:r>
                <a:rPr lang="en-US" sz="2000" b="1" dirty="0">
                  <a:solidFill>
                    <a:schemeClr val="bg1"/>
                  </a:solidFill>
                </a:rPr>
                <a:t>Memory</a:t>
              </a:r>
              <a:r>
                <a:rPr lang="en-US" b="1" dirty="0">
                  <a:solidFill>
                    <a:schemeClr val="bg1"/>
                  </a:solidFill>
                </a:rPr>
                <a:t> Interface</a:t>
              </a:r>
            </a:p>
          </p:txBody>
        </p:sp>
      </p:grpSp>
      <p:cxnSp>
        <p:nvCxnSpPr>
          <p:cNvPr id="88" name="Straight Arrow Connector 87">
            <a:extLst>
              <a:ext uri="{FF2B5EF4-FFF2-40B4-BE49-F238E27FC236}">
                <a16:creationId xmlns:a16="http://schemas.microsoft.com/office/drawing/2014/main" id="{C680F56F-9A09-5441-82BF-1B4A0DD2884A}"/>
              </a:ext>
            </a:extLst>
          </p:cNvPr>
          <p:cNvCxnSpPr>
            <a:cxnSpLocks/>
            <a:stCxn id="81" idx="2"/>
          </p:cNvCxnSpPr>
          <p:nvPr/>
        </p:nvCxnSpPr>
        <p:spPr>
          <a:xfrm>
            <a:off x="4940888" y="3230896"/>
            <a:ext cx="88090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8A927800-686A-464C-8556-05F9076962F5}"/>
              </a:ext>
            </a:extLst>
          </p:cNvPr>
          <p:cNvSpPr/>
          <p:nvPr/>
        </p:nvSpPr>
        <p:spPr>
          <a:xfrm>
            <a:off x="677334" y="1975419"/>
            <a:ext cx="1512964" cy="4192905"/>
          </a:xfrm>
          <a:prstGeom prst="rect">
            <a:avLst/>
          </a:prstGeom>
          <a:solidFill>
            <a:srgbClr val="FF0000"/>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MEMORY</a:t>
            </a:r>
          </a:p>
        </p:txBody>
      </p:sp>
      <p:cxnSp>
        <p:nvCxnSpPr>
          <p:cNvPr id="93" name="Straight Arrow Connector 92">
            <a:extLst>
              <a:ext uri="{FF2B5EF4-FFF2-40B4-BE49-F238E27FC236}">
                <a16:creationId xmlns:a16="http://schemas.microsoft.com/office/drawing/2014/main" id="{1746C971-4F9E-1447-8AB4-AFE29DE930AB}"/>
              </a:ext>
            </a:extLst>
          </p:cNvPr>
          <p:cNvCxnSpPr>
            <a:cxnSpLocks/>
          </p:cNvCxnSpPr>
          <p:nvPr/>
        </p:nvCxnSpPr>
        <p:spPr>
          <a:xfrm>
            <a:off x="8436206" y="3230896"/>
            <a:ext cx="671807"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Elbow Connector 97">
            <a:extLst>
              <a:ext uri="{FF2B5EF4-FFF2-40B4-BE49-F238E27FC236}">
                <a16:creationId xmlns:a16="http://schemas.microsoft.com/office/drawing/2014/main" id="{1A93576B-1428-774B-AD44-183E380E4F7C}"/>
              </a:ext>
            </a:extLst>
          </p:cNvPr>
          <p:cNvCxnSpPr>
            <a:endCxn id="7" idx="0"/>
          </p:cNvCxnSpPr>
          <p:nvPr/>
        </p:nvCxnSpPr>
        <p:spPr>
          <a:xfrm rot="16200000" flipH="1">
            <a:off x="4510038" y="4052275"/>
            <a:ext cx="2133130" cy="490372"/>
          </a:xfrm>
          <a:prstGeom prst="bentConnector2">
            <a:avLst/>
          </a:prstGeom>
          <a:ln w="4445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0152BFA2-2979-0C4D-B80F-998DBF2855F3}"/>
              </a:ext>
            </a:extLst>
          </p:cNvPr>
          <p:cNvCxnSpPr/>
          <p:nvPr/>
        </p:nvCxnSpPr>
        <p:spPr>
          <a:xfrm flipV="1">
            <a:off x="7111625" y="4531276"/>
            <a:ext cx="0" cy="40729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0B0826A-549E-8547-82AF-13E668127CB6}"/>
              </a:ext>
            </a:extLst>
          </p:cNvPr>
          <p:cNvCxnSpPr/>
          <p:nvPr/>
        </p:nvCxnSpPr>
        <p:spPr>
          <a:xfrm flipV="1">
            <a:off x="6395223" y="4531276"/>
            <a:ext cx="0" cy="40729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1BA02A4-59AF-7943-8AEF-37EAA18BB714}"/>
              </a:ext>
            </a:extLst>
          </p:cNvPr>
          <p:cNvCxnSpPr/>
          <p:nvPr/>
        </p:nvCxnSpPr>
        <p:spPr>
          <a:xfrm flipV="1">
            <a:off x="7860677" y="4531276"/>
            <a:ext cx="0" cy="407298"/>
          </a:xfrm>
          <a:prstGeom prst="straightConnector1">
            <a:avLst/>
          </a:prstGeom>
          <a:ln w="444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4" name="Elbow Connector 103">
            <a:extLst>
              <a:ext uri="{FF2B5EF4-FFF2-40B4-BE49-F238E27FC236}">
                <a16:creationId xmlns:a16="http://schemas.microsoft.com/office/drawing/2014/main" id="{71514BF9-7FC5-844C-A6BE-5F33B236715C}"/>
              </a:ext>
            </a:extLst>
          </p:cNvPr>
          <p:cNvCxnSpPr>
            <a:stCxn id="83" idx="3"/>
            <a:endCxn id="81" idx="3"/>
          </p:cNvCxnSpPr>
          <p:nvPr/>
        </p:nvCxnSpPr>
        <p:spPr>
          <a:xfrm rot="16200000" flipH="1" flipV="1">
            <a:off x="7033644" y="-446900"/>
            <a:ext cx="66723" cy="5954422"/>
          </a:xfrm>
          <a:prstGeom prst="bentConnector3">
            <a:avLst>
              <a:gd name="adj1" fmla="val -645740"/>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2E8CA93-22FE-074A-8106-0D8BC751E0D7}"/>
              </a:ext>
            </a:extLst>
          </p:cNvPr>
          <p:cNvCxnSpPr>
            <a:cxnSpLocks/>
            <a:stCxn id="81" idx="1"/>
            <a:endCxn id="84" idx="3"/>
          </p:cNvCxnSpPr>
          <p:nvPr/>
        </p:nvCxnSpPr>
        <p:spPr>
          <a:xfrm>
            <a:off x="4089795" y="3898121"/>
            <a:ext cx="7882" cy="104045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Elbow Connector 107">
            <a:extLst>
              <a:ext uri="{FF2B5EF4-FFF2-40B4-BE49-F238E27FC236}">
                <a16:creationId xmlns:a16="http://schemas.microsoft.com/office/drawing/2014/main" id="{FA413ADF-7ADA-6042-845E-50C0F23E3C1A}"/>
              </a:ext>
            </a:extLst>
          </p:cNvPr>
          <p:cNvCxnSpPr>
            <a:cxnSpLocks/>
            <a:stCxn id="84" idx="1"/>
            <a:endCxn id="83" idx="2"/>
          </p:cNvCxnSpPr>
          <p:nvPr/>
        </p:nvCxnSpPr>
        <p:spPr>
          <a:xfrm rot="5400000" flipH="1" flipV="1">
            <a:off x="6259756" y="1068816"/>
            <a:ext cx="2558583" cy="6882743"/>
          </a:xfrm>
          <a:prstGeom prst="bentConnector4">
            <a:avLst>
              <a:gd name="adj1" fmla="val -11937"/>
              <a:gd name="adj2" fmla="val 103760"/>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Elbow Connector 115">
            <a:extLst>
              <a:ext uri="{FF2B5EF4-FFF2-40B4-BE49-F238E27FC236}">
                <a16:creationId xmlns:a16="http://schemas.microsoft.com/office/drawing/2014/main" id="{ABAD2767-AA8D-2A45-AEE6-523417DDF414}"/>
              </a:ext>
            </a:extLst>
          </p:cNvPr>
          <p:cNvCxnSpPr>
            <a:cxnSpLocks/>
            <a:stCxn id="83" idx="1"/>
            <a:endCxn id="7" idx="2"/>
          </p:cNvCxnSpPr>
          <p:nvPr/>
        </p:nvCxnSpPr>
        <p:spPr>
          <a:xfrm rot="5400000">
            <a:off x="8534362" y="3854170"/>
            <a:ext cx="1399183" cy="1620529"/>
          </a:xfrm>
          <a:prstGeom prst="bentConnector2">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9">
            <a:extLst>
              <a:ext uri="{FF2B5EF4-FFF2-40B4-BE49-F238E27FC236}">
                <a16:creationId xmlns:a16="http://schemas.microsoft.com/office/drawing/2014/main" id="{BB861279-1EDD-1B41-B7D6-022FAB258F76}"/>
              </a:ext>
            </a:extLst>
          </p:cNvPr>
          <p:cNvCxnSpPr>
            <a:cxnSpLocks/>
            <a:stCxn id="84" idx="0"/>
            <a:endCxn id="92" idx="3"/>
          </p:cNvCxnSpPr>
          <p:nvPr/>
        </p:nvCxnSpPr>
        <p:spPr>
          <a:xfrm rot="10800000">
            <a:off x="2190298" y="4071873"/>
            <a:ext cx="1064164" cy="1292155"/>
          </a:xfrm>
          <a:prstGeom prst="bentConnector3">
            <a:avLst>
              <a:gd name="adj1" fmla="val 50000"/>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5EF43622-EA57-DC46-AB53-82255E6577AE}"/>
              </a:ext>
            </a:extLst>
          </p:cNvPr>
          <p:cNvSpPr>
            <a:spLocks noGrp="1"/>
          </p:cNvSpPr>
          <p:nvPr>
            <p:ph type="sldNum" sz="quarter" idx="12"/>
          </p:nvPr>
        </p:nvSpPr>
        <p:spPr/>
        <p:txBody>
          <a:bodyPr/>
          <a:lstStyle/>
          <a:p>
            <a:fld id="{4FAB73BC-B049-4115-A692-8D63A059BFB8}" type="slidenum">
              <a:rPr lang="en-US" smtClean="0"/>
              <a:t>26</a:t>
            </a:fld>
            <a:endParaRPr lang="en-US"/>
          </a:p>
        </p:txBody>
      </p:sp>
    </p:spTree>
    <p:extLst>
      <p:ext uri="{BB962C8B-B14F-4D97-AF65-F5344CB8AC3E}">
        <p14:creationId xmlns:p14="http://schemas.microsoft.com/office/powerpoint/2010/main" val="9659101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5C78E-1CD1-224A-B78E-9F8822861C13}"/>
              </a:ext>
            </a:extLst>
          </p:cNvPr>
          <p:cNvSpPr>
            <a:spLocks noGrp="1"/>
          </p:cNvSpPr>
          <p:nvPr>
            <p:ph type="title"/>
          </p:nvPr>
        </p:nvSpPr>
        <p:spPr/>
        <p:txBody>
          <a:bodyPr/>
          <a:lstStyle/>
          <a:p>
            <a:r>
              <a:rPr lang="en-US" dirty="0"/>
              <a:t>Abstract machine</a:t>
            </a:r>
            <a:br>
              <a:rPr lang="en-US" dirty="0"/>
            </a:br>
            <a:r>
              <a:rPr lang="en-US" sz="2800" dirty="0"/>
              <a:t>Parallelism – IV (Register renaming)</a:t>
            </a:r>
            <a:endParaRPr lang="en-US" dirty="0"/>
          </a:p>
        </p:txBody>
      </p:sp>
      <p:sp>
        <p:nvSpPr>
          <p:cNvPr id="87" name="Rectangle 86">
            <a:extLst>
              <a:ext uri="{FF2B5EF4-FFF2-40B4-BE49-F238E27FC236}">
                <a16:creationId xmlns:a16="http://schemas.microsoft.com/office/drawing/2014/main" id="{BF6E9779-B0C2-5B4E-8CEB-60F19A4CA73B}"/>
              </a:ext>
            </a:extLst>
          </p:cNvPr>
          <p:cNvSpPr/>
          <p:nvPr/>
        </p:nvSpPr>
        <p:spPr>
          <a:xfrm>
            <a:off x="2929180" y="1930400"/>
            <a:ext cx="8596668" cy="470287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b"/>
          <a:lstStyle/>
          <a:p>
            <a:pPr algn="r"/>
            <a:r>
              <a:rPr lang="en-US" dirty="0"/>
              <a:t>L1 </a:t>
            </a:r>
            <a:r>
              <a:rPr lang="en-US" dirty="0" err="1"/>
              <a:t>Sequentia</a:t>
            </a:r>
            <a:r>
              <a:rPr lang="en-US" dirty="0"/>
              <a:t> </a:t>
            </a:r>
            <a:r>
              <a:rPr lang="en-US" dirty="0" err="1"/>
              <a:t>Codelet</a:t>
            </a:r>
            <a:r>
              <a:rPr lang="en-US" dirty="0"/>
              <a:t> Abstract Machine</a:t>
            </a:r>
          </a:p>
        </p:txBody>
      </p:sp>
      <p:sp>
        <p:nvSpPr>
          <p:cNvPr id="26" name="Rectangle 25">
            <a:extLst>
              <a:ext uri="{FF2B5EF4-FFF2-40B4-BE49-F238E27FC236}">
                <a16:creationId xmlns:a16="http://schemas.microsoft.com/office/drawing/2014/main" id="{5E6F9E44-0C8D-2B45-A8D6-CDC713DA1B4B}"/>
              </a:ext>
            </a:extLst>
          </p:cNvPr>
          <p:cNvSpPr/>
          <p:nvPr/>
        </p:nvSpPr>
        <p:spPr>
          <a:xfrm>
            <a:off x="6106893" y="2128848"/>
            <a:ext cx="2614417" cy="2169249"/>
          </a:xfrm>
          <a:prstGeom prst="rect">
            <a:avLst/>
          </a:prstGeom>
          <a:solidFill>
            <a:schemeClr val="tx2">
              <a:lumMod val="20000"/>
              <a:lumOff val="80000"/>
            </a:scheme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r>
              <a:rPr lang="en-US" sz="1400" dirty="0">
                <a:solidFill>
                  <a:sysClr val="windowText" lastClr="000000"/>
                </a:solidFill>
              </a:rPr>
              <a:t>Current core Architecture </a:t>
            </a:r>
          </a:p>
          <a:p>
            <a:pPr algn="ctr"/>
            <a:r>
              <a:rPr lang="en-US" sz="1400" dirty="0">
                <a:solidFill>
                  <a:sysClr val="windowText" lastClr="000000"/>
                </a:solidFill>
              </a:rPr>
              <a:t>(EXECUTE)</a:t>
            </a:r>
          </a:p>
        </p:txBody>
      </p:sp>
      <p:sp>
        <p:nvSpPr>
          <p:cNvPr id="25" name="Rectangle 24">
            <a:extLst>
              <a:ext uri="{FF2B5EF4-FFF2-40B4-BE49-F238E27FC236}">
                <a16:creationId xmlns:a16="http://schemas.microsoft.com/office/drawing/2014/main" id="{48DA90DE-739F-F84A-A648-46E2E4E733B5}"/>
              </a:ext>
            </a:extLst>
          </p:cNvPr>
          <p:cNvSpPr/>
          <p:nvPr/>
        </p:nvSpPr>
        <p:spPr>
          <a:xfrm>
            <a:off x="5958691" y="2236898"/>
            <a:ext cx="2614417" cy="2169249"/>
          </a:xfrm>
          <a:prstGeom prst="rect">
            <a:avLst/>
          </a:prstGeom>
          <a:solidFill>
            <a:schemeClr val="tx2">
              <a:lumMod val="20000"/>
              <a:lumOff val="80000"/>
            </a:scheme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r>
              <a:rPr lang="en-US" sz="1400" dirty="0">
                <a:solidFill>
                  <a:sysClr val="windowText" lastClr="000000"/>
                </a:solidFill>
              </a:rPr>
              <a:t>Current core Architecture </a:t>
            </a:r>
          </a:p>
          <a:p>
            <a:pPr algn="ctr"/>
            <a:r>
              <a:rPr lang="en-US" sz="1400" dirty="0">
                <a:solidFill>
                  <a:sysClr val="windowText" lastClr="000000"/>
                </a:solidFill>
              </a:rPr>
              <a:t>(EXECUTE)</a:t>
            </a:r>
          </a:p>
        </p:txBody>
      </p:sp>
      <p:grpSp>
        <p:nvGrpSpPr>
          <p:cNvPr id="86" name="Group 85">
            <a:extLst>
              <a:ext uri="{FF2B5EF4-FFF2-40B4-BE49-F238E27FC236}">
                <a16:creationId xmlns:a16="http://schemas.microsoft.com/office/drawing/2014/main" id="{73B38B12-6118-D146-BBA4-87467883736F}"/>
              </a:ext>
            </a:extLst>
          </p:cNvPr>
          <p:cNvGrpSpPr/>
          <p:nvPr/>
        </p:nvGrpSpPr>
        <p:grpSpPr>
          <a:xfrm>
            <a:off x="3238699" y="2362027"/>
            <a:ext cx="7741718" cy="3427451"/>
            <a:chOff x="2045333" y="1930400"/>
            <a:chExt cx="9206744" cy="4076054"/>
          </a:xfrm>
        </p:grpSpPr>
        <p:sp>
          <p:nvSpPr>
            <p:cNvPr id="7" name="Rectangle 6">
              <a:extLst>
                <a:ext uri="{FF2B5EF4-FFF2-40B4-BE49-F238E27FC236}">
                  <a16:creationId xmlns:a16="http://schemas.microsoft.com/office/drawing/2014/main" id="{FBE9C925-3116-5A4E-A7BC-ACD9BFBCCDE8}"/>
                </a:ext>
              </a:extLst>
            </p:cNvPr>
            <p:cNvSpPr/>
            <p:nvPr/>
          </p:nvSpPr>
          <p:spPr>
            <a:xfrm rot="16200000">
              <a:off x="6158414" y="3953352"/>
              <a:ext cx="1011926" cy="3094277"/>
            </a:xfrm>
            <a:prstGeom prst="rect">
              <a:avLst/>
            </a:prstGeom>
            <a:solidFill>
              <a:srgbClr val="FFC000"/>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7" name="TextBox 56">
              <a:extLst>
                <a:ext uri="{FF2B5EF4-FFF2-40B4-BE49-F238E27FC236}">
                  <a16:creationId xmlns:a16="http://schemas.microsoft.com/office/drawing/2014/main" id="{5E1B6BC7-8BFF-8044-8BB9-E30478883970}"/>
                </a:ext>
              </a:extLst>
            </p:cNvPr>
            <p:cNvSpPr txBox="1"/>
            <p:nvPr/>
          </p:nvSpPr>
          <p:spPr>
            <a:xfrm>
              <a:off x="5801681" y="5208102"/>
              <a:ext cx="1740280" cy="475826"/>
            </a:xfrm>
            <a:prstGeom prst="rect">
              <a:avLst/>
            </a:prstGeom>
            <a:noFill/>
          </p:spPr>
          <p:txBody>
            <a:bodyPr wrap="square" rtlCol="0">
              <a:spAutoFit/>
            </a:bodyPr>
            <a:lstStyle/>
            <a:p>
              <a:r>
                <a:rPr lang="en-US" sz="2000" b="1" dirty="0"/>
                <a:t>Reg File</a:t>
              </a:r>
            </a:p>
          </p:txBody>
        </p:sp>
        <p:sp>
          <p:nvSpPr>
            <p:cNvPr id="80" name="Rectangle 79">
              <a:extLst>
                <a:ext uri="{FF2B5EF4-FFF2-40B4-BE49-F238E27FC236}">
                  <a16:creationId xmlns:a16="http://schemas.microsoft.com/office/drawing/2014/main" id="{B9EABF80-8EF4-834F-910B-F45CDDFACC3D}"/>
                </a:ext>
              </a:extLst>
            </p:cNvPr>
            <p:cNvSpPr/>
            <p:nvPr/>
          </p:nvSpPr>
          <p:spPr>
            <a:xfrm>
              <a:off x="5117238" y="1930400"/>
              <a:ext cx="3109164" cy="2579753"/>
            </a:xfrm>
            <a:prstGeom prst="rect">
              <a:avLst/>
            </a:prstGeom>
            <a:solidFill>
              <a:schemeClr val="tx2">
                <a:lumMod val="20000"/>
                <a:lumOff val="80000"/>
              </a:scheme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r>
                <a:rPr lang="en-US" dirty="0">
                  <a:solidFill>
                    <a:sysClr val="windowText" lastClr="000000"/>
                  </a:solidFill>
                </a:rPr>
                <a:t>EXECUTE</a:t>
              </a:r>
            </a:p>
            <a:p>
              <a:pPr algn="ctr"/>
              <a:r>
                <a:rPr lang="en-US" dirty="0">
                  <a:solidFill>
                    <a:sysClr val="windowText" lastClr="000000"/>
                  </a:solidFill>
                </a:rPr>
                <a:t>(Current Architectures)</a:t>
              </a:r>
            </a:p>
          </p:txBody>
        </p:sp>
        <p:sp>
          <p:nvSpPr>
            <p:cNvPr id="81" name="Rectangle 80">
              <a:extLst>
                <a:ext uri="{FF2B5EF4-FFF2-40B4-BE49-F238E27FC236}">
                  <a16:creationId xmlns:a16="http://schemas.microsoft.com/office/drawing/2014/main" id="{971A0A1C-1835-4A4E-B467-8B324B5EBF66}"/>
                </a:ext>
              </a:extLst>
            </p:cNvPr>
            <p:cNvSpPr/>
            <p:nvPr/>
          </p:nvSpPr>
          <p:spPr>
            <a:xfrm rot="16200000">
              <a:off x="2263999" y="1951539"/>
              <a:ext cx="1586976" cy="2024307"/>
            </a:xfrm>
            <a:prstGeom prst="rect">
              <a:avLst/>
            </a:prstGeom>
            <a:solidFill>
              <a:srgbClr val="FF0000"/>
            </a:solidFill>
            <a:ln w="44450">
              <a:no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0" rtlCol="0" anchor="ctr"/>
            <a:lstStyle/>
            <a:p>
              <a:pPr algn="ctr"/>
              <a:r>
                <a:rPr lang="en-US" sz="2000" b="1" dirty="0"/>
                <a:t>SU</a:t>
              </a:r>
              <a:endParaRPr lang="en-US" sz="1400" b="1" dirty="0"/>
            </a:p>
            <a:p>
              <a:pPr algn="ctr"/>
              <a:r>
                <a:rPr lang="en-US" sz="1400" dirty="0"/>
                <a:t>FETCH / DECODE</a:t>
              </a:r>
            </a:p>
            <a:p>
              <a:pPr algn="ctr"/>
              <a:r>
                <a:rPr lang="en-US" sz="1400" dirty="0"/>
                <a:t>Renaming</a:t>
              </a:r>
            </a:p>
          </p:txBody>
        </p:sp>
        <p:pic>
          <p:nvPicPr>
            <p:cNvPr id="82" name="Picture 81">
              <a:extLst>
                <a:ext uri="{FF2B5EF4-FFF2-40B4-BE49-F238E27FC236}">
                  <a16:creationId xmlns:a16="http://schemas.microsoft.com/office/drawing/2014/main" id="{9DBA6D43-7688-A448-B50B-49AEE2F9B6FE}"/>
                </a:ext>
              </a:extLst>
            </p:cNvPr>
            <p:cNvPicPr>
              <a:picLocks noChangeAspect="1"/>
            </p:cNvPicPr>
            <p:nvPr/>
          </p:nvPicPr>
          <p:blipFill>
            <a:blip r:embed="rId2"/>
            <a:stretch>
              <a:fillRect/>
            </a:stretch>
          </p:blipFill>
          <p:spPr>
            <a:xfrm>
              <a:off x="5298944" y="2825818"/>
              <a:ext cx="2756135" cy="1530329"/>
            </a:xfrm>
            <a:prstGeom prst="rect">
              <a:avLst/>
            </a:prstGeom>
          </p:spPr>
        </p:pic>
        <p:sp>
          <p:nvSpPr>
            <p:cNvPr id="83" name="Rectangle 82">
              <a:extLst>
                <a:ext uri="{FF2B5EF4-FFF2-40B4-BE49-F238E27FC236}">
                  <a16:creationId xmlns:a16="http://schemas.microsoft.com/office/drawing/2014/main" id="{79CC3DC8-B43A-E442-9D24-25C744C8F8B4}"/>
                </a:ext>
              </a:extLst>
            </p:cNvPr>
            <p:cNvSpPr/>
            <p:nvPr/>
          </p:nvSpPr>
          <p:spPr>
            <a:xfrm rot="16200000">
              <a:off x="9265872" y="1850324"/>
              <a:ext cx="1745674" cy="2226737"/>
            </a:xfrm>
            <a:prstGeom prst="rect">
              <a:avLst/>
            </a:prstGeom>
            <a:solidFill>
              <a:srgbClr val="FF0000"/>
            </a:solidFill>
            <a:ln w="44450">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t>Write Back</a:t>
              </a:r>
            </a:p>
            <a:p>
              <a:pPr algn="ctr"/>
              <a:r>
                <a:rPr lang="en-US" sz="2000" dirty="0"/>
                <a:t>Synchronize</a:t>
              </a:r>
            </a:p>
            <a:p>
              <a:pPr algn="ctr"/>
              <a:r>
                <a:rPr lang="en-US" sz="1600" dirty="0"/>
                <a:t>Renaming</a:t>
              </a:r>
            </a:p>
          </p:txBody>
        </p:sp>
        <p:sp>
          <p:nvSpPr>
            <p:cNvPr id="84" name="Rectangle 83">
              <a:extLst>
                <a:ext uri="{FF2B5EF4-FFF2-40B4-BE49-F238E27FC236}">
                  <a16:creationId xmlns:a16="http://schemas.microsoft.com/office/drawing/2014/main" id="{6FD86E1D-02D9-5F46-9E0D-E265ADF734FE}"/>
                </a:ext>
              </a:extLst>
            </p:cNvPr>
            <p:cNvSpPr/>
            <p:nvPr/>
          </p:nvSpPr>
          <p:spPr>
            <a:xfrm rot="16200000">
              <a:off x="2560895" y="4497708"/>
              <a:ext cx="1011926" cy="2005566"/>
            </a:xfrm>
            <a:prstGeom prst="rect">
              <a:avLst/>
            </a:prstGeom>
            <a:solidFill>
              <a:srgbClr val="00B050"/>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5" name="Rectangle 84">
              <a:extLst>
                <a:ext uri="{FF2B5EF4-FFF2-40B4-BE49-F238E27FC236}">
                  <a16:creationId xmlns:a16="http://schemas.microsoft.com/office/drawing/2014/main" id="{BD4B0F6E-E26C-B04D-8453-0156EEF8E2A3}"/>
                </a:ext>
              </a:extLst>
            </p:cNvPr>
            <p:cNvSpPr/>
            <p:nvPr/>
          </p:nvSpPr>
          <p:spPr>
            <a:xfrm>
              <a:off x="2218006" y="5035962"/>
              <a:ext cx="1678954" cy="805242"/>
            </a:xfrm>
            <a:prstGeom prst="rect">
              <a:avLst/>
            </a:prstGeom>
          </p:spPr>
          <p:txBody>
            <a:bodyPr wrap="square">
              <a:spAutoFit/>
            </a:bodyPr>
            <a:lstStyle/>
            <a:p>
              <a:pPr algn="ctr"/>
              <a:r>
                <a:rPr lang="en-US" sz="2000" b="1" dirty="0">
                  <a:solidFill>
                    <a:schemeClr val="bg1"/>
                  </a:solidFill>
                </a:rPr>
                <a:t>Memory</a:t>
              </a:r>
              <a:r>
                <a:rPr lang="en-US" b="1" dirty="0">
                  <a:solidFill>
                    <a:schemeClr val="bg1"/>
                  </a:solidFill>
                </a:rPr>
                <a:t> Interface</a:t>
              </a:r>
            </a:p>
          </p:txBody>
        </p:sp>
      </p:grpSp>
      <p:cxnSp>
        <p:nvCxnSpPr>
          <p:cNvPr id="88" name="Straight Arrow Connector 87">
            <a:extLst>
              <a:ext uri="{FF2B5EF4-FFF2-40B4-BE49-F238E27FC236}">
                <a16:creationId xmlns:a16="http://schemas.microsoft.com/office/drawing/2014/main" id="{C680F56F-9A09-5441-82BF-1B4A0DD2884A}"/>
              </a:ext>
            </a:extLst>
          </p:cNvPr>
          <p:cNvCxnSpPr>
            <a:cxnSpLocks/>
            <a:stCxn id="81" idx="2"/>
          </p:cNvCxnSpPr>
          <p:nvPr/>
        </p:nvCxnSpPr>
        <p:spPr>
          <a:xfrm>
            <a:off x="4940888" y="3230896"/>
            <a:ext cx="88090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8A927800-686A-464C-8556-05F9076962F5}"/>
              </a:ext>
            </a:extLst>
          </p:cNvPr>
          <p:cNvSpPr/>
          <p:nvPr/>
        </p:nvSpPr>
        <p:spPr>
          <a:xfrm>
            <a:off x="677334" y="1975419"/>
            <a:ext cx="1512964" cy="4192905"/>
          </a:xfrm>
          <a:prstGeom prst="rect">
            <a:avLst/>
          </a:prstGeom>
          <a:solidFill>
            <a:srgbClr val="FF0000"/>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MEMORY</a:t>
            </a:r>
          </a:p>
        </p:txBody>
      </p:sp>
      <p:cxnSp>
        <p:nvCxnSpPr>
          <p:cNvPr id="93" name="Straight Arrow Connector 92">
            <a:extLst>
              <a:ext uri="{FF2B5EF4-FFF2-40B4-BE49-F238E27FC236}">
                <a16:creationId xmlns:a16="http://schemas.microsoft.com/office/drawing/2014/main" id="{1746C971-4F9E-1447-8AB4-AFE29DE930AB}"/>
              </a:ext>
            </a:extLst>
          </p:cNvPr>
          <p:cNvCxnSpPr>
            <a:cxnSpLocks/>
          </p:cNvCxnSpPr>
          <p:nvPr/>
        </p:nvCxnSpPr>
        <p:spPr>
          <a:xfrm>
            <a:off x="8436206" y="3230896"/>
            <a:ext cx="671807"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Elbow Connector 97">
            <a:extLst>
              <a:ext uri="{FF2B5EF4-FFF2-40B4-BE49-F238E27FC236}">
                <a16:creationId xmlns:a16="http://schemas.microsoft.com/office/drawing/2014/main" id="{1A93576B-1428-774B-AD44-183E380E4F7C}"/>
              </a:ext>
            </a:extLst>
          </p:cNvPr>
          <p:cNvCxnSpPr>
            <a:endCxn id="7" idx="0"/>
          </p:cNvCxnSpPr>
          <p:nvPr/>
        </p:nvCxnSpPr>
        <p:spPr>
          <a:xfrm rot="16200000" flipH="1">
            <a:off x="4510038" y="4052275"/>
            <a:ext cx="2133130" cy="490372"/>
          </a:xfrm>
          <a:prstGeom prst="bentConnector2">
            <a:avLst/>
          </a:prstGeom>
          <a:ln w="4445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0152BFA2-2979-0C4D-B80F-998DBF2855F3}"/>
              </a:ext>
            </a:extLst>
          </p:cNvPr>
          <p:cNvCxnSpPr/>
          <p:nvPr/>
        </p:nvCxnSpPr>
        <p:spPr>
          <a:xfrm flipV="1">
            <a:off x="7111625" y="4531276"/>
            <a:ext cx="0" cy="40729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0B0826A-549E-8547-82AF-13E668127CB6}"/>
              </a:ext>
            </a:extLst>
          </p:cNvPr>
          <p:cNvCxnSpPr/>
          <p:nvPr/>
        </p:nvCxnSpPr>
        <p:spPr>
          <a:xfrm flipV="1">
            <a:off x="6395223" y="4531276"/>
            <a:ext cx="0" cy="40729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1BA02A4-59AF-7943-8AEF-37EAA18BB714}"/>
              </a:ext>
            </a:extLst>
          </p:cNvPr>
          <p:cNvCxnSpPr/>
          <p:nvPr/>
        </p:nvCxnSpPr>
        <p:spPr>
          <a:xfrm flipV="1">
            <a:off x="7860677" y="4531276"/>
            <a:ext cx="0" cy="407298"/>
          </a:xfrm>
          <a:prstGeom prst="straightConnector1">
            <a:avLst/>
          </a:prstGeom>
          <a:ln w="444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4" name="Elbow Connector 103">
            <a:extLst>
              <a:ext uri="{FF2B5EF4-FFF2-40B4-BE49-F238E27FC236}">
                <a16:creationId xmlns:a16="http://schemas.microsoft.com/office/drawing/2014/main" id="{71514BF9-7FC5-844C-A6BE-5F33B236715C}"/>
              </a:ext>
            </a:extLst>
          </p:cNvPr>
          <p:cNvCxnSpPr>
            <a:stCxn id="83" idx="3"/>
            <a:endCxn id="81" idx="3"/>
          </p:cNvCxnSpPr>
          <p:nvPr/>
        </p:nvCxnSpPr>
        <p:spPr>
          <a:xfrm rot="16200000" flipH="1" flipV="1">
            <a:off x="7033644" y="-446900"/>
            <a:ext cx="66723" cy="5954422"/>
          </a:xfrm>
          <a:prstGeom prst="bentConnector3">
            <a:avLst>
              <a:gd name="adj1" fmla="val -645740"/>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2E8CA93-22FE-074A-8106-0D8BC751E0D7}"/>
              </a:ext>
            </a:extLst>
          </p:cNvPr>
          <p:cNvCxnSpPr>
            <a:cxnSpLocks/>
            <a:stCxn id="81" idx="1"/>
            <a:endCxn id="84" idx="3"/>
          </p:cNvCxnSpPr>
          <p:nvPr/>
        </p:nvCxnSpPr>
        <p:spPr>
          <a:xfrm>
            <a:off x="4089795" y="3898121"/>
            <a:ext cx="7882" cy="104045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Elbow Connector 107">
            <a:extLst>
              <a:ext uri="{FF2B5EF4-FFF2-40B4-BE49-F238E27FC236}">
                <a16:creationId xmlns:a16="http://schemas.microsoft.com/office/drawing/2014/main" id="{FA413ADF-7ADA-6042-845E-50C0F23E3C1A}"/>
              </a:ext>
            </a:extLst>
          </p:cNvPr>
          <p:cNvCxnSpPr>
            <a:cxnSpLocks/>
            <a:stCxn id="84" idx="1"/>
            <a:endCxn id="83" idx="2"/>
          </p:cNvCxnSpPr>
          <p:nvPr/>
        </p:nvCxnSpPr>
        <p:spPr>
          <a:xfrm rot="5400000" flipH="1" flipV="1">
            <a:off x="6259756" y="1068816"/>
            <a:ext cx="2558583" cy="6882743"/>
          </a:xfrm>
          <a:prstGeom prst="bentConnector4">
            <a:avLst>
              <a:gd name="adj1" fmla="val -11937"/>
              <a:gd name="adj2" fmla="val 103760"/>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Elbow Connector 115">
            <a:extLst>
              <a:ext uri="{FF2B5EF4-FFF2-40B4-BE49-F238E27FC236}">
                <a16:creationId xmlns:a16="http://schemas.microsoft.com/office/drawing/2014/main" id="{ABAD2767-AA8D-2A45-AEE6-523417DDF414}"/>
              </a:ext>
            </a:extLst>
          </p:cNvPr>
          <p:cNvCxnSpPr>
            <a:cxnSpLocks/>
            <a:stCxn id="83" idx="1"/>
            <a:endCxn id="7" idx="2"/>
          </p:cNvCxnSpPr>
          <p:nvPr/>
        </p:nvCxnSpPr>
        <p:spPr>
          <a:xfrm rot="5400000">
            <a:off x="8534362" y="3854170"/>
            <a:ext cx="1399183" cy="1620529"/>
          </a:xfrm>
          <a:prstGeom prst="bentConnector2">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9">
            <a:extLst>
              <a:ext uri="{FF2B5EF4-FFF2-40B4-BE49-F238E27FC236}">
                <a16:creationId xmlns:a16="http://schemas.microsoft.com/office/drawing/2014/main" id="{BB861279-1EDD-1B41-B7D6-022FAB258F76}"/>
              </a:ext>
            </a:extLst>
          </p:cNvPr>
          <p:cNvCxnSpPr>
            <a:cxnSpLocks/>
            <a:stCxn id="84" idx="0"/>
            <a:endCxn id="92" idx="3"/>
          </p:cNvCxnSpPr>
          <p:nvPr/>
        </p:nvCxnSpPr>
        <p:spPr>
          <a:xfrm rot="10800000">
            <a:off x="2190298" y="4071873"/>
            <a:ext cx="1064164" cy="1292155"/>
          </a:xfrm>
          <a:prstGeom prst="bentConnector3">
            <a:avLst>
              <a:gd name="adj1" fmla="val 50000"/>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23D71101-93AE-5144-962D-91BBE156E643}"/>
              </a:ext>
            </a:extLst>
          </p:cNvPr>
          <p:cNvSpPr>
            <a:spLocks noGrp="1"/>
          </p:cNvSpPr>
          <p:nvPr>
            <p:ph type="sldNum" sz="quarter" idx="12"/>
          </p:nvPr>
        </p:nvSpPr>
        <p:spPr/>
        <p:txBody>
          <a:bodyPr/>
          <a:lstStyle/>
          <a:p>
            <a:fld id="{4FAB73BC-B049-4115-A692-8D63A059BFB8}" type="slidenum">
              <a:rPr lang="en-US" smtClean="0"/>
              <a:t>27</a:t>
            </a:fld>
            <a:endParaRPr lang="en-US"/>
          </a:p>
        </p:txBody>
      </p:sp>
    </p:spTree>
    <p:extLst>
      <p:ext uri="{BB962C8B-B14F-4D97-AF65-F5344CB8AC3E}">
        <p14:creationId xmlns:p14="http://schemas.microsoft.com/office/powerpoint/2010/main" val="4282863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5C78E-1CD1-224A-B78E-9F8822861C13}"/>
              </a:ext>
            </a:extLst>
          </p:cNvPr>
          <p:cNvSpPr>
            <a:spLocks noGrp="1"/>
          </p:cNvSpPr>
          <p:nvPr>
            <p:ph type="title"/>
          </p:nvPr>
        </p:nvSpPr>
        <p:spPr/>
        <p:txBody>
          <a:bodyPr/>
          <a:lstStyle/>
          <a:p>
            <a:r>
              <a:rPr lang="en-US" dirty="0"/>
              <a:t>Abstract machine</a:t>
            </a:r>
            <a:br>
              <a:rPr lang="en-US" dirty="0"/>
            </a:br>
            <a:r>
              <a:rPr lang="en-US" sz="2800" dirty="0"/>
              <a:t>Parallelism – V (SIMD)</a:t>
            </a:r>
            <a:endParaRPr lang="en-US" dirty="0"/>
          </a:p>
        </p:txBody>
      </p:sp>
      <p:sp>
        <p:nvSpPr>
          <p:cNvPr id="87" name="Rectangle 86">
            <a:extLst>
              <a:ext uri="{FF2B5EF4-FFF2-40B4-BE49-F238E27FC236}">
                <a16:creationId xmlns:a16="http://schemas.microsoft.com/office/drawing/2014/main" id="{BF6E9779-B0C2-5B4E-8CEB-60F19A4CA73B}"/>
              </a:ext>
            </a:extLst>
          </p:cNvPr>
          <p:cNvSpPr/>
          <p:nvPr/>
        </p:nvSpPr>
        <p:spPr>
          <a:xfrm>
            <a:off x="2929180" y="1930400"/>
            <a:ext cx="8596668" cy="470287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b"/>
          <a:lstStyle/>
          <a:p>
            <a:pPr algn="r"/>
            <a:r>
              <a:rPr lang="en-US" dirty="0"/>
              <a:t>L1 </a:t>
            </a:r>
            <a:r>
              <a:rPr lang="en-US" dirty="0" err="1"/>
              <a:t>Sequentia</a:t>
            </a:r>
            <a:r>
              <a:rPr lang="en-US" dirty="0"/>
              <a:t> </a:t>
            </a:r>
            <a:r>
              <a:rPr lang="en-US" dirty="0" err="1"/>
              <a:t>Codelet</a:t>
            </a:r>
            <a:r>
              <a:rPr lang="en-US" dirty="0"/>
              <a:t> Abstract Machine</a:t>
            </a:r>
          </a:p>
        </p:txBody>
      </p:sp>
      <p:sp>
        <p:nvSpPr>
          <p:cNvPr id="26" name="Rectangle 25">
            <a:extLst>
              <a:ext uri="{FF2B5EF4-FFF2-40B4-BE49-F238E27FC236}">
                <a16:creationId xmlns:a16="http://schemas.microsoft.com/office/drawing/2014/main" id="{5E6F9E44-0C8D-2B45-A8D6-CDC713DA1B4B}"/>
              </a:ext>
            </a:extLst>
          </p:cNvPr>
          <p:cNvSpPr/>
          <p:nvPr/>
        </p:nvSpPr>
        <p:spPr>
          <a:xfrm>
            <a:off x="6106893" y="2128848"/>
            <a:ext cx="2614417" cy="2169249"/>
          </a:xfrm>
          <a:prstGeom prst="rect">
            <a:avLst/>
          </a:prstGeom>
          <a:solidFill>
            <a:schemeClr val="tx2">
              <a:lumMod val="20000"/>
              <a:lumOff val="80000"/>
            </a:scheme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r>
              <a:rPr lang="en-US" sz="1400" dirty="0">
                <a:solidFill>
                  <a:sysClr val="windowText" lastClr="000000"/>
                </a:solidFill>
              </a:rPr>
              <a:t>Current core Architecture </a:t>
            </a:r>
          </a:p>
          <a:p>
            <a:pPr algn="ctr"/>
            <a:r>
              <a:rPr lang="en-US" sz="1400" dirty="0">
                <a:solidFill>
                  <a:sysClr val="windowText" lastClr="000000"/>
                </a:solidFill>
              </a:rPr>
              <a:t>(EXECUTE)</a:t>
            </a:r>
          </a:p>
        </p:txBody>
      </p:sp>
      <p:sp>
        <p:nvSpPr>
          <p:cNvPr id="25" name="Rectangle 24">
            <a:extLst>
              <a:ext uri="{FF2B5EF4-FFF2-40B4-BE49-F238E27FC236}">
                <a16:creationId xmlns:a16="http://schemas.microsoft.com/office/drawing/2014/main" id="{48DA90DE-739F-F84A-A648-46E2E4E733B5}"/>
              </a:ext>
            </a:extLst>
          </p:cNvPr>
          <p:cNvSpPr/>
          <p:nvPr/>
        </p:nvSpPr>
        <p:spPr>
          <a:xfrm>
            <a:off x="5958691" y="2236898"/>
            <a:ext cx="2614417" cy="2169249"/>
          </a:xfrm>
          <a:prstGeom prst="rect">
            <a:avLst/>
          </a:prstGeom>
          <a:solidFill>
            <a:schemeClr val="tx2">
              <a:lumMod val="20000"/>
              <a:lumOff val="80000"/>
            </a:scheme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r>
              <a:rPr lang="en-US" sz="1400" dirty="0">
                <a:solidFill>
                  <a:sysClr val="windowText" lastClr="000000"/>
                </a:solidFill>
              </a:rPr>
              <a:t>Current core Architecture </a:t>
            </a:r>
          </a:p>
          <a:p>
            <a:pPr algn="ctr"/>
            <a:r>
              <a:rPr lang="en-US" sz="1400" dirty="0">
                <a:solidFill>
                  <a:sysClr val="windowText" lastClr="000000"/>
                </a:solidFill>
              </a:rPr>
              <a:t>(EXECUTE)</a:t>
            </a:r>
          </a:p>
        </p:txBody>
      </p:sp>
      <p:grpSp>
        <p:nvGrpSpPr>
          <p:cNvPr id="86" name="Group 85">
            <a:extLst>
              <a:ext uri="{FF2B5EF4-FFF2-40B4-BE49-F238E27FC236}">
                <a16:creationId xmlns:a16="http://schemas.microsoft.com/office/drawing/2014/main" id="{73B38B12-6118-D146-BBA4-87467883736F}"/>
              </a:ext>
            </a:extLst>
          </p:cNvPr>
          <p:cNvGrpSpPr/>
          <p:nvPr/>
        </p:nvGrpSpPr>
        <p:grpSpPr>
          <a:xfrm>
            <a:off x="3238699" y="2362027"/>
            <a:ext cx="7741718" cy="3427451"/>
            <a:chOff x="2045333" y="1930400"/>
            <a:chExt cx="9206744" cy="4076054"/>
          </a:xfrm>
        </p:grpSpPr>
        <p:sp>
          <p:nvSpPr>
            <p:cNvPr id="7" name="Rectangle 6">
              <a:extLst>
                <a:ext uri="{FF2B5EF4-FFF2-40B4-BE49-F238E27FC236}">
                  <a16:creationId xmlns:a16="http://schemas.microsoft.com/office/drawing/2014/main" id="{FBE9C925-3116-5A4E-A7BC-ACD9BFBCCDE8}"/>
                </a:ext>
              </a:extLst>
            </p:cNvPr>
            <p:cNvSpPr/>
            <p:nvPr/>
          </p:nvSpPr>
          <p:spPr>
            <a:xfrm rot="16200000">
              <a:off x="6158414" y="3953352"/>
              <a:ext cx="1011926" cy="3094277"/>
            </a:xfrm>
            <a:prstGeom prst="rect">
              <a:avLst/>
            </a:prstGeom>
            <a:solidFill>
              <a:srgbClr val="FFC000"/>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7" name="TextBox 56">
              <a:extLst>
                <a:ext uri="{FF2B5EF4-FFF2-40B4-BE49-F238E27FC236}">
                  <a16:creationId xmlns:a16="http://schemas.microsoft.com/office/drawing/2014/main" id="{5E1B6BC7-8BFF-8044-8BB9-E30478883970}"/>
                </a:ext>
              </a:extLst>
            </p:cNvPr>
            <p:cNvSpPr txBox="1"/>
            <p:nvPr/>
          </p:nvSpPr>
          <p:spPr>
            <a:xfrm>
              <a:off x="5801681" y="5208102"/>
              <a:ext cx="1740280" cy="475826"/>
            </a:xfrm>
            <a:prstGeom prst="rect">
              <a:avLst/>
            </a:prstGeom>
            <a:noFill/>
          </p:spPr>
          <p:txBody>
            <a:bodyPr wrap="square" rtlCol="0">
              <a:spAutoFit/>
            </a:bodyPr>
            <a:lstStyle/>
            <a:p>
              <a:r>
                <a:rPr lang="en-US" sz="2000" b="1" dirty="0"/>
                <a:t>Reg File</a:t>
              </a:r>
            </a:p>
          </p:txBody>
        </p:sp>
        <p:sp>
          <p:nvSpPr>
            <p:cNvPr id="80" name="Rectangle 79">
              <a:extLst>
                <a:ext uri="{FF2B5EF4-FFF2-40B4-BE49-F238E27FC236}">
                  <a16:creationId xmlns:a16="http://schemas.microsoft.com/office/drawing/2014/main" id="{B9EABF80-8EF4-834F-910B-F45CDDFACC3D}"/>
                </a:ext>
              </a:extLst>
            </p:cNvPr>
            <p:cNvSpPr/>
            <p:nvPr/>
          </p:nvSpPr>
          <p:spPr>
            <a:xfrm>
              <a:off x="5117238" y="1930400"/>
              <a:ext cx="3109164" cy="2579753"/>
            </a:xfrm>
            <a:prstGeom prst="rect">
              <a:avLst/>
            </a:prstGeom>
            <a:solidFill>
              <a:schemeClr val="tx2">
                <a:lumMod val="20000"/>
                <a:lumOff val="80000"/>
              </a:scheme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r>
                <a:rPr lang="en-US" dirty="0">
                  <a:solidFill>
                    <a:sysClr val="windowText" lastClr="000000"/>
                  </a:solidFill>
                </a:rPr>
                <a:t>VECTOR EXECUTION</a:t>
              </a:r>
            </a:p>
            <a:p>
              <a:pPr algn="ctr"/>
              <a:r>
                <a:rPr lang="en-US" dirty="0">
                  <a:solidFill>
                    <a:sysClr val="windowText" lastClr="000000"/>
                  </a:solidFill>
                </a:rPr>
                <a:t>(Current Architectures)</a:t>
              </a:r>
            </a:p>
          </p:txBody>
        </p:sp>
        <p:sp>
          <p:nvSpPr>
            <p:cNvPr id="81" name="Rectangle 80">
              <a:extLst>
                <a:ext uri="{FF2B5EF4-FFF2-40B4-BE49-F238E27FC236}">
                  <a16:creationId xmlns:a16="http://schemas.microsoft.com/office/drawing/2014/main" id="{971A0A1C-1835-4A4E-B467-8B324B5EBF66}"/>
                </a:ext>
              </a:extLst>
            </p:cNvPr>
            <p:cNvSpPr/>
            <p:nvPr/>
          </p:nvSpPr>
          <p:spPr>
            <a:xfrm rot="16200000">
              <a:off x="2263999" y="1951539"/>
              <a:ext cx="1586976" cy="2024307"/>
            </a:xfrm>
            <a:prstGeom prst="rect">
              <a:avLst/>
            </a:prstGeom>
            <a:solidFill>
              <a:srgbClr val="FF0000"/>
            </a:solidFill>
            <a:ln w="44450">
              <a:no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0" rtlCol="0" anchor="ctr"/>
            <a:lstStyle/>
            <a:p>
              <a:pPr algn="ctr"/>
              <a:r>
                <a:rPr lang="en-US" sz="2000" b="1" dirty="0"/>
                <a:t>SU</a:t>
              </a:r>
              <a:endParaRPr lang="en-US" sz="1400" b="1" dirty="0"/>
            </a:p>
            <a:p>
              <a:pPr algn="ctr"/>
              <a:r>
                <a:rPr lang="en-US" sz="1400" dirty="0"/>
                <a:t>FETCH / DECODE</a:t>
              </a:r>
            </a:p>
            <a:p>
              <a:pPr algn="ctr"/>
              <a:r>
                <a:rPr lang="en-US" sz="1400" dirty="0"/>
                <a:t>Renaming</a:t>
              </a:r>
            </a:p>
          </p:txBody>
        </p:sp>
        <p:pic>
          <p:nvPicPr>
            <p:cNvPr id="82" name="Picture 81">
              <a:extLst>
                <a:ext uri="{FF2B5EF4-FFF2-40B4-BE49-F238E27FC236}">
                  <a16:creationId xmlns:a16="http://schemas.microsoft.com/office/drawing/2014/main" id="{9DBA6D43-7688-A448-B50B-49AEE2F9B6FE}"/>
                </a:ext>
              </a:extLst>
            </p:cNvPr>
            <p:cNvPicPr>
              <a:picLocks noChangeAspect="1"/>
            </p:cNvPicPr>
            <p:nvPr/>
          </p:nvPicPr>
          <p:blipFill>
            <a:blip r:embed="rId2"/>
            <a:stretch>
              <a:fillRect/>
            </a:stretch>
          </p:blipFill>
          <p:spPr>
            <a:xfrm>
              <a:off x="5298944" y="2825818"/>
              <a:ext cx="2756135" cy="1530329"/>
            </a:xfrm>
            <a:prstGeom prst="rect">
              <a:avLst/>
            </a:prstGeom>
          </p:spPr>
        </p:pic>
        <p:sp>
          <p:nvSpPr>
            <p:cNvPr id="83" name="Rectangle 82">
              <a:extLst>
                <a:ext uri="{FF2B5EF4-FFF2-40B4-BE49-F238E27FC236}">
                  <a16:creationId xmlns:a16="http://schemas.microsoft.com/office/drawing/2014/main" id="{79CC3DC8-B43A-E442-9D24-25C744C8F8B4}"/>
                </a:ext>
              </a:extLst>
            </p:cNvPr>
            <p:cNvSpPr/>
            <p:nvPr/>
          </p:nvSpPr>
          <p:spPr>
            <a:xfrm rot="16200000">
              <a:off x="9265872" y="1850324"/>
              <a:ext cx="1745674" cy="2226737"/>
            </a:xfrm>
            <a:prstGeom prst="rect">
              <a:avLst/>
            </a:prstGeom>
            <a:solidFill>
              <a:srgbClr val="FF0000"/>
            </a:solidFill>
            <a:ln w="44450">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t>Write Back</a:t>
              </a:r>
            </a:p>
            <a:p>
              <a:pPr algn="ctr"/>
              <a:r>
                <a:rPr lang="en-US" sz="2000" dirty="0"/>
                <a:t>Synchronize</a:t>
              </a:r>
            </a:p>
            <a:p>
              <a:pPr algn="ctr"/>
              <a:r>
                <a:rPr lang="en-US" sz="1600" dirty="0"/>
                <a:t>Renaming</a:t>
              </a:r>
            </a:p>
          </p:txBody>
        </p:sp>
        <p:sp>
          <p:nvSpPr>
            <p:cNvPr id="84" name="Rectangle 83">
              <a:extLst>
                <a:ext uri="{FF2B5EF4-FFF2-40B4-BE49-F238E27FC236}">
                  <a16:creationId xmlns:a16="http://schemas.microsoft.com/office/drawing/2014/main" id="{6FD86E1D-02D9-5F46-9E0D-E265ADF734FE}"/>
                </a:ext>
              </a:extLst>
            </p:cNvPr>
            <p:cNvSpPr/>
            <p:nvPr/>
          </p:nvSpPr>
          <p:spPr>
            <a:xfrm rot="16200000">
              <a:off x="2560895" y="4497708"/>
              <a:ext cx="1011926" cy="2005566"/>
            </a:xfrm>
            <a:prstGeom prst="rect">
              <a:avLst/>
            </a:prstGeom>
            <a:solidFill>
              <a:srgbClr val="00B050"/>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5" name="Rectangle 84">
              <a:extLst>
                <a:ext uri="{FF2B5EF4-FFF2-40B4-BE49-F238E27FC236}">
                  <a16:creationId xmlns:a16="http://schemas.microsoft.com/office/drawing/2014/main" id="{BD4B0F6E-E26C-B04D-8453-0156EEF8E2A3}"/>
                </a:ext>
              </a:extLst>
            </p:cNvPr>
            <p:cNvSpPr/>
            <p:nvPr/>
          </p:nvSpPr>
          <p:spPr>
            <a:xfrm>
              <a:off x="2218006" y="5035962"/>
              <a:ext cx="1678954" cy="805242"/>
            </a:xfrm>
            <a:prstGeom prst="rect">
              <a:avLst/>
            </a:prstGeom>
          </p:spPr>
          <p:txBody>
            <a:bodyPr wrap="square">
              <a:spAutoFit/>
            </a:bodyPr>
            <a:lstStyle/>
            <a:p>
              <a:pPr algn="ctr"/>
              <a:r>
                <a:rPr lang="en-US" sz="2000" b="1" dirty="0">
                  <a:solidFill>
                    <a:schemeClr val="bg1"/>
                  </a:solidFill>
                </a:rPr>
                <a:t>Memory</a:t>
              </a:r>
              <a:r>
                <a:rPr lang="en-US" b="1" dirty="0">
                  <a:solidFill>
                    <a:schemeClr val="bg1"/>
                  </a:solidFill>
                </a:rPr>
                <a:t> Interface</a:t>
              </a:r>
            </a:p>
          </p:txBody>
        </p:sp>
      </p:grpSp>
      <p:cxnSp>
        <p:nvCxnSpPr>
          <p:cNvPr id="88" name="Straight Arrow Connector 87">
            <a:extLst>
              <a:ext uri="{FF2B5EF4-FFF2-40B4-BE49-F238E27FC236}">
                <a16:creationId xmlns:a16="http://schemas.microsoft.com/office/drawing/2014/main" id="{C680F56F-9A09-5441-82BF-1B4A0DD2884A}"/>
              </a:ext>
            </a:extLst>
          </p:cNvPr>
          <p:cNvCxnSpPr>
            <a:cxnSpLocks/>
            <a:stCxn id="81" idx="2"/>
          </p:cNvCxnSpPr>
          <p:nvPr/>
        </p:nvCxnSpPr>
        <p:spPr>
          <a:xfrm>
            <a:off x="4940888" y="3230896"/>
            <a:ext cx="88090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8A927800-686A-464C-8556-05F9076962F5}"/>
              </a:ext>
            </a:extLst>
          </p:cNvPr>
          <p:cNvSpPr/>
          <p:nvPr/>
        </p:nvSpPr>
        <p:spPr>
          <a:xfrm>
            <a:off x="677334" y="1975419"/>
            <a:ext cx="1512964" cy="4192905"/>
          </a:xfrm>
          <a:prstGeom prst="rect">
            <a:avLst/>
          </a:prstGeom>
          <a:solidFill>
            <a:srgbClr val="FF0000"/>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MEMORY</a:t>
            </a:r>
          </a:p>
        </p:txBody>
      </p:sp>
      <p:cxnSp>
        <p:nvCxnSpPr>
          <p:cNvPr id="93" name="Straight Arrow Connector 92">
            <a:extLst>
              <a:ext uri="{FF2B5EF4-FFF2-40B4-BE49-F238E27FC236}">
                <a16:creationId xmlns:a16="http://schemas.microsoft.com/office/drawing/2014/main" id="{1746C971-4F9E-1447-8AB4-AFE29DE930AB}"/>
              </a:ext>
            </a:extLst>
          </p:cNvPr>
          <p:cNvCxnSpPr>
            <a:cxnSpLocks/>
          </p:cNvCxnSpPr>
          <p:nvPr/>
        </p:nvCxnSpPr>
        <p:spPr>
          <a:xfrm>
            <a:off x="8436206" y="3230896"/>
            <a:ext cx="671807"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Elbow Connector 97">
            <a:extLst>
              <a:ext uri="{FF2B5EF4-FFF2-40B4-BE49-F238E27FC236}">
                <a16:creationId xmlns:a16="http://schemas.microsoft.com/office/drawing/2014/main" id="{1A93576B-1428-774B-AD44-183E380E4F7C}"/>
              </a:ext>
            </a:extLst>
          </p:cNvPr>
          <p:cNvCxnSpPr>
            <a:endCxn id="7" idx="0"/>
          </p:cNvCxnSpPr>
          <p:nvPr/>
        </p:nvCxnSpPr>
        <p:spPr>
          <a:xfrm rot="16200000" flipH="1">
            <a:off x="4510038" y="4052275"/>
            <a:ext cx="2133130" cy="490372"/>
          </a:xfrm>
          <a:prstGeom prst="bentConnector2">
            <a:avLst/>
          </a:prstGeom>
          <a:ln w="4445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0152BFA2-2979-0C4D-B80F-998DBF2855F3}"/>
              </a:ext>
            </a:extLst>
          </p:cNvPr>
          <p:cNvCxnSpPr/>
          <p:nvPr/>
        </p:nvCxnSpPr>
        <p:spPr>
          <a:xfrm flipV="1">
            <a:off x="7111625" y="4531276"/>
            <a:ext cx="0" cy="40729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0B0826A-549E-8547-82AF-13E668127CB6}"/>
              </a:ext>
            </a:extLst>
          </p:cNvPr>
          <p:cNvCxnSpPr/>
          <p:nvPr/>
        </p:nvCxnSpPr>
        <p:spPr>
          <a:xfrm flipV="1">
            <a:off x="6395223" y="4531276"/>
            <a:ext cx="0" cy="40729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1BA02A4-59AF-7943-8AEF-37EAA18BB714}"/>
              </a:ext>
            </a:extLst>
          </p:cNvPr>
          <p:cNvCxnSpPr/>
          <p:nvPr/>
        </p:nvCxnSpPr>
        <p:spPr>
          <a:xfrm flipV="1">
            <a:off x="7860677" y="4531276"/>
            <a:ext cx="0" cy="407298"/>
          </a:xfrm>
          <a:prstGeom prst="straightConnector1">
            <a:avLst/>
          </a:prstGeom>
          <a:ln w="444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4" name="Elbow Connector 103">
            <a:extLst>
              <a:ext uri="{FF2B5EF4-FFF2-40B4-BE49-F238E27FC236}">
                <a16:creationId xmlns:a16="http://schemas.microsoft.com/office/drawing/2014/main" id="{71514BF9-7FC5-844C-A6BE-5F33B236715C}"/>
              </a:ext>
            </a:extLst>
          </p:cNvPr>
          <p:cNvCxnSpPr>
            <a:stCxn id="83" idx="3"/>
            <a:endCxn id="81" idx="3"/>
          </p:cNvCxnSpPr>
          <p:nvPr/>
        </p:nvCxnSpPr>
        <p:spPr>
          <a:xfrm rot="16200000" flipH="1" flipV="1">
            <a:off x="7033644" y="-446900"/>
            <a:ext cx="66723" cy="5954422"/>
          </a:xfrm>
          <a:prstGeom prst="bentConnector3">
            <a:avLst>
              <a:gd name="adj1" fmla="val -645740"/>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2E8CA93-22FE-074A-8106-0D8BC751E0D7}"/>
              </a:ext>
            </a:extLst>
          </p:cNvPr>
          <p:cNvCxnSpPr>
            <a:cxnSpLocks/>
            <a:stCxn id="81" idx="1"/>
            <a:endCxn id="84" idx="3"/>
          </p:cNvCxnSpPr>
          <p:nvPr/>
        </p:nvCxnSpPr>
        <p:spPr>
          <a:xfrm>
            <a:off x="4089795" y="3898121"/>
            <a:ext cx="7882" cy="104045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Elbow Connector 107">
            <a:extLst>
              <a:ext uri="{FF2B5EF4-FFF2-40B4-BE49-F238E27FC236}">
                <a16:creationId xmlns:a16="http://schemas.microsoft.com/office/drawing/2014/main" id="{FA413ADF-7ADA-6042-845E-50C0F23E3C1A}"/>
              </a:ext>
            </a:extLst>
          </p:cNvPr>
          <p:cNvCxnSpPr>
            <a:cxnSpLocks/>
            <a:stCxn id="84" idx="1"/>
            <a:endCxn id="83" idx="2"/>
          </p:cNvCxnSpPr>
          <p:nvPr/>
        </p:nvCxnSpPr>
        <p:spPr>
          <a:xfrm rot="5400000" flipH="1" flipV="1">
            <a:off x="6259756" y="1068816"/>
            <a:ext cx="2558583" cy="6882743"/>
          </a:xfrm>
          <a:prstGeom prst="bentConnector4">
            <a:avLst>
              <a:gd name="adj1" fmla="val -11937"/>
              <a:gd name="adj2" fmla="val 103760"/>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Elbow Connector 115">
            <a:extLst>
              <a:ext uri="{FF2B5EF4-FFF2-40B4-BE49-F238E27FC236}">
                <a16:creationId xmlns:a16="http://schemas.microsoft.com/office/drawing/2014/main" id="{ABAD2767-AA8D-2A45-AEE6-523417DDF414}"/>
              </a:ext>
            </a:extLst>
          </p:cNvPr>
          <p:cNvCxnSpPr>
            <a:cxnSpLocks/>
            <a:stCxn id="83" idx="1"/>
            <a:endCxn id="7" idx="2"/>
          </p:cNvCxnSpPr>
          <p:nvPr/>
        </p:nvCxnSpPr>
        <p:spPr>
          <a:xfrm rot="5400000">
            <a:off x="8534362" y="3854170"/>
            <a:ext cx="1399183" cy="1620529"/>
          </a:xfrm>
          <a:prstGeom prst="bentConnector2">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9">
            <a:extLst>
              <a:ext uri="{FF2B5EF4-FFF2-40B4-BE49-F238E27FC236}">
                <a16:creationId xmlns:a16="http://schemas.microsoft.com/office/drawing/2014/main" id="{BB861279-1EDD-1B41-B7D6-022FAB258F76}"/>
              </a:ext>
            </a:extLst>
          </p:cNvPr>
          <p:cNvCxnSpPr>
            <a:cxnSpLocks/>
            <a:stCxn id="84" idx="0"/>
            <a:endCxn id="92" idx="3"/>
          </p:cNvCxnSpPr>
          <p:nvPr/>
        </p:nvCxnSpPr>
        <p:spPr>
          <a:xfrm rot="10800000">
            <a:off x="2190298" y="4071873"/>
            <a:ext cx="1064164" cy="1292155"/>
          </a:xfrm>
          <a:prstGeom prst="bentConnector3">
            <a:avLst>
              <a:gd name="adj1" fmla="val 50000"/>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23D71101-93AE-5144-962D-91BBE156E643}"/>
              </a:ext>
            </a:extLst>
          </p:cNvPr>
          <p:cNvSpPr>
            <a:spLocks noGrp="1"/>
          </p:cNvSpPr>
          <p:nvPr>
            <p:ph type="sldNum" sz="quarter" idx="12"/>
          </p:nvPr>
        </p:nvSpPr>
        <p:spPr/>
        <p:txBody>
          <a:bodyPr/>
          <a:lstStyle/>
          <a:p>
            <a:fld id="{4FAB73BC-B049-4115-A692-8D63A059BFB8}" type="slidenum">
              <a:rPr lang="en-US" smtClean="0"/>
              <a:t>28</a:t>
            </a:fld>
            <a:endParaRPr lang="en-US"/>
          </a:p>
        </p:txBody>
      </p:sp>
    </p:spTree>
    <p:extLst>
      <p:ext uri="{BB962C8B-B14F-4D97-AF65-F5344CB8AC3E}">
        <p14:creationId xmlns:p14="http://schemas.microsoft.com/office/powerpoint/2010/main" val="3010281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5C78E-1CD1-224A-B78E-9F8822861C13}"/>
              </a:ext>
            </a:extLst>
          </p:cNvPr>
          <p:cNvSpPr>
            <a:spLocks noGrp="1"/>
          </p:cNvSpPr>
          <p:nvPr>
            <p:ph type="title"/>
          </p:nvPr>
        </p:nvSpPr>
        <p:spPr/>
        <p:txBody>
          <a:bodyPr/>
          <a:lstStyle/>
          <a:p>
            <a:r>
              <a:rPr lang="en-US" dirty="0"/>
              <a:t>Abstract machine</a:t>
            </a:r>
            <a:br>
              <a:rPr lang="en-US" dirty="0"/>
            </a:br>
            <a:r>
              <a:rPr lang="en-US" sz="2800" dirty="0"/>
              <a:t>A parallel program</a:t>
            </a:r>
            <a:endParaRPr lang="en-US" dirty="0"/>
          </a:p>
        </p:txBody>
      </p:sp>
      <p:sp>
        <p:nvSpPr>
          <p:cNvPr id="10" name="Folded Corner 9">
            <a:extLst>
              <a:ext uri="{FF2B5EF4-FFF2-40B4-BE49-F238E27FC236}">
                <a16:creationId xmlns:a16="http://schemas.microsoft.com/office/drawing/2014/main" id="{0FBD6E16-E77C-634E-9725-B3E34D890092}"/>
              </a:ext>
            </a:extLst>
          </p:cNvPr>
          <p:cNvSpPr/>
          <p:nvPr/>
        </p:nvSpPr>
        <p:spPr>
          <a:xfrm>
            <a:off x="677334" y="1930400"/>
            <a:ext cx="3720167" cy="4792134"/>
          </a:xfrm>
          <a:prstGeom prst="foldedCorner">
            <a:avLst>
              <a:gd name="adj" fmla="val 23950"/>
            </a:avLst>
          </a:prstGeom>
          <a:solidFill>
            <a:srgbClr val="FFFFD3"/>
          </a:solidFill>
          <a:ln w="25400">
            <a:solidFill>
              <a:schemeClr val="tx1"/>
            </a:solidFill>
          </a:ln>
          <a:effectLst>
            <a:outerShdw blurRad="241300" dist="190500" dir="3120000" sx="102000" sy="102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993B3516-5ED1-5A4F-B9BB-62FDFB68343D}"/>
              </a:ext>
            </a:extLst>
          </p:cNvPr>
          <p:cNvGrpSpPr/>
          <p:nvPr/>
        </p:nvGrpSpPr>
        <p:grpSpPr>
          <a:xfrm>
            <a:off x="1900744" y="3355704"/>
            <a:ext cx="986154" cy="986154"/>
            <a:chOff x="2924910" y="2003872"/>
            <a:chExt cx="986154" cy="986154"/>
          </a:xfrm>
        </p:grpSpPr>
        <p:sp>
          <p:nvSpPr>
            <p:cNvPr id="53" name="Oval 52">
              <a:extLst>
                <a:ext uri="{FF2B5EF4-FFF2-40B4-BE49-F238E27FC236}">
                  <a16:creationId xmlns:a16="http://schemas.microsoft.com/office/drawing/2014/main" id="{2888B7AA-CA86-294A-ADD3-FF6F3BE7DDAC}"/>
                </a:ext>
              </a:extLst>
            </p:cNvPr>
            <p:cNvSpPr/>
            <p:nvPr/>
          </p:nvSpPr>
          <p:spPr>
            <a:xfrm>
              <a:off x="2924910" y="2003872"/>
              <a:ext cx="986154" cy="9861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3BAD1AC1-8027-BC4B-BB4B-6B15F264C0CE}"/>
                </a:ext>
              </a:extLst>
            </p:cNvPr>
            <p:cNvCxnSpPr/>
            <p:nvPr/>
          </p:nvCxnSpPr>
          <p:spPr>
            <a:xfrm>
              <a:off x="3142056" y="2352815"/>
              <a:ext cx="545675"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4CFA9FB-9C2D-3A4C-84A5-B268F3631EA9}"/>
                </a:ext>
              </a:extLst>
            </p:cNvPr>
            <p:cNvCxnSpPr/>
            <p:nvPr/>
          </p:nvCxnSpPr>
          <p:spPr>
            <a:xfrm>
              <a:off x="3142056" y="2450455"/>
              <a:ext cx="545675"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92B41B2-F0B4-8B44-9C87-A188AFECDB58}"/>
                </a:ext>
              </a:extLst>
            </p:cNvPr>
            <p:cNvCxnSpPr/>
            <p:nvPr/>
          </p:nvCxnSpPr>
          <p:spPr>
            <a:xfrm>
              <a:off x="3142056" y="2548008"/>
              <a:ext cx="545675"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70E1993-31F7-A146-AE19-0B17D7568DD6}"/>
                </a:ext>
              </a:extLst>
            </p:cNvPr>
            <p:cNvCxnSpPr/>
            <p:nvPr/>
          </p:nvCxnSpPr>
          <p:spPr>
            <a:xfrm>
              <a:off x="3142056" y="2631784"/>
              <a:ext cx="545675"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1C9E79F-786B-A842-9317-C933E865406A}"/>
                </a:ext>
              </a:extLst>
            </p:cNvPr>
            <p:cNvCxnSpPr/>
            <p:nvPr/>
          </p:nvCxnSpPr>
          <p:spPr>
            <a:xfrm>
              <a:off x="3142056" y="2729424"/>
              <a:ext cx="545675"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Arrow Connector 11">
            <a:extLst>
              <a:ext uri="{FF2B5EF4-FFF2-40B4-BE49-F238E27FC236}">
                <a16:creationId xmlns:a16="http://schemas.microsoft.com/office/drawing/2014/main" id="{D5705765-8B1F-9C4F-B169-4FB24D8D0CF4}"/>
              </a:ext>
            </a:extLst>
          </p:cNvPr>
          <p:cNvCxnSpPr>
            <a:endCxn id="53" idx="7"/>
          </p:cNvCxnSpPr>
          <p:nvPr/>
        </p:nvCxnSpPr>
        <p:spPr>
          <a:xfrm flipH="1">
            <a:off x="2742479" y="2986844"/>
            <a:ext cx="321360" cy="5132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4ECC17B-FB49-4543-8F51-CA0081782A34}"/>
              </a:ext>
            </a:extLst>
          </p:cNvPr>
          <p:cNvCxnSpPr>
            <a:endCxn id="53" idx="1"/>
          </p:cNvCxnSpPr>
          <p:nvPr/>
        </p:nvCxnSpPr>
        <p:spPr>
          <a:xfrm>
            <a:off x="1650699" y="2996056"/>
            <a:ext cx="394464" cy="50406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71D009CF-DEA7-434D-A5FB-84B946D49F77}"/>
              </a:ext>
            </a:extLst>
          </p:cNvPr>
          <p:cNvCxnSpPr>
            <a:cxnSpLocks/>
            <a:stCxn id="53" idx="4"/>
            <a:endCxn id="64" idx="7"/>
          </p:cNvCxnSpPr>
          <p:nvPr/>
        </p:nvCxnSpPr>
        <p:spPr>
          <a:xfrm flipH="1">
            <a:off x="1344373" y="4341858"/>
            <a:ext cx="1049448" cy="6989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0D9534AC-4870-C94A-B4B3-AA975D80F204}"/>
              </a:ext>
            </a:extLst>
          </p:cNvPr>
          <p:cNvSpPr/>
          <p:nvPr/>
        </p:nvSpPr>
        <p:spPr>
          <a:xfrm>
            <a:off x="1654709" y="2998547"/>
            <a:ext cx="357157" cy="35715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CD754B17-DA9B-0542-8349-FE424D973A64}"/>
              </a:ext>
            </a:extLst>
          </p:cNvPr>
          <p:cNvSpPr/>
          <p:nvPr/>
        </p:nvSpPr>
        <p:spPr>
          <a:xfrm>
            <a:off x="2768474" y="3032003"/>
            <a:ext cx="357157" cy="35715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A471032A-6C39-8949-BE3F-D1E0A9B059A1}"/>
              </a:ext>
            </a:extLst>
          </p:cNvPr>
          <p:cNvSpPr/>
          <p:nvPr/>
        </p:nvSpPr>
        <p:spPr>
          <a:xfrm>
            <a:off x="878710" y="2124291"/>
            <a:ext cx="986154" cy="986154"/>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LD</a:t>
            </a:r>
          </a:p>
        </p:txBody>
      </p:sp>
      <p:sp>
        <p:nvSpPr>
          <p:cNvPr id="62" name="Oval 61">
            <a:extLst>
              <a:ext uri="{FF2B5EF4-FFF2-40B4-BE49-F238E27FC236}">
                <a16:creationId xmlns:a16="http://schemas.microsoft.com/office/drawing/2014/main" id="{C4DE5E46-B1F4-D04A-B5D0-99841D3018B3}"/>
              </a:ext>
            </a:extLst>
          </p:cNvPr>
          <p:cNvSpPr/>
          <p:nvPr/>
        </p:nvSpPr>
        <p:spPr>
          <a:xfrm>
            <a:off x="2886898" y="2124291"/>
            <a:ext cx="986154" cy="986154"/>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LD</a:t>
            </a:r>
          </a:p>
        </p:txBody>
      </p:sp>
      <p:grpSp>
        <p:nvGrpSpPr>
          <p:cNvPr id="63" name="Group 62">
            <a:extLst>
              <a:ext uri="{FF2B5EF4-FFF2-40B4-BE49-F238E27FC236}">
                <a16:creationId xmlns:a16="http://schemas.microsoft.com/office/drawing/2014/main" id="{066E5C9A-FA0E-3246-BA30-EBB373EC84C3}"/>
              </a:ext>
            </a:extLst>
          </p:cNvPr>
          <p:cNvGrpSpPr/>
          <p:nvPr/>
        </p:nvGrpSpPr>
        <p:grpSpPr>
          <a:xfrm>
            <a:off x="766304" y="4941672"/>
            <a:ext cx="677250" cy="677250"/>
            <a:chOff x="2924910" y="2003872"/>
            <a:chExt cx="986154" cy="986154"/>
          </a:xfrm>
        </p:grpSpPr>
        <p:sp>
          <p:nvSpPr>
            <p:cNvPr id="64" name="Oval 63">
              <a:extLst>
                <a:ext uri="{FF2B5EF4-FFF2-40B4-BE49-F238E27FC236}">
                  <a16:creationId xmlns:a16="http://schemas.microsoft.com/office/drawing/2014/main" id="{E4C5734A-3C17-1843-BAFE-A58579C433A9}"/>
                </a:ext>
              </a:extLst>
            </p:cNvPr>
            <p:cNvSpPr/>
            <p:nvPr/>
          </p:nvSpPr>
          <p:spPr>
            <a:xfrm>
              <a:off x="2924910" y="2003872"/>
              <a:ext cx="986154" cy="986154"/>
            </a:xfrm>
            <a:prstGeom prst="ellipse">
              <a:avLst/>
            </a:prstGeom>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88004CF8-51B8-4F41-A90B-19A7B852A366}"/>
                </a:ext>
              </a:extLst>
            </p:cNvPr>
            <p:cNvCxnSpPr/>
            <p:nvPr/>
          </p:nvCxnSpPr>
          <p:spPr>
            <a:xfrm>
              <a:off x="3142056" y="2450455"/>
              <a:ext cx="54567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2A70456-4D3C-8048-934F-E7937DA6D1ED}"/>
                </a:ext>
              </a:extLst>
            </p:cNvPr>
            <p:cNvCxnSpPr/>
            <p:nvPr/>
          </p:nvCxnSpPr>
          <p:spPr>
            <a:xfrm>
              <a:off x="3142056" y="2548008"/>
              <a:ext cx="54567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2ACDC7B-52B6-4B49-9E73-4B562E54E7AB}"/>
                </a:ext>
              </a:extLst>
            </p:cNvPr>
            <p:cNvCxnSpPr/>
            <p:nvPr/>
          </p:nvCxnSpPr>
          <p:spPr>
            <a:xfrm>
              <a:off x="3142056" y="2631784"/>
              <a:ext cx="54567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FAC7E18-79CA-AF40-A13C-B942D4E83769}"/>
                </a:ext>
              </a:extLst>
            </p:cNvPr>
            <p:cNvCxnSpPr/>
            <p:nvPr/>
          </p:nvCxnSpPr>
          <p:spPr>
            <a:xfrm>
              <a:off x="3142056" y="2729424"/>
              <a:ext cx="54567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5BABB142-ABD6-8F49-97E5-616F11CCE4B3}"/>
              </a:ext>
            </a:extLst>
          </p:cNvPr>
          <p:cNvSpPr txBox="1"/>
          <p:nvPr/>
        </p:nvSpPr>
        <p:spPr>
          <a:xfrm>
            <a:off x="4825097" y="1945459"/>
            <a:ext cx="7180766" cy="4401205"/>
          </a:xfrm>
          <a:prstGeom prst="rect">
            <a:avLst/>
          </a:prstGeom>
          <a:noFill/>
        </p:spPr>
        <p:txBody>
          <a:bodyPr wrap="square" rtlCol="0">
            <a:spAutoFit/>
          </a:bodyPr>
          <a:lstStyle/>
          <a:p>
            <a:r>
              <a:rPr lang="en-US" sz="2800" dirty="0"/>
              <a:t>It can be expressed sequentially as an ISA:</a:t>
            </a:r>
            <a:endParaRPr lang="en-US" sz="2000" dirty="0"/>
          </a:p>
          <a:p>
            <a:pPr marL="514350" indent="-514350">
              <a:buClr>
                <a:srgbClr val="FFC000"/>
              </a:buClr>
              <a:buFont typeface="+mj-lt"/>
              <a:buAutoNum type="arabicPeriod"/>
            </a:pPr>
            <a:r>
              <a:rPr lang="en-US" sz="3600" b="1" dirty="0">
                <a:solidFill>
                  <a:srgbClr val="C00000"/>
                </a:solidFill>
              </a:rPr>
              <a:t>LD</a:t>
            </a:r>
            <a:r>
              <a:rPr lang="en-US" sz="3600" dirty="0"/>
              <a:t> </a:t>
            </a:r>
            <a:r>
              <a:rPr lang="en-US" sz="3600" dirty="0">
                <a:solidFill>
                  <a:srgbClr val="00B050"/>
                </a:solidFill>
              </a:rPr>
              <a:t>R1</a:t>
            </a:r>
            <a:r>
              <a:rPr lang="en-US" sz="3600" dirty="0"/>
              <a:t> </a:t>
            </a:r>
            <a:r>
              <a:rPr lang="en-US" sz="3600" i="1" dirty="0">
                <a:solidFill>
                  <a:schemeClr val="tx1">
                    <a:lumMod val="50000"/>
                    <a:lumOff val="50000"/>
                  </a:schemeClr>
                </a:solidFill>
              </a:rPr>
              <a:t>ADDR1</a:t>
            </a:r>
          </a:p>
          <a:p>
            <a:pPr marL="514350" indent="-514350">
              <a:buClr>
                <a:srgbClr val="FFC000"/>
              </a:buClr>
              <a:buFont typeface="+mj-lt"/>
              <a:buAutoNum type="arabicPeriod"/>
            </a:pPr>
            <a:r>
              <a:rPr lang="en-US" sz="3600" b="1" dirty="0">
                <a:solidFill>
                  <a:srgbClr val="C00000"/>
                </a:solidFill>
              </a:rPr>
              <a:t>LD</a:t>
            </a:r>
            <a:r>
              <a:rPr lang="en-US" sz="3600" dirty="0"/>
              <a:t> </a:t>
            </a:r>
            <a:r>
              <a:rPr lang="en-US" sz="3600" dirty="0">
                <a:solidFill>
                  <a:srgbClr val="00B050"/>
                </a:solidFill>
              </a:rPr>
              <a:t>R2</a:t>
            </a:r>
            <a:r>
              <a:rPr lang="en-US" sz="3600" dirty="0"/>
              <a:t> </a:t>
            </a:r>
            <a:r>
              <a:rPr lang="en-US" sz="3600" i="1" dirty="0">
                <a:solidFill>
                  <a:schemeClr val="tx1">
                    <a:lumMod val="50000"/>
                    <a:lumOff val="50000"/>
                  </a:schemeClr>
                </a:solidFill>
              </a:rPr>
              <a:t>ADDR2</a:t>
            </a:r>
          </a:p>
          <a:p>
            <a:pPr marL="514350" indent="-514350">
              <a:buClr>
                <a:srgbClr val="FFC000"/>
              </a:buClr>
              <a:buFont typeface="+mj-lt"/>
              <a:buAutoNum type="arabicPeriod"/>
            </a:pPr>
            <a:r>
              <a:rPr lang="en-US" sz="3600" b="1" dirty="0">
                <a:solidFill>
                  <a:srgbClr val="C00000"/>
                </a:solidFill>
              </a:rPr>
              <a:t>OP1</a:t>
            </a:r>
            <a:r>
              <a:rPr lang="en-US" sz="3600" dirty="0"/>
              <a:t> </a:t>
            </a:r>
            <a:r>
              <a:rPr lang="en-US" sz="3600" dirty="0">
                <a:solidFill>
                  <a:srgbClr val="00B050"/>
                </a:solidFill>
              </a:rPr>
              <a:t>R3 R1 R2</a:t>
            </a:r>
          </a:p>
          <a:p>
            <a:pPr marL="514350" indent="-514350">
              <a:buClr>
                <a:srgbClr val="FFC000"/>
              </a:buClr>
              <a:buFont typeface="+mj-lt"/>
              <a:buAutoNum type="arabicPeriod"/>
            </a:pPr>
            <a:r>
              <a:rPr lang="en-US" sz="3600" b="1" dirty="0">
                <a:solidFill>
                  <a:srgbClr val="C00000"/>
                </a:solidFill>
              </a:rPr>
              <a:t>OP2</a:t>
            </a:r>
            <a:r>
              <a:rPr lang="en-US" sz="3600" dirty="0"/>
              <a:t> </a:t>
            </a:r>
            <a:r>
              <a:rPr lang="en-US" sz="3600" dirty="0">
                <a:solidFill>
                  <a:srgbClr val="00B050"/>
                </a:solidFill>
              </a:rPr>
              <a:t>R3 R4</a:t>
            </a:r>
          </a:p>
          <a:p>
            <a:pPr marL="514350" indent="-514350">
              <a:buClr>
                <a:srgbClr val="FFC000"/>
              </a:buClr>
              <a:buFont typeface="+mj-lt"/>
              <a:buAutoNum type="arabicPeriod"/>
            </a:pPr>
            <a:r>
              <a:rPr lang="en-US" sz="3600" b="1" dirty="0">
                <a:solidFill>
                  <a:srgbClr val="C00000"/>
                </a:solidFill>
              </a:rPr>
              <a:t>OP2</a:t>
            </a:r>
            <a:r>
              <a:rPr lang="en-US" sz="3600" dirty="0"/>
              <a:t> </a:t>
            </a:r>
            <a:r>
              <a:rPr lang="en-US" sz="3600" dirty="0">
                <a:solidFill>
                  <a:srgbClr val="00B050"/>
                </a:solidFill>
              </a:rPr>
              <a:t>R3 R5</a:t>
            </a:r>
          </a:p>
          <a:p>
            <a:pPr marL="514350" indent="-514350">
              <a:buClr>
                <a:srgbClr val="FFC000"/>
              </a:buClr>
              <a:buFont typeface="+mj-lt"/>
              <a:buAutoNum type="arabicPeriod"/>
            </a:pPr>
            <a:r>
              <a:rPr lang="en-US" sz="3600" b="1" dirty="0">
                <a:solidFill>
                  <a:srgbClr val="C00000"/>
                </a:solidFill>
              </a:rPr>
              <a:t>OP3</a:t>
            </a:r>
            <a:r>
              <a:rPr lang="en-US" sz="3600" dirty="0"/>
              <a:t> </a:t>
            </a:r>
            <a:r>
              <a:rPr lang="en-US" sz="3600" dirty="0">
                <a:solidFill>
                  <a:srgbClr val="00B050"/>
                </a:solidFill>
              </a:rPr>
              <a:t>R3 R6</a:t>
            </a:r>
          </a:p>
          <a:p>
            <a:pPr marL="514350" indent="-514350">
              <a:buClr>
                <a:srgbClr val="FFC000"/>
              </a:buClr>
              <a:buFont typeface="+mj-lt"/>
              <a:buAutoNum type="arabicPeriod"/>
            </a:pPr>
            <a:r>
              <a:rPr lang="en-US" sz="3600" b="1" dirty="0">
                <a:solidFill>
                  <a:srgbClr val="C00000"/>
                </a:solidFill>
              </a:rPr>
              <a:t>OP3</a:t>
            </a:r>
            <a:r>
              <a:rPr lang="en-US" sz="3600" dirty="0"/>
              <a:t> </a:t>
            </a:r>
            <a:r>
              <a:rPr lang="en-US" sz="3600" dirty="0">
                <a:solidFill>
                  <a:srgbClr val="00B050"/>
                </a:solidFill>
              </a:rPr>
              <a:t>R3 R7</a:t>
            </a:r>
          </a:p>
        </p:txBody>
      </p:sp>
      <p:grpSp>
        <p:nvGrpSpPr>
          <p:cNvPr id="35" name="Group 34">
            <a:extLst>
              <a:ext uri="{FF2B5EF4-FFF2-40B4-BE49-F238E27FC236}">
                <a16:creationId xmlns:a16="http://schemas.microsoft.com/office/drawing/2014/main" id="{6BED66B0-A341-0D41-912D-86692BD01B2F}"/>
              </a:ext>
            </a:extLst>
          </p:cNvPr>
          <p:cNvGrpSpPr/>
          <p:nvPr/>
        </p:nvGrpSpPr>
        <p:grpSpPr>
          <a:xfrm>
            <a:off x="1699745" y="4941672"/>
            <a:ext cx="677250" cy="677250"/>
            <a:chOff x="2924910" y="2003872"/>
            <a:chExt cx="986154" cy="986154"/>
          </a:xfrm>
        </p:grpSpPr>
        <p:sp>
          <p:nvSpPr>
            <p:cNvPr id="36" name="Oval 35">
              <a:extLst>
                <a:ext uri="{FF2B5EF4-FFF2-40B4-BE49-F238E27FC236}">
                  <a16:creationId xmlns:a16="http://schemas.microsoft.com/office/drawing/2014/main" id="{8F1C2955-D1A0-2443-873D-EADBB3FD6E91}"/>
                </a:ext>
              </a:extLst>
            </p:cNvPr>
            <p:cNvSpPr/>
            <p:nvPr/>
          </p:nvSpPr>
          <p:spPr>
            <a:xfrm>
              <a:off x="2924910" y="2003872"/>
              <a:ext cx="986154" cy="986154"/>
            </a:xfrm>
            <a:prstGeom prst="ellipse">
              <a:avLst/>
            </a:prstGeom>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8F49CFDD-EB5C-8245-99A2-974A0A041C5A}"/>
                </a:ext>
              </a:extLst>
            </p:cNvPr>
            <p:cNvCxnSpPr/>
            <p:nvPr/>
          </p:nvCxnSpPr>
          <p:spPr>
            <a:xfrm>
              <a:off x="3142056" y="2450455"/>
              <a:ext cx="54567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182FA86-D0A2-5349-B763-22CAD60F362E}"/>
                </a:ext>
              </a:extLst>
            </p:cNvPr>
            <p:cNvCxnSpPr/>
            <p:nvPr/>
          </p:nvCxnSpPr>
          <p:spPr>
            <a:xfrm>
              <a:off x="3142056" y="2548008"/>
              <a:ext cx="54567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809116B-7A39-E842-80FC-718B72E1A8E5}"/>
                </a:ext>
              </a:extLst>
            </p:cNvPr>
            <p:cNvCxnSpPr/>
            <p:nvPr/>
          </p:nvCxnSpPr>
          <p:spPr>
            <a:xfrm>
              <a:off x="3142056" y="2631784"/>
              <a:ext cx="54567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B644928-1950-2A40-BC63-A24170EA1157}"/>
                </a:ext>
              </a:extLst>
            </p:cNvPr>
            <p:cNvCxnSpPr/>
            <p:nvPr/>
          </p:nvCxnSpPr>
          <p:spPr>
            <a:xfrm>
              <a:off x="3142056" y="2729424"/>
              <a:ext cx="54567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0703842D-49D4-C049-B189-04800EFBDF57}"/>
              </a:ext>
            </a:extLst>
          </p:cNvPr>
          <p:cNvGrpSpPr/>
          <p:nvPr/>
        </p:nvGrpSpPr>
        <p:grpSpPr>
          <a:xfrm>
            <a:off x="2663565" y="4941672"/>
            <a:ext cx="677250" cy="677250"/>
            <a:chOff x="2924910" y="2003872"/>
            <a:chExt cx="986154" cy="986154"/>
          </a:xfrm>
        </p:grpSpPr>
        <p:sp>
          <p:nvSpPr>
            <p:cNvPr id="44" name="Oval 43">
              <a:extLst>
                <a:ext uri="{FF2B5EF4-FFF2-40B4-BE49-F238E27FC236}">
                  <a16:creationId xmlns:a16="http://schemas.microsoft.com/office/drawing/2014/main" id="{E697D057-6DB5-FC48-91F7-6181F1D47669}"/>
                </a:ext>
              </a:extLst>
            </p:cNvPr>
            <p:cNvSpPr/>
            <p:nvPr/>
          </p:nvSpPr>
          <p:spPr>
            <a:xfrm>
              <a:off x="2924910" y="2003872"/>
              <a:ext cx="986154" cy="986154"/>
            </a:xfrm>
            <a:prstGeom prst="ellipse">
              <a:avLst/>
            </a:prstGeom>
            <a:solidFill>
              <a:schemeClr val="accent2"/>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E06524D1-6992-A64D-BA16-118D0B7A9D60}"/>
                </a:ext>
              </a:extLst>
            </p:cNvPr>
            <p:cNvCxnSpPr/>
            <p:nvPr/>
          </p:nvCxnSpPr>
          <p:spPr>
            <a:xfrm>
              <a:off x="3142056" y="2450455"/>
              <a:ext cx="54567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C9D3D07-FD4E-9B4D-9164-357F18598237}"/>
                </a:ext>
              </a:extLst>
            </p:cNvPr>
            <p:cNvCxnSpPr/>
            <p:nvPr/>
          </p:nvCxnSpPr>
          <p:spPr>
            <a:xfrm>
              <a:off x="3142056" y="2548008"/>
              <a:ext cx="54567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283174B-B7EA-0B45-8BED-0082DBBECEA1}"/>
                </a:ext>
              </a:extLst>
            </p:cNvPr>
            <p:cNvCxnSpPr/>
            <p:nvPr/>
          </p:nvCxnSpPr>
          <p:spPr>
            <a:xfrm>
              <a:off x="3142056" y="2631784"/>
              <a:ext cx="54567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E723362-8010-264E-8997-A8CE5649095C}"/>
                </a:ext>
              </a:extLst>
            </p:cNvPr>
            <p:cNvCxnSpPr/>
            <p:nvPr/>
          </p:nvCxnSpPr>
          <p:spPr>
            <a:xfrm>
              <a:off x="3142056" y="2729424"/>
              <a:ext cx="54567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CB73F5EE-9D1E-0D4A-8065-435B523C688E}"/>
              </a:ext>
            </a:extLst>
          </p:cNvPr>
          <p:cNvGrpSpPr/>
          <p:nvPr/>
        </p:nvGrpSpPr>
        <p:grpSpPr>
          <a:xfrm>
            <a:off x="3580569" y="4941672"/>
            <a:ext cx="677250" cy="677250"/>
            <a:chOff x="2924910" y="2003872"/>
            <a:chExt cx="986154" cy="986154"/>
          </a:xfrm>
        </p:grpSpPr>
        <p:sp>
          <p:nvSpPr>
            <p:cNvPr id="57" name="Oval 56">
              <a:extLst>
                <a:ext uri="{FF2B5EF4-FFF2-40B4-BE49-F238E27FC236}">
                  <a16:creationId xmlns:a16="http://schemas.microsoft.com/office/drawing/2014/main" id="{CFD151DB-4838-1F4A-B0A3-7FED9F518E40}"/>
                </a:ext>
              </a:extLst>
            </p:cNvPr>
            <p:cNvSpPr/>
            <p:nvPr/>
          </p:nvSpPr>
          <p:spPr>
            <a:xfrm>
              <a:off x="2924910" y="2003872"/>
              <a:ext cx="986154" cy="986154"/>
            </a:xfrm>
            <a:prstGeom prst="ellipse">
              <a:avLst/>
            </a:prstGeom>
            <a:solidFill>
              <a:schemeClr val="accent2"/>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C92D38B6-6963-D846-B146-844BA1EBD101}"/>
                </a:ext>
              </a:extLst>
            </p:cNvPr>
            <p:cNvCxnSpPr/>
            <p:nvPr/>
          </p:nvCxnSpPr>
          <p:spPr>
            <a:xfrm>
              <a:off x="3142056" y="2450455"/>
              <a:ext cx="54567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AF991D8-639E-DE43-8E4F-1BD93D0B1A10}"/>
                </a:ext>
              </a:extLst>
            </p:cNvPr>
            <p:cNvCxnSpPr/>
            <p:nvPr/>
          </p:nvCxnSpPr>
          <p:spPr>
            <a:xfrm>
              <a:off x="3142056" y="2548008"/>
              <a:ext cx="54567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91EF0F7E-B3E1-4A44-A76E-BDE3D1CCB686}"/>
                </a:ext>
              </a:extLst>
            </p:cNvPr>
            <p:cNvCxnSpPr/>
            <p:nvPr/>
          </p:nvCxnSpPr>
          <p:spPr>
            <a:xfrm>
              <a:off x="3142056" y="2631784"/>
              <a:ext cx="54567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35246F5-C385-EB4E-BB01-3FD4B76461C1}"/>
                </a:ext>
              </a:extLst>
            </p:cNvPr>
            <p:cNvCxnSpPr/>
            <p:nvPr/>
          </p:nvCxnSpPr>
          <p:spPr>
            <a:xfrm>
              <a:off x="3142056" y="2729424"/>
              <a:ext cx="54567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4" name="Straight Arrow Connector 83">
            <a:extLst>
              <a:ext uri="{FF2B5EF4-FFF2-40B4-BE49-F238E27FC236}">
                <a16:creationId xmlns:a16="http://schemas.microsoft.com/office/drawing/2014/main" id="{5444A8F7-E99E-414E-8DA9-0F1EA3AC99AE}"/>
              </a:ext>
            </a:extLst>
          </p:cNvPr>
          <p:cNvCxnSpPr>
            <a:cxnSpLocks/>
            <a:stCxn id="53" idx="4"/>
            <a:endCxn id="36" idx="0"/>
          </p:cNvCxnSpPr>
          <p:nvPr/>
        </p:nvCxnSpPr>
        <p:spPr>
          <a:xfrm flipH="1">
            <a:off x="2038370" y="4341858"/>
            <a:ext cx="355451" cy="5998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7DEA885-EDD6-6742-8ED7-68EF1F2CA6DE}"/>
              </a:ext>
            </a:extLst>
          </p:cNvPr>
          <p:cNvCxnSpPr>
            <a:cxnSpLocks/>
            <a:stCxn id="53" idx="4"/>
            <a:endCxn id="44" idx="0"/>
          </p:cNvCxnSpPr>
          <p:nvPr/>
        </p:nvCxnSpPr>
        <p:spPr>
          <a:xfrm>
            <a:off x="2393821" y="4341858"/>
            <a:ext cx="608369" cy="5998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DBD218F2-882D-3E4D-B485-895CC5B473D4}"/>
              </a:ext>
            </a:extLst>
          </p:cNvPr>
          <p:cNvCxnSpPr>
            <a:cxnSpLocks/>
            <a:stCxn id="53" idx="4"/>
            <a:endCxn id="57" idx="0"/>
          </p:cNvCxnSpPr>
          <p:nvPr/>
        </p:nvCxnSpPr>
        <p:spPr>
          <a:xfrm>
            <a:off x="2393821" y="4341858"/>
            <a:ext cx="1525373" cy="5998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B2EADC5A-8693-474F-8E33-A9DBC30663D3}"/>
              </a:ext>
            </a:extLst>
          </p:cNvPr>
          <p:cNvCxnSpPr>
            <a:cxnSpLocks/>
          </p:cNvCxnSpPr>
          <p:nvPr/>
        </p:nvCxnSpPr>
        <p:spPr>
          <a:xfrm>
            <a:off x="1104929" y="5622396"/>
            <a:ext cx="0" cy="2838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6C8E55DB-1F86-B442-B7EB-AAC4F6C1487A}"/>
              </a:ext>
            </a:extLst>
          </p:cNvPr>
          <p:cNvCxnSpPr>
            <a:cxnSpLocks/>
          </p:cNvCxnSpPr>
          <p:nvPr/>
        </p:nvCxnSpPr>
        <p:spPr>
          <a:xfrm>
            <a:off x="2038370" y="5622396"/>
            <a:ext cx="0" cy="2838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98983A55-B316-F14D-98C3-4FC256AA76ED}"/>
              </a:ext>
            </a:extLst>
          </p:cNvPr>
          <p:cNvCxnSpPr>
            <a:cxnSpLocks/>
          </p:cNvCxnSpPr>
          <p:nvPr/>
        </p:nvCxnSpPr>
        <p:spPr>
          <a:xfrm>
            <a:off x="3000065" y="5622396"/>
            <a:ext cx="0" cy="2838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E095DF9F-3943-6A45-8F34-CEE18E766E11}"/>
              </a:ext>
            </a:extLst>
          </p:cNvPr>
          <p:cNvCxnSpPr>
            <a:cxnSpLocks/>
          </p:cNvCxnSpPr>
          <p:nvPr/>
        </p:nvCxnSpPr>
        <p:spPr>
          <a:xfrm>
            <a:off x="3935395" y="5622396"/>
            <a:ext cx="0" cy="2838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0416336C-D8A9-6F40-958B-DB8E9AC93B24}"/>
              </a:ext>
            </a:extLst>
          </p:cNvPr>
          <p:cNvSpPr>
            <a:spLocks noGrp="1"/>
          </p:cNvSpPr>
          <p:nvPr>
            <p:ph type="sldNum" sz="quarter" idx="12"/>
          </p:nvPr>
        </p:nvSpPr>
        <p:spPr/>
        <p:txBody>
          <a:bodyPr/>
          <a:lstStyle/>
          <a:p>
            <a:fld id="{4FAB73BC-B049-4115-A692-8D63A059BFB8}" type="slidenum">
              <a:rPr lang="en-US" smtClean="0"/>
              <a:t>29</a:t>
            </a:fld>
            <a:endParaRPr lang="en-US"/>
          </a:p>
        </p:txBody>
      </p:sp>
      <p:sp>
        <p:nvSpPr>
          <p:cNvPr id="4" name="TextBox 3">
            <a:extLst>
              <a:ext uri="{FF2B5EF4-FFF2-40B4-BE49-F238E27FC236}">
                <a16:creationId xmlns:a16="http://schemas.microsoft.com/office/drawing/2014/main" id="{88D5A382-EAB9-E046-967F-764D9F28F903}"/>
              </a:ext>
            </a:extLst>
          </p:cNvPr>
          <p:cNvSpPr txBox="1"/>
          <p:nvPr/>
        </p:nvSpPr>
        <p:spPr>
          <a:xfrm>
            <a:off x="2004921" y="3304016"/>
            <a:ext cx="774571" cy="461665"/>
          </a:xfrm>
          <a:prstGeom prst="rect">
            <a:avLst/>
          </a:prstGeom>
          <a:noFill/>
        </p:spPr>
        <p:txBody>
          <a:bodyPr wrap="none" rtlCol="0">
            <a:spAutoFit/>
          </a:bodyPr>
          <a:lstStyle/>
          <a:p>
            <a:r>
              <a:rPr lang="en-US" sz="2400" dirty="0">
                <a:solidFill>
                  <a:schemeClr val="bg1"/>
                </a:solidFill>
              </a:rPr>
              <a:t>OP1</a:t>
            </a:r>
          </a:p>
        </p:txBody>
      </p:sp>
      <p:sp>
        <p:nvSpPr>
          <p:cNvPr id="73" name="TextBox 72">
            <a:extLst>
              <a:ext uri="{FF2B5EF4-FFF2-40B4-BE49-F238E27FC236}">
                <a16:creationId xmlns:a16="http://schemas.microsoft.com/office/drawing/2014/main" id="{7866F15D-7632-5147-BD64-F937206F25B3}"/>
              </a:ext>
            </a:extLst>
          </p:cNvPr>
          <p:cNvSpPr txBox="1"/>
          <p:nvPr/>
        </p:nvSpPr>
        <p:spPr>
          <a:xfrm>
            <a:off x="767161" y="4897533"/>
            <a:ext cx="676788" cy="400110"/>
          </a:xfrm>
          <a:prstGeom prst="rect">
            <a:avLst/>
          </a:prstGeom>
          <a:noFill/>
        </p:spPr>
        <p:txBody>
          <a:bodyPr wrap="none" rtlCol="0">
            <a:spAutoFit/>
          </a:bodyPr>
          <a:lstStyle/>
          <a:p>
            <a:r>
              <a:rPr lang="en-US" sz="2000" dirty="0">
                <a:solidFill>
                  <a:schemeClr val="bg1"/>
                </a:solidFill>
              </a:rPr>
              <a:t>OP2</a:t>
            </a:r>
          </a:p>
        </p:txBody>
      </p:sp>
      <p:sp>
        <p:nvSpPr>
          <p:cNvPr id="76" name="TextBox 75">
            <a:extLst>
              <a:ext uri="{FF2B5EF4-FFF2-40B4-BE49-F238E27FC236}">
                <a16:creationId xmlns:a16="http://schemas.microsoft.com/office/drawing/2014/main" id="{5BC6F5E2-1B51-4C4B-ABD6-A40BBF13C5E5}"/>
              </a:ext>
            </a:extLst>
          </p:cNvPr>
          <p:cNvSpPr txBox="1"/>
          <p:nvPr/>
        </p:nvSpPr>
        <p:spPr>
          <a:xfrm>
            <a:off x="1704031" y="4897533"/>
            <a:ext cx="676788" cy="400110"/>
          </a:xfrm>
          <a:prstGeom prst="rect">
            <a:avLst/>
          </a:prstGeom>
          <a:noFill/>
        </p:spPr>
        <p:txBody>
          <a:bodyPr wrap="none" rtlCol="0">
            <a:spAutoFit/>
          </a:bodyPr>
          <a:lstStyle/>
          <a:p>
            <a:r>
              <a:rPr lang="en-US" sz="2000" dirty="0">
                <a:solidFill>
                  <a:schemeClr val="bg1"/>
                </a:solidFill>
              </a:rPr>
              <a:t>OP2</a:t>
            </a:r>
          </a:p>
        </p:txBody>
      </p:sp>
      <p:sp>
        <p:nvSpPr>
          <p:cNvPr id="77" name="TextBox 76">
            <a:extLst>
              <a:ext uri="{FF2B5EF4-FFF2-40B4-BE49-F238E27FC236}">
                <a16:creationId xmlns:a16="http://schemas.microsoft.com/office/drawing/2014/main" id="{E277185E-0268-284D-9B6D-36A13B9CC8EF}"/>
              </a:ext>
            </a:extLst>
          </p:cNvPr>
          <p:cNvSpPr txBox="1"/>
          <p:nvPr/>
        </p:nvSpPr>
        <p:spPr>
          <a:xfrm>
            <a:off x="2670938" y="4897533"/>
            <a:ext cx="676788" cy="400110"/>
          </a:xfrm>
          <a:prstGeom prst="rect">
            <a:avLst/>
          </a:prstGeom>
          <a:noFill/>
        </p:spPr>
        <p:txBody>
          <a:bodyPr wrap="none" rtlCol="0">
            <a:spAutoFit/>
          </a:bodyPr>
          <a:lstStyle/>
          <a:p>
            <a:r>
              <a:rPr lang="en-US" sz="2000" dirty="0">
                <a:solidFill>
                  <a:schemeClr val="bg1"/>
                </a:solidFill>
              </a:rPr>
              <a:t>OP3</a:t>
            </a:r>
          </a:p>
        </p:txBody>
      </p:sp>
      <p:sp>
        <p:nvSpPr>
          <p:cNvPr id="78" name="TextBox 77">
            <a:extLst>
              <a:ext uri="{FF2B5EF4-FFF2-40B4-BE49-F238E27FC236}">
                <a16:creationId xmlns:a16="http://schemas.microsoft.com/office/drawing/2014/main" id="{532B583F-F916-2B46-87D2-9C15C2012618}"/>
              </a:ext>
            </a:extLst>
          </p:cNvPr>
          <p:cNvSpPr txBox="1"/>
          <p:nvPr/>
        </p:nvSpPr>
        <p:spPr>
          <a:xfrm>
            <a:off x="3578812" y="4897533"/>
            <a:ext cx="676788" cy="400110"/>
          </a:xfrm>
          <a:prstGeom prst="rect">
            <a:avLst/>
          </a:prstGeom>
          <a:noFill/>
        </p:spPr>
        <p:txBody>
          <a:bodyPr wrap="none" rtlCol="0">
            <a:spAutoFit/>
          </a:bodyPr>
          <a:lstStyle/>
          <a:p>
            <a:r>
              <a:rPr lang="en-US" sz="2000" dirty="0">
                <a:solidFill>
                  <a:schemeClr val="bg1"/>
                </a:solidFill>
              </a:rPr>
              <a:t>OP3</a:t>
            </a:r>
          </a:p>
        </p:txBody>
      </p:sp>
    </p:spTree>
    <p:extLst>
      <p:ext uri="{BB962C8B-B14F-4D97-AF65-F5344CB8AC3E}">
        <p14:creationId xmlns:p14="http://schemas.microsoft.com/office/powerpoint/2010/main" val="2548268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A8554-40DD-5945-A3E7-55F74317BDE1}"/>
              </a:ext>
            </a:extLst>
          </p:cNvPr>
          <p:cNvSpPr>
            <a:spLocks noGrp="1"/>
          </p:cNvSpPr>
          <p:nvPr>
            <p:ph type="title"/>
          </p:nvPr>
        </p:nvSpPr>
        <p:spPr/>
        <p:txBody>
          <a:bodyPr/>
          <a:lstStyle/>
          <a:p>
            <a:r>
              <a:rPr lang="en-US" dirty="0"/>
              <a:t>MOTIVATION</a:t>
            </a:r>
          </a:p>
        </p:txBody>
      </p:sp>
      <p:sp>
        <p:nvSpPr>
          <p:cNvPr id="3" name="Text Placeholder 2">
            <a:extLst>
              <a:ext uri="{FF2B5EF4-FFF2-40B4-BE49-F238E27FC236}">
                <a16:creationId xmlns:a16="http://schemas.microsoft.com/office/drawing/2014/main" id="{7165AA36-DBF3-7946-B21A-F3CB3F7A8BB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AE7B0AB-4C41-C34D-A89F-F243BFBACFB7}"/>
              </a:ext>
            </a:extLst>
          </p:cNvPr>
          <p:cNvSpPr>
            <a:spLocks noGrp="1"/>
          </p:cNvSpPr>
          <p:nvPr>
            <p:ph type="sldNum" sz="quarter" idx="12"/>
          </p:nvPr>
        </p:nvSpPr>
        <p:spPr/>
        <p:txBody>
          <a:bodyPr/>
          <a:lstStyle/>
          <a:p>
            <a:fld id="{4FAB73BC-B049-4115-A692-8D63A059BFB8}" type="slidenum">
              <a:rPr lang="en-US" smtClean="0"/>
              <a:pPr/>
              <a:t>3</a:t>
            </a:fld>
            <a:endParaRPr lang="en-US" dirty="0"/>
          </a:p>
        </p:txBody>
      </p:sp>
    </p:spTree>
    <p:extLst>
      <p:ext uri="{BB962C8B-B14F-4D97-AF65-F5344CB8AC3E}">
        <p14:creationId xmlns:p14="http://schemas.microsoft.com/office/powerpoint/2010/main" val="7009299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F993D-8ABB-1040-8A50-1BA9C7B4021A}"/>
              </a:ext>
            </a:extLst>
          </p:cNvPr>
          <p:cNvSpPr>
            <a:spLocks noGrp="1"/>
          </p:cNvSpPr>
          <p:nvPr>
            <p:ph type="title"/>
          </p:nvPr>
        </p:nvSpPr>
        <p:spPr/>
        <p:txBody>
          <a:bodyPr/>
          <a:lstStyle/>
          <a:p>
            <a:r>
              <a:rPr lang="en-US" dirty="0"/>
              <a:t>Hierarchical SCM Abstract Machine</a:t>
            </a:r>
          </a:p>
        </p:txBody>
      </p:sp>
      <p:sp>
        <p:nvSpPr>
          <p:cNvPr id="3" name="Text Placeholder 2">
            <a:extLst>
              <a:ext uri="{FF2B5EF4-FFF2-40B4-BE49-F238E27FC236}">
                <a16:creationId xmlns:a16="http://schemas.microsoft.com/office/drawing/2014/main" id="{386B08B3-FD67-1C4B-B038-75C7AE18FE7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F90C4A5-EAC8-1F4C-8510-7CF28C063C0B}"/>
              </a:ext>
            </a:extLst>
          </p:cNvPr>
          <p:cNvSpPr>
            <a:spLocks noGrp="1"/>
          </p:cNvSpPr>
          <p:nvPr>
            <p:ph type="sldNum" sz="quarter" idx="12"/>
          </p:nvPr>
        </p:nvSpPr>
        <p:spPr/>
        <p:txBody>
          <a:bodyPr/>
          <a:lstStyle/>
          <a:p>
            <a:fld id="{4FAB73BC-B049-4115-A692-8D63A059BFB8}" type="slidenum">
              <a:rPr lang="en-US" smtClean="0"/>
              <a:pPr/>
              <a:t>30</a:t>
            </a:fld>
            <a:endParaRPr lang="en-US" dirty="0"/>
          </a:p>
        </p:txBody>
      </p:sp>
    </p:spTree>
    <p:extLst>
      <p:ext uri="{BB962C8B-B14F-4D97-AF65-F5344CB8AC3E}">
        <p14:creationId xmlns:p14="http://schemas.microsoft.com/office/powerpoint/2010/main" val="39609515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E3268AE6-8D20-804C-966B-E1A90BAB75A7}"/>
              </a:ext>
            </a:extLst>
          </p:cNvPr>
          <p:cNvSpPr/>
          <p:nvPr/>
        </p:nvSpPr>
        <p:spPr>
          <a:xfrm>
            <a:off x="2929180" y="1930400"/>
            <a:ext cx="8596668" cy="4702875"/>
          </a:xfrm>
          <a:prstGeom prst="rect">
            <a:avLst/>
          </a:prstGeom>
        </p:spPr>
        <p:style>
          <a:lnRef idx="2">
            <a:schemeClr val="dk1"/>
          </a:lnRef>
          <a:fillRef idx="1">
            <a:schemeClr val="lt1"/>
          </a:fillRef>
          <a:effectRef idx="0">
            <a:schemeClr val="dk1"/>
          </a:effectRef>
          <a:fontRef idx="minor">
            <a:schemeClr val="dk1"/>
          </a:fontRef>
        </p:style>
        <p:txBody>
          <a:bodyPr rtlCol="0" anchor="b"/>
          <a:lstStyle/>
          <a:p>
            <a:pPr algn="r"/>
            <a:endParaRPr lang="en-US" dirty="0"/>
          </a:p>
        </p:txBody>
      </p:sp>
      <p:sp>
        <p:nvSpPr>
          <p:cNvPr id="2" name="Title 1">
            <a:extLst>
              <a:ext uri="{FF2B5EF4-FFF2-40B4-BE49-F238E27FC236}">
                <a16:creationId xmlns:a16="http://schemas.microsoft.com/office/drawing/2014/main" id="{E455C78E-1CD1-224A-B78E-9F8822861C13}"/>
              </a:ext>
            </a:extLst>
          </p:cNvPr>
          <p:cNvSpPr>
            <a:spLocks noGrp="1"/>
          </p:cNvSpPr>
          <p:nvPr>
            <p:ph type="title"/>
          </p:nvPr>
        </p:nvSpPr>
        <p:spPr/>
        <p:txBody>
          <a:bodyPr/>
          <a:lstStyle/>
          <a:p>
            <a:r>
              <a:rPr lang="en-US" dirty="0"/>
              <a:t>Deepening the hierarchy</a:t>
            </a:r>
            <a:br>
              <a:rPr lang="en-US" dirty="0"/>
            </a:br>
            <a:r>
              <a:rPr lang="en-US" sz="2800" dirty="0"/>
              <a:t>Can we go an extra level?</a:t>
            </a:r>
            <a:endParaRPr lang="en-US" dirty="0"/>
          </a:p>
        </p:txBody>
      </p:sp>
      <p:sp>
        <p:nvSpPr>
          <p:cNvPr id="92" name="Rectangle 91">
            <a:extLst>
              <a:ext uri="{FF2B5EF4-FFF2-40B4-BE49-F238E27FC236}">
                <a16:creationId xmlns:a16="http://schemas.microsoft.com/office/drawing/2014/main" id="{8A927800-686A-464C-8556-05F9076962F5}"/>
              </a:ext>
            </a:extLst>
          </p:cNvPr>
          <p:cNvSpPr/>
          <p:nvPr/>
        </p:nvSpPr>
        <p:spPr>
          <a:xfrm>
            <a:off x="677334" y="1975419"/>
            <a:ext cx="1512964" cy="4192905"/>
          </a:xfrm>
          <a:prstGeom prst="rect">
            <a:avLst/>
          </a:prstGeom>
          <a:solidFill>
            <a:srgbClr val="FF0000"/>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cxnSp>
        <p:nvCxnSpPr>
          <p:cNvPr id="120" name="Elbow Connector 119">
            <a:extLst>
              <a:ext uri="{FF2B5EF4-FFF2-40B4-BE49-F238E27FC236}">
                <a16:creationId xmlns:a16="http://schemas.microsoft.com/office/drawing/2014/main" id="{BB861279-1EDD-1B41-B7D6-022FAB258F76}"/>
              </a:ext>
            </a:extLst>
          </p:cNvPr>
          <p:cNvCxnSpPr>
            <a:cxnSpLocks/>
            <a:endCxn id="92" idx="3"/>
          </p:cNvCxnSpPr>
          <p:nvPr/>
        </p:nvCxnSpPr>
        <p:spPr>
          <a:xfrm rot="10800000">
            <a:off x="2190298" y="4071873"/>
            <a:ext cx="1064164" cy="1292155"/>
          </a:xfrm>
          <a:prstGeom prst="bentConnector3">
            <a:avLst>
              <a:gd name="adj1" fmla="val 50000"/>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F2303E31-3E5E-9347-993F-7D329A813BCD}"/>
              </a:ext>
            </a:extLst>
          </p:cNvPr>
          <p:cNvSpPr/>
          <p:nvPr/>
        </p:nvSpPr>
        <p:spPr>
          <a:xfrm>
            <a:off x="738017" y="3837195"/>
            <a:ext cx="1391599" cy="461665"/>
          </a:xfrm>
          <a:prstGeom prst="rect">
            <a:avLst/>
          </a:prstGeom>
        </p:spPr>
        <p:txBody>
          <a:bodyPr wrap="none">
            <a:spAutoFit/>
          </a:bodyPr>
          <a:lstStyle/>
          <a:p>
            <a:pPr algn="ctr"/>
            <a:r>
              <a:rPr lang="en-US" sz="2400" b="1" dirty="0">
                <a:solidFill>
                  <a:schemeClr val="bg1"/>
                </a:solidFill>
              </a:rPr>
              <a:t>MEMORY</a:t>
            </a:r>
          </a:p>
        </p:txBody>
      </p:sp>
      <p:pic>
        <p:nvPicPr>
          <p:cNvPr id="6" name="Picture 5">
            <a:extLst>
              <a:ext uri="{FF2B5EF4-FFF2-40B4-BE49-F238E27FC236}">
                <a16:creationId xmlns:a16="http://schemas.microsoft.com/office/drawing/2014/main" id="{02281F97-24A7-1C44-8AD4-43FA7EEBBE42}"/>
              </a:ext>
            </a:extLst>
          </p:cNvPr>
          <p:cNvPicPr>
            <a:picLocks noChangeAspect="1"/>
          </p:cNvPicPr>
          <p:nvPr/>
        </p:nvPicPr>
        <p:blipFill>
          <a:blip r:embed="rId2"/>
          <a:stretch>
            <a:fillRect/>
          </a:stretch>
        </p:blipFill>
        <p:spPr>
          <a:xfrm>
            <a:off x="2929180" y="1930400"/>
            <a:ext cx="8648700" cy="4800600"/>
          </a:xfrm>
          <a:prstGeom prst="rect">
            <a:avLst/>
          </a:prstGeom>
        </p:spPr>
      </p:pic>
      <p:pic>
        <p:nvPicPr>
          <p:cNvPr id="12" name="Picture 11">
            <a:extLst>
              <a:ext uri="{FF2B5EF4-FFF2-40B4-BE49-F238E27FC236}">
                <a16:creationId xmlns:a16="http://schemas.microsoft.com/office/drawing/2014/main" id="{5B776333-0321-884D-8D1D-BF4DB71D52FA}"/>
              </a:ext>
            </a:extLst>
          </p:cNvPr>
          <p:cNvPicPr>
            <a:picLocks noChangeAspect="1"/>
          </p:cNvPicPr>
          <p:nvPr/>
        </p:nvPicPr>
        <p:blipFill>
          <a:blip r:embed="rId3"/>
          <a:stretch>
            <a:fillRect/>
          </a:stretch>
        </p:blipFill>
        <p:spPr>
          <a:xfrm>
            <a:off x="6006600" y="3107301"/>
            <a:ext cx="2161026" cy="1199512"/>
          </a:xfrm>
          <a:prstGeom prst="rect">
            <a:avLst/>
          </a:prstGeom>
        </p:spPr>
      </p:pic>
      <p:pic>
        <p:nvPicPr>
          <p:cNvPr id="13" name="Picture 12">
            <a:extLst>
              <a:ext uri="{FF2B5EF4-FFF2-40B4-BE49-F238E27FC236}">
                <a16:creationId xmlns:a16="http://schemas.microsoft.com/office/drawing/2014/main" id="{9EB62702-0803-A048-8FE7-CF2A47DA0F5D}"/>
              </a:ext>
            </a:extLst>
          </p:cNvPr>
          <p:cNvPicPr>
            <a:picLocks noChangeAspect="1"/>
          </p:cNvPicPr>
          <p:nvPr/>
        </p:nvPicPr>
        <p:blipFill>
          <a:blip r:embed="rId4"/>
          <a:stretch>
            <a:fillRect/>
          </a:stretch>
        </p:blipFill>
        <p:spPr>
          <a:xfrm>
            <a:off x="6142923" y="3688253"/>
            <a:ext cx="2161026" cy="1199512"/>
          </a:xfrm>
          <a:prstGeom prst="rect">
            <a:avLst/>
          </a:prstGeom>
        </p:spPr>
      </p:pic>
      <p:sp>
        <p:nvSpPr>
          <p:cNvPr id="7" name="Slide Number Placeholder 6">
            <a:extLst>
              <a:ext uri="{FF2B5EF4-FFF2-40B4-BE49-F238E27FC236}">
                <a16:creationId xmlns:a16="http://schemas.microsoft.com/office/drawing/2014/main" id="{1E2ED3EB-7AE8-1E48-8593-DE4470B187D3}"/>
              </a:ext>
            </a:extLst>
          </p:cNvPr>
          <p:cNvSpPr>
            <a:spLocks noGrp="1"/>
          </p:cNvSpPr>
          <p:nvPr>
            <p:ph type="sldNum" sz="quarter" idx="12"/>
          </p:nvPr>
        </p:nvSpPr>
        <p:spPr/>
        <p:txBody>
          <a:bodyPr/>
          <a:lstStyle/>
          <a:p>
            <a:fld id="{4FAB73BC-B049-4115-A692-8D63A059BFB8}" type="slidenum">
              <a:rPr lang="en-US" smtClean="0"/>
              <a:t>31</a:t>
            </a:fld>
            <a:endParaRPr lang="en-US"/>
          </a:p>
        </p:txBody>
      </p:sp>
    </p:spTree>
    <p:extLst>
      <p:ext uri="{BB962C8B-B14F-4D97-AF65-F5344CB8AC3E}">
        <p14:creationId xmlns:p14="http://schemas.microsoft.com/office/powerpoint/2010/main" val="3249545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6"/>
                                        </p:tgtEl>
                                      </p:cBhvr>
                                      <p:by x="25000" y="25000"/>
                                    </p:animScale>
                                  </p:childTnLst>
                                </p:cTn>
                              </p:par>
                            </p:childTnLst>
                          </p:cTn>
                        </p:par>
                        <p:par>
                          <p:cTn id="7" fill="hold">
                            <p:stCondLst>
                              <p:cond delay="1000"/>
                            </p:stCondLst>
                            <p:childTnLst>
                              <p:par>
                                <p:cTn id="8" presetID="1" presetClass="exit" presetSubtype="0" fill="hold" nodeType="afterEffect">
                                  <p:stCondLst>
                                    <p:cond delay="0"/>
                                  </p:stCondLst>
                                  <p:childTnLst>
                                    <p:set>
                                      <p:cBhvr>
                                        <p:cTn id="9" dur="1" fill="hold">
                                          <p:stCondLst>
                                            <p:cond delay="0"/>
                                          </p:stCondLst>
                                        </p:cTn>
                                        <p:tgtEl>
                                          <p:spTgt spid="6"/>
                                        </p:tgtEl>
                                        <p:attrNameLst>
                                          <p:attrName>style.visibility</p:attrName>
                                        </p:attrNameLst>
                                      </p:cBhvr>
                                      <p:to>
                                        <p:strVal val="hidden"/>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par>
                          <p:cTn id="13" fill="hold">
                            <p:stCondLst>
                              <p:cond delay="1000"/>
                            </p:stCondLst>
                            <p:childTnLst>
                              <p:par>
                                <p:cTn id="14" presetID="0" presetClass="path" presetSubtype="0" accel="50000" decel="50000" fill="hold" nodeType="afterEffect">
                                  <p:stCondLst>
                                    <p:cond delay="0"/>
                                  </p:stCondLst>
                                  <p:childTnLst>
                                    <p:animMotion origin="layout" path="M -0.00365 -0.00787 L -0.01198 -0.08241 " pathEditMode="relative" rAng="0" ptsTypes="AA">
                                      <p:cBhvr>
                                        <p:cTn id="15" dur="1000" fill="hold"/>
                                        <p:tgtEl>
                                          <p:spTgt spid="13"/>
                                        </p:tgtEl>
                                        <p:attrNameLst>
                                          <p:attrName>ppt_x</p:attrName>
                                          <p:attrName>ppt_y</p:attrName>
                                        </p:attrNameLst>
                                      </p:cBhvr>
                                      <p:rCtr x="-417" y="-3727"/>
                                    </p:animMotion>
                                  </p:childTnLst>
                                </p:cTn>
                              </p:par>
                            </p:childTnLst>
                          </p:cTn>
                        </p:par>
                        <p:par>
                          <p:cTn id="16" fill="hold">
                            <p:stCondLst>
                              <p:cond delay="2000"/>
                            </p:stCondLst>
                            <p:childTnLst>
                              <p:par>
                                <p:cTn id="17" presetID="1" presetClass="exit" presetSubtype="0" fill="hold" nodeType="after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par>
                          <p:cTn id="19" fill="hold">
                            <p:stCondLst>
                              <p:cond delay="2000"/>
                            </p:stCondLst>
                            <p:childTnLst>
                              <p:par>
                                <p:cTn id="20" presetID="1" presetClass="entr" presetSubtype="0"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E3268AE6-8D20-804C-966B-E1A90BAB75A7}"/>
              </a:ext>
            </a:extLst>
          </p:cNvPr>
          <p:cNvSpPr/>
          <p:nvPr/>
        </p:nvSpPr>
        <p:spPr>
          <a:xfrm>
            <a:off x="2929180" y="1930400"/>
            <a:ext cx="8596668" cy="4702875"/>
          </a:xfrm>
          <a:prstGeom prst="rect">
            <a:avLst/>
          </a:prstGeom>
        </p:spPr>
        <p:style>
          <a:lnRef idx="2">
            <a:schemeClr val="dk1"/>
          </a:lnRef>
          <a:fillRef idx="1">
            <a:schemeClr val="lt1"/>
          </a:fillRef>
          <a:effectRef idx="0">
            <a:schemeClr val="dk1"/>
          </a:effectRef>
          <a:fontRef idx="minor">
            <a:schemeClr val="dk1"/>
          </a:fontRef>
        </p:style>
        <p:txBody>
          <a:bodyPr rtlCol="0" anchor="b"/>
          <a:lstStyle/>
          <a:p>
            <a:pPr algn="r"/>
            <a:endParaRPr lang="en-US" sz="1600" dirty="0"/>
          </a:p>
        </p:txBody>
      </p:sp>
      <p:sp>
        <p:nvSpPr>
          <p:cNvPr id="10" name="Rectangle 9">
            <a:extLst>
              <a:ext uri="{FF2B5EF4-FFF2-40B4-BE49-F238E27FC236}">
                <a16:creationId xmlns:a16="http://schemas.microsoft.com/office/drawing/2014/main" id="{98FD1A7C-11F9-8947-BC5A-B3E4D948747D}"/>
              </a:ext>
            </a:extLst>
          </p:cNvPr>
          <p:cNvSpPr/>
          <p:nvPr/>
        </p:nvSpPr>
        <p:spPr>
          <a:xfrm>
            <a:off x="6106893" y="2128848"/>
            <a:ext cx="2614417" cy="2169249"/>
          </a:xfrm>
          <a:prstGeom prst="rect">
            <a:avLst/>
          </a:prstGeom>
          <a:solidFill>
            <a:schemeClr val="tx2">
              <a:lumMod val="20000"/>
              <a:lumOff val="80000"/>
            </a:scheme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r>
              <a:rPr lang="en-US" sz="1200" dirty="0">
                <a:solidFill>
                  <a:sysClr val="windowText" lastClr="000000"/>
                </a:solidFill>
              </a:rPr>
              <a:t>Current core Architecture </a:t>
            </a:r>
          </a:p>
          <a:p>
            <a:pPr algn="ctr"/>
            <a:r>
              <a:rPr lang="en-US" sz="1200" dirty="0">
                <a:solidFill>
                  <a:sysClr val="windowText" lastClr="000000"/>
                </a:solidFill>
              </a:rPr>
              <a:t>(EXECUTE)</a:t>
            </a:r>
          </a:p>
        </p:txBody>
      </p:sp>
      <p:sp>
        <p:nvSpPr>
          <p:cNvPr id="11" name="Rectangle 10">
            <a:extLst>
              <a:ext uri="{FF2B5EF4-FFF2-40B4-BE49-F238E27FC236}">
                <a16:creationId xmlns:a16="http://schemas.microsoft.com/office/drawing/2014/main" id="{30A30B05-29E5-324E-800B-F46647F985EC}"/>
              </a:ext>
            </a:extLst>
          </p:cNvPr>
          <p:cNvSpPr/>
          <p:nvPr/>
        </p:nvSpPr>
        <p:spPr>
          <a:xfrm>
            <a:off x="5958691" y="2236898"/>
            <a:ext cx="2614417" cy="2169249"/>
          </a:xfrm>
          <a:prstGeom prst="rect">
            <a:avLst/>
          </a:prstGeom>
          <a:solidFill>
            <a:schemeClr val="tx2">
              <a:lumMod val="20000"/>
              <a:lumOff val="80000"/>
            </a:scheme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r>
              <a:rPr lang="en-US" sz="1200" dirty="0">
                <a:solidFill>
                  <a:sysClr val="windowText" lastClr="000000"/>
                </a:solidFill>
              </a:rPr>
              <a:t>Current core Architecture </a:t>
            </a:r>
          </a:p>
          <a:p>
            <a:pPr algn="ctr"/>
            <a:r>
              <a:rPr lang="en-US" sz="1200" dirty="0">
                <a:solidFill>
                  <a:sysClr val="windowText" lastClr="000000"/>
                </a:solidFill>
              </a:rPr>
              <a:t>(EXECUTE)</a:t>
            </a:r>
          </a:p>
        </p:txBody>
      </p:sp>
      <p:sp>
        <p:nvSpPr>
          <p:cNvPr id="13" name="Rectangle 12">
            <a:extLst>
              <a:ext uri="{FF2B5EF4-FFF2-40B4-BE49-F238E27FC236}">
                <a16:creationId xmlns:a16="http://schemas.microsoft.com/office/drawing/2014/main" id="{D1393054-4478-F442-8C8C-8CCC9CA238CA}"/>
              </a:ext>
            </a:extLst>
          </p:cNvPr>
          <p:cNvSpPr/>
          <p:nvPr/>
        </p:nvSpPr>
        <p:spPr>
          <a:xfrm rot="16200000">
            <a:off x="6697285" y="4063077"/>
            <a:ext cx="850903" cy="2601899"/>
          </a:xfrm>
          <a:prstGeom prst="rect">
            <a:avLst/>
          </a:prstGeom>
          <a:solidFill>
            <a:srgbClr val="FFC000"/>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TextBox 13">
            <a:extLst>
              <a:ext uri="{FF2B5EF4-FFF2-40B4-BE49-F238E27FC236}">
                <a16:creationId xmlns:a16="http://schemas.microsoft.com/office/drawing/2014/main" id="{003828C4-1E1E-ED42-B2C3-B0B46E9F9F70}"/>
              </a:ext>
            </a:extLst>
          </p:cNvPr>
          <p:cNvSpPr txBox="1"/>
          <p:nvPr/>
        </p:nvSpPr>
        <p:spPr>
          <a:xfrm>
            <a:off x="6397317" y="5118164"/>
            <a:ext cx="1463357" cy="400110"/>
          </a:xfrm>
          <a:prstGeom prst="rect">
            <a:avLst/>
          </a:prstGeom>
          <a:noFill/>
        </p:spPr>
        <p:txBody>
          <a:bodyPr wrap="square" rtlCol="0">
            <a:spAutoFit/>
          </a:bodyPr>
          <a:lstStyle/>
          <a:p>
            <a:r>
              <a:rPr lang="en-US" sz="2000" b="1" dirty="0"/>
              <a:t>Reg File</a:t>
            </a:r>
          </a:p>
        </p:txBody>
      </p:sp>
      <p:sp>
        <p:nvSpPr>
          <p:cNvPr id="15" name="Rectangle 14">
            <a:extLst>
              <a:ext uri="{FF2B5EF4-FFF2-40B4-BE49-F238E27FC236}">
                <a16:creationId xmlns:a16="http://schemas.microsoft.com/office/drawing/2014/main" id="{9B37D018-E5EA-EC46-AA5F-7D20AF799A23}"/>
              </a:ext>
            </a:extLst>
          </p:cNvPr>
          <p:cNvSpPr/>
          <p:nvPr/>
        </p:nvSpPr>
        <p:spPr>
          <a:xfrm>
            <a:off x="5821786" y="2362027"/>
            <a:ext cx="2614417" cy="2169249"/>
          </a:xfrm>
          <a:prstGeom prst="rect">
            <a:avLst/>
          </a:prstGeom>
          <a:solidFill>
            <a:schemeClr val="tx2">
              <a:lumMod val="20000"/>
              <a:lumOff val="80000"/>
            </a:scheme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algn="ctr"/>
            <a:r>
              <a:rPr lang="en-US" dirty="0">
                <a:solidFill>
                  <a:sysClr val="windowText" lastClr="000000"/>
                </a:solidFill>
              </a:rPr>
              <a:t>EXECUTE</a:t>
            </a:r>
          </a:p>
          <a:p>
            <a:pPr algn="ctr"/>
            <a:r>
              <a:rPr lang="en-US" dirty="0">
                <a:solidFill>
                  <a:sysClr val="windowText" lastClr="000000"/>
                </a:solidFill>
              </a:rPr>
              <a:t>(L1 CSM)</a:t>
            </a:r>
          </a:p>
        </p:txBody>
      </p:sp>
      <p:sp>
        <p:nvSpPr>
          <p:cNvPr id="16" name="Rectangle 15">
            <a:extLst>
              <a:ext uri="{FF2B5EF4-FFF2-40B4-BE49-F238E27FC236}">
                <a16:creationId xmlns:a16="http://schemas.microsoft.com/office/drawing/2014/main" id="{8133CBFA-75F4-954E-80C8-63E58157582A}"/>
              </a:ext>
            </a:extLst>
          </p:cNvPr>
          <p:cNvSpPr/>
          <p:nvPr/>
        </p:nvSpPr>
        <p:spPr>
          <a:xfrm rot="16200000">
            <a:off x="3422570" y="2379802"/>
            <a:ext cx="1334448" cy="1702189"/>
          </a:xfrm>
          <a:prstGeom prst="rect">
            <a:avLst/>
          </a:prstGeom>
          <a:solidFill>
            <a:srgbClr val="FF0000"/>
          </a:solidFill>
          <a:ln w="44450">
            <a:no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0" rtlCol="0" anchor="ctr"/>
          <a:lstStyle/>
          <a:p>
            <a:pPr algn="ctr"/>
            <a:r>
              <a:rPr lang="en-US" sz="2000" b="1" dirty="0"/>
              <a:t>SU</a:t>
            </a:r>
            <a:endParaRPr lang="en-US" sz="1400" b="1" dirty="0"/>
          </a:p>
          <a:p>
            <a:pPr algn="ctr"/>
            <a:r>
              <a:rPr lang="en-US" sz="1400" dirty="0"/>
              <a:t>FETCH / DECODE</a:t>
            </a:r>
          </a:p>
          <a:p>
            <a:pPr algn="ctr"/>
            <a:r>
              <a:rPr lang="en-US" sz="1400" dirty="0"/>
              <a:t>Renaming</a:t>
            </a:r>
          </a:p>
        </p:txBody>
      </p:sp>
      <p:sp>
        <p:nvSpPr>
          <p:cNvPr id="18" name="Rectangle 17">
            <a:extLst>
              <a:ext uri="{FF2B5EF4-FFF2-40B4-BE49-F238E27FC236}">
                <a16:creationId xmlns:a16="http://schemas.microsoft.com/office/drawing/2014/main" id="{DA4D4FB5-B8EC-544C-B659-40DDDE4CC3DD}"/>
              </a:ext>
            </a:extLst>
          </p:cNvPr>
          <p:cNvSpPr/>
          <p:nvPr/>
        </p:nvSpPr>
        <p:spPr>
          <a:xfrm rot="16200000">
            <a:off x="9310267" y="2294693"/>
            <a:ext cx="1467893" cy="1872407"/>
          </a:xfrm>
          <a:prstGeom prst="rect">
            <a:avLst/>
          </a:prstGeom>
          <a:solidFill>
            <a:srgbClr val="FF0000"/>
          </a:solidFill>
          <a:ln w="44450">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t>Write Back</a:t>
            </a:r>
          </a:p>
          <a:p>
            <a:pPr algn="ctr"/>
            <a:r>
              <a:rPr lang="en-US" sz="2000" dirty="0"/>
              <a:t>Synchronize</a:t>
            </a:r>
          </a:p>
          <a:p>
            <a:pPr algn="ctr"/>
            <a:r>
              <a:rPr lang="en-US" sz="1600" dirty="0"/>
              <a:t>Renaming</a:t>
            </a:r>
          </a:p>
        </p:txBody>
      </p:sp>
      <p:sp>
        <p:nvSpPr>
          <p:cNvPr id="19" name="Rectangle 18">
            <a:extLst>
              <a:ext uri="{FF2B5EF4-FFF2-40B4-BE49-F238E27FC236}">
                <a16:creationId xmlns:a16="http://schemas.microsoft.com/office/drawing/2014/main" id="{AA076B1D-7A13-2C40-88B7-195E61DAE656}"/>
              </a:ext>
            </a:extLst>
          </p:cNvPr>
          <p:cNvSpPr/>
          <p:nvPr/>
        </p:nvSpPr>
        <p:spPr>
          <a:xfrm rot="16200000">
            <a:off x="3672222" y="4520812"/>
            <a:ext cx="850903" cy="1686430"/>
          </a:xfrm>
          <a:prstGeom prst="rect">
            <a:avLst/>
          </a:prstGeom>
          <a:solidFill>
            <a:srgbClr val="00B050"/>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19">
            <a:extLst>
              <a:ext uri="{FF2B5EF4-FFF2-40B4-BE49-F238E27FC236}">
                <a16:creationId xmlns:a16="http://schemas.microsoft.com/office/drawing/2014/main" id="{1146C7ED-1DC6-3B44-B7EE-691553323BDA}"/>
              </a:ext>
            </a:extLst>
          </p:cNvPr>
          <p:cNvSpPr/>
          <p:nvPr/>
        </p:nvSpPr>
        <p:spPr>
          <a:xfrm>
            <a:off x="3383895" y="4973416"/>
            <a:ext cx="1411790" cy="677108"/>
          </a:xfrm>
          <a:prstGeom prst="rect">
            <a:avLst/>
          </a:prstGeom>
        </p:spPr>
        <p:txBody>
          <a:bodyPr wrap="square">
            <a:spAutoFit/>
          </a:bodyPr>
          <a:lstStyle/>
          <a:p>
            <a:pPr algn="ctr"/>
            <a:r>
              <a:rPr lang="en-US" sz="2000" b="1" dirty="0">
                <a:solidFill>
                  <a:schemeClr val="bg1"/>
                </a:solidFill>
              </a:rPr>
              <a:t>Memory</a:t>
            </a:r>
            <a:r>
              <a:rPr lang="en-US" b="1" dirty="0">
                <a:solidFill>
                  <a:schemeClr val="bg1"/>
                </a:solidFill>
              </a:rPr>
              <a:t> Interface</a:t>
            </a:r>
          </a:p>
        </p:txBody>
      </p:sp>
      <p:cxnSp>
        <p:nvCxnSpPr>
          <p:cNvPr id="21" name="Straight Arrow Connector 20">
            <a:extLst>
              <a:ext uri="{FF2B5EF4-FFF2-40B4-BE49-F238E27FC236}">
                <a16:creationId xmlns:a16="http://schemas.microsoft.com/office/drawing/2014/main" id="{41AB260E-5C31-0640-88AA-B0539C27A3F9}"/>
              </a:ext>
            </a:extLst>
          </p:cNvPr>
          <p:cNvCxnSpPr>
            <a:cxnSpLocks/>
            <a:stCxn id="16" idx="2"/>
          </p:cNvCxnSpPr>
          <p:nvPr/>
        </p:nvCxnSpPr>
        <p:spPr>
          <a:xfrm>
            <a:off x="4940888" y="3230896"/>
            <a:ext cx="88090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024544B-F2F3-ED42-A777-438DA9E6607C}"/>
              </a:ext>
            </a:extLst>
          </p:cNvPr>
          <p:cNvCxnSpPr>
            <a:cxnSpLocks/>
          </p:cNvCxnSpPr>
          <p:nvPr/>
        </p:nvCxnSpPr>
        <p:spPr>
          <a:xfrm>
            <a:off x="8436206" y="3230896"/>
            <a:ext cx="671807"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A3FE7150-BE84-884A-90F4-50C1C942B728}"/>
              </a:ext>
            </a:extLst>
          </p:cNvPr>
          <p:cNvCxnSpPr>
            <a:endCxn id="13" idx="0"/>
          </p:cNvCxnSpPr>
          <p:nvPr/>
        </p:nvCxnSpPr>
        <p:spPr>
          <a:xfrm rot="16200000" flipH="1">
            <a:off x="4510038" y="4052275"/>
            <a:ext cx="2133130" cy="490372"/>
          </a:xfrm>
          <a:prstGeom prst="bentConnector2">
            <a:avLst/>
          </a:prstGeom>
          <a:ln w="4445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A59D977-B4D9-724F-B211-338998E080D9}"/>
              </a:ext>
            </a:extLst>
          </p:cNvPr>
          <p:cNvCxnSpPr/>
          <p:nvPr/>
        </p:nvCxnSpPr>
        <p:spPr>
          <a:xfrm flipV="1">
            <a:off x="7111625" y="4531276"/>
            <a:ext cx="0" cy="40729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87FB22C-45E2-154C-9F81-3CDC938ABCA6}"/>
              </a:ext>
            </a:extLst>
          </p:cNvPr>
          <p:cNvCxnSpPr/>
          <p:nvPr/>
        </p:nvCxnSpPr>
        <p:spPr>
          <a:xfrm flipV="1">
            <a:off x="6395223" y="4531276"/>
            <a:ext cx="0" cy="40729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D777D6A-F8E6-0741-BC02-34259BC50083}"/>
              </a:ext>
            </a:extLst>
          </p:cNvPr>
          <p:cNvCxnSpPr/>
          <p:nvPr/>
        </p:nvCxnSpPr>
        <p:spPr>
          <a:xfrm flipV="1">
            <a:off x="7860677" y="4531276"/>
            <a:ext cx="0" cy="407298"/>
          </a:xfrm>
          <a:prstGeom prst="straightConnector1">
            <a:avLst/>
          </a:prstGeom>
          <a:ln w="444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CB1FCF19-50D4-F643-9B7C-E50CF9C5B765}"/>
              </a:ext>
            </a:extLst>
          </p:cNvPr>
          <p:cNvCxnSpPr>
            <a:stCxn id="18" idx="3"/>
            <a:endCxn id="16" idx="3"/>
          </p:cNvCxnSpPr>
          <p:nvPr/>
        </p:nvCxnSpPr>
        <p:spPr>
          <a:xfrm rot="16200000" flipH="1" flipV="1">
            <a:off x="7033644" y="-446900"/>
            <a:ext cx="66723" cy="5954422"/>
          </a:xfrm>
          <a:prstGeom prst="bentConnector3">
            <a:avLst>
              <a:gd name="adj1" fmla="val -645740"/>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8136A1C-3102-E344-8BDC-4207F41A2783}"/>
              </a:ext>
            </a:extLst>
          </p:cNvPr>
          <p:cNvCxnSpPr>
            <a:cxnSpLocks/>
            <a:stCxn id="16" idx="1"/>
            <a:endCxn id="19" idx="3"/>
          </p:cNvCxnSpPr>
          <p:nvPr/>
        </p:nvCxnSpPr>
        <p:spPr>
          <a:xfrm>
            <a:off x="4089795" y="3898121"/>
            <a:ext cx="7882" cy="104045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B11FFA68-9747-1B48-A377-E82C0E3BCE98}"/>
              </a:ext>
            </a:extLst>
          </p:cNvPr>
          <p:cNvCxnSpPr>
            <a:cxnSpLocks/>
            <a:stCxn id="19" idx="1"/>
            <a:endCxn id="18" idx="2"/>
          </p:cNvCxnSpPr>
          <p:nvPr/>
        </p:nvCxnSpPr>
        <p:spPr>
          <a:xfrm rot="5400000" flipH="1" flipV="1">
            <a:off x="6259756" y="1068816"/>
            <a:ext cx="2558583" cy="6882743"/>
          </a:xfrm>
          <a:prstGeom prst="bentConnector4">
            <a:avLst>
              <a:gd name="adj1" fmla="val -11937"/>
              <a:gd name="adj2" fmla="val 103760"/>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ECE0431C-A0FC-974A-8F2A-AE7DEDB4E661}"/>
              </a:ext>
            </a:extLst>
          </p:cNvPr>
          <p:cNvCxnSpPr>
            <a:cxnSpLocks/>
            <a:stCxn id="18" idx="1"/>
            <a:endCxn id="13" idx="2"/>
          </p:cNvCxnSpPr>
          <p:nvPr/>
        </p:nvCxnSpPr>
        <p:spPr>
          <a:xfrm rot="5400000">
            <a:off x="8534362" y="3854170"/>
            <a:ext cx="1399183" cy="1620529"/>
          </a:xfrm>
          <a:prstGeom prst="bentConnector2">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455C78E-1CD1-224A-B78E-9F8822861C13}"/>
              </a:ext>
            </a:extLst>
          </p:cNvPr>
          <p:cNvSpPr>
            <a:spLocks noGrp="1"/>
          </p:cNvSpPr>
          <p:nvPr>
            <p:ph type="title"/>
          </p:nvPr>
        </p:nvSpPr>
        <p:spPr/>
        <p:txBody>
          <a:bodyPr/>
          <a:lstStyle/>
          <a:p>
            <a:r>
              <a:rPr lang="en-US" dirty="0"/>
              <a:t>Deepening the hierarchy</a:t>
            </a:r>
            <a:br>
              <a:rPr lang="en-US" dirty="0"/>
            </a:br>
            <a:r>
              <a:rPr lang="en-US" sz="2800" dirty="0"/>
              <a:t>Can we go an extra level?</a:t>
            </a:r>
            <a:endParaRPr lang="en-US" dirty="0"/>
          </a:p>
        </p:txBody>
      </p:sp>
      <p:sp>
        <p:nvSpPr>
          <p:cNvPr id="92" name="Rectangle 91">
            <a:extLst>
              <a:ext uri="{FF2B5EF4-FFF2-40B4-BE49-F238E27FC236}">
                <a16:creationId xmlns:a16="http://schemas.microsoft.com/office/drawing/2014/main" id="{8A927800-686A-464C-8556-05F9076962F5}"/>
              </a:ext>
            </a:extLst>
          </p:cNvPr>
          <p:cNvSpPr/>
          <p:nvPr/>
        </p:nvSpPr>
        <p:spPr>
          <a:xfrm>
            <a:off x="677334" y="1975419"/>
            <a:ext cx="1512964" cy="4192905"/>
          </a:xfrm>
          <a:prstGeom prst="rect">
            <a:avLst/>
          </a:prstGeom>
          <a:solidFill>
            <a:srgbClr val="FF0000"/>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p>
        </p:txBody>
      </p:sp>
      <p:cxnSp>
        <p:nvCxnSpPr>
          <p:cNvPr id="120" name="Elbow Connector 119">
            <a:extLst>
              <a:ext uri="{FF2B5EF4-FFF2-40B4-BE49-F238E27FC236}">
                <a16:creationId xmlns:a16="http://schemas.microsoft.com/office/drawing/2014/main" id="{BB861279-1EDD-1B41-B7D6-022FAB258F76}"/>
              </a:ext>
            </a:extLst>
          </p:cNvPr>
          <p:cNvCxnSpPr>
            <a:cxnSpLocks/>
            <a:endCxn id="92" idx="3"/>
          </p:cNvCxnSpPr>
          <p:nvPr/>
        </p:nvCxnSpPr>
        <p:spPr>
          <a:xfrm rot="10800000">
            <a:off x="2190298" y="4071873"/>
            <a:ext cx="1064164" cy="1292155"/>
          </a:xfrm>
          <a:prstGeom prst="bentConnector3">
            <a:avLst>
              <a:gd name="adj1" fmla="val 50000"/>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F2303E31-3E5E-9347-993F-7D329A813BCD}"/>
              </a:ext>
            </a:extLst>
          </p:cNvPr>
          <p:cNvSpPr/>
          <p:nvPr/>
        </p:nvSpPr>
        <p:spPr>
          <a:xfrm>
            <a:off x="699801" y="3837195"/>
            <a:ext cx="1468031" cy="400110"/>
          </a:xfrm>
          <a:prstGeom prst="rect">
            <a:avLst/>
          </a:prstGeom>
        </p:spPr>
        <p:txBody>
          <a:bodyPr wrap="none">
            <a:spAutoFit/>
          </a:bodyPr>
          <a:lstStyle/>
          <a:p>
            <a:pPr algn="ctr"/>
            <a:r>
              <a:rPr lang="en-US" sz="2000" b="1" dirty="0">
                <a:solidFill>
                  <a:schemeClr val="bg1"/>
                </a:solidFill>
              </a:rPr>
              <a:t>MEMORY</a:t>
            </a:r>
          </a:p>
        </p:txBody>
      </p:sp>
      <p:sp>
        <p:nvSpPr>
          <p:cNvPr id="35" name="Rectangle 34">
            <a:extLst>
              <a:ext uri="{FF2B5EF4-FFF2-40B4-BE49-F238E27FC236}">
                <a16:creationId xmlns:a16="http://schemas.microsoft.com/office/drawing/2014/main" id="{83114F74-E255-3C41-8B72-E4FAA07268F7}"/>
              </a:ext>
            </a:extLst>
          </p:cNvPr>
          <p:cNvSpPr/>
          <p:nvPr/>
        </p:nvSpPr>
        <p:spPr>
          <a:xfrm>
            <a:off x="674000" y="1975419"/>
            <a:ext cx="1512964" cy="4192905"/>
          </a:xfrm>
          <a:prstGeom prst="rect">
            <a:avLst/>
          </a:prstGeom>
          <a:solidFill>
            <a:srgbClr val="FF0000"/>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p>
        </p:txBody>
      </p:sp>
      <p:sp>
        <p:nvSpPr>
          <p:cNvPr id="36" name="Rectangle 35">
            <a:extLst>
              <a:ext uri="{FF2B5EF4-FFF2-40B4-BE49-F238E27FC236}">
                <a16:creationId xmlns:a16="http://schemas.microsoft.com/office/drawing/2014/main" id="{A852AD38-5DD4-6F42-B1B4-3E5E1B8D3C72}"/>
              </a:ext>
            </a:extLst>
          </p:cNvPr>
          <p:cNvSpPr/>
          <p:nvPr/>
        </p:nvSpPr>
        <p:spPr>
          <a:xfrm>
            <a:off x="696467" y="3837195"/>
            <a:ext cx="1468031" cy="400110"/>
          </a:xfrm>
          <a:prstGeom prst="rect">
            <a:avLst/>
          </a:prstGeom>
        </p:spPr>
        <p:txBody>
          <a:bodyPr wrap="none">
            <a:spAutoFit/>
          </a:bodyPr>
          <a:lstStyle/>
          <a:p>
            <a:pPr algn="ctr"/>
            <a:r>
              <a:rPr lang="en-US" sz="2000" b="1" dirty="0">
                <a:solidFill>
                  <a:schemeClr val="bg1"/>
                </a:solidFill>
              </a:rPr>
              <a:t>MEMORY</a:t>
            </a:r>
          </a:p>
        </p:txBody>
      </p:sp>
      <p:sp>
        <p:nvSpPr>
          <p:cNvPr id="3" name="TextBox 2">
            <a:extLst>
              <a:ext uri="{FF2B5EF4-FFF2-40B4-BE49-F238E27FC236}">
                <a16:creationId xmlns:a16="http://schemas.microsoft.com/office/drawing/2014/main" id="{C3DA78C1-D9A8-9D4B-8376-F446370E4AB9}"/>
              </a:ext>
            </a:extLst>
          </p:cNvPr>
          <p:cNvSpPr txBox="1"/>
          <p:nvPr/>
        </p:nvSpPr>
        <p:spPr>
          <a:xfrm>
            <a:off x="7630551" y="6294721"/>
            <a:ext cx="3895297" cy="338554"/>
          </a:xfrm>
          <a:prstGeom prst="rect">
            <a:avLst/>
          </a:prstGeom>
          <a:noFill/>
        </p:spPr>
        <p:txBody>
          <a:bodyPr wrap="none" rtlCol="0">
            <a:spAutoFit/>
          </a:bodyPr>
          <a:lstStyle/>
          <a:p>
            <a:pPr algn="r"/>
            <a:r>
              <a:rPr lang="en-US" sz="1600" dirty="0"/>
              <a:t>L1 </a:t>
            </a:r>
            <a:r>
              <a:rPr lang="en-US" sz="1600" dirty="0" err="1"/>
              <a:t>Sequentia</a:t>
            </a:r>
            <a:r>
              <a:rPr lang="en-US" sz="1600" dirty="0"/>
              <a:t> </a:t>
            </a:r>
            <a:r>
              <a:rPr lang="en-US" sz="1600" dirty="0" err="1"/>
              <a:t>Codelet</a:t>
            </a:r>
            <a:r>
              <a:rPr lang="en-US" sz="1600" dirty="0"/>
              <a:t> Abstract Machine</a:t>
            </a:r>
          </a:p>
        </p:txBody>
      </p:sp>
      <p:pic>
        <p:nvPicPr>
          <p:cNvPr id="31" name="Picture 30">
            <a:extLst>
              <a:ext uri="{FF2B5EF4-FFF2-40B4-BE49-F238E27FC236}">
                <a16:creationId xmlns:a16="http://schemas.microsoft.com/office/drawing/2014/main" id="{71940FEE-EC21-2F4A-BCDF-EE66D4742D6E}"/>
              </a:ext>
            </a:extLst>
          </p:cNvPr>
          <p:cNvPicPr>
            <a:picLocks noChangeAspect="1"/>
          </p:cNvPicPr>
          <p:nvPr/>
        </p:nvPicPr>
        <p:blipFill>
          <a:blip r:embed="rId2"/>
          <a:stretch>
            <a:fillRect/>
          </a:stretch>
        </p:blipFill>
        <p:spPr>
          <a:xfrm>
            <a:off x="6031112" y="3126156"/>
            <a:ext cx="2161026" cy="1199512"/>
          </a:xfrm>
          <a:prstGeom prst="rect">
            <a:avLst/>
          </a:prstGeom>
        </p:spPr>
      </p:pic>
      <p:sp>
        <p:nvSpPr>
          <p:cNvPr id="4" name="Slide Number Placeholder 3">
            <a:extLst>
              <a:ext uri="{FF2B5EF4-FFF2-40B4-BE49-F238E27FC236}">
                <a16:creationId xmlns:a16="http://schemas.microsoft.com/office/drawing/2014/main" id="{0AC8BD52-94B1-6849-9ED8-8D9DEBB36F27}"/>
              </a:ext>
            </a:extLst>
          </p:cNvPr>
          <p:cNvSpPr>
            <a:spLocks noGrp="1"/>
          </p:cNvSpPr>
          <p:nvPr>
            <p:ph type="sldNum" sz="quarter" idx="12"/>
          </p:nvPr>
        </p:nvSpPr>
        <p:spPr/>
        <p:txBody>
          <a:bodyPr/>
          <a:lstStyle/>
          <a:p>
            <a:fld id="{4FAB73BC-B049-4115-A692-8D63A059BFB8}" type="slidenum">
              <a:rPr lang="en-US" smtClean="0"/>
              <a:t>32</a:t>
            </a:fld>
            <a:endParaRPr lang="en-US"/>
          </a:p>
        </p:txBody>
      </p:sp>
    </p:spTree>
    <p:extLst>
      <p:ext uri="{BB962C8B-B14F-4D97-AF65-F5344CB8AC3E}">
        <p14:creationId xmlns:p14="http://schemas.microsoft.com/office/powerpoint/2010/main" val="2943812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8" presetClass="emph" presetSubtype="0" fill="hold" grpId="0" nodeType="withEffect">
                                  <p:stCondLst>
                                    <p:cond delay="0"/>
                                  </p:stCondLst>
                                  <p:childTnLst>
                                    <p:animRot by="5400000">
                                      <p:cBhvr>
                                        <p:cTn id="9" dur="2000" fill="hold"/>
                                        <p:tgtEl>
                                          <p:spTgt spid="92"/>
                                        </p:tgtEl>
                                        <p:attrNameLst>
                                          <p:attrName>r</p:attrName>
                                        </p:attrNameLst>
                                      </p:cBhvr>
                                    </p:animRot>
                                  </p:childTnLst>
                                </p:cTn>
                              </p:par>
                              <p:par>
                                <p:cTn id="10" presetID="0" presetClass="path" presetSubtype="0" accel="50000" decel="50000" fill="hold" grpId="1" nodeType="withEffect">
                                  <p:stCondLst>
                                    <p:cond delay="0"/>
                                  </p:stCondLst>
                                  <p:childTnLst>
                                    <p:animMotion origin="layout" path="M 1.875E-6 1.11022E-16 L 0.46706 0.18472 " pathEditMode="relative" rAng="0" ptsTypes="AA">
                                      <p:cBhvr>
                                        <p:cTn id="11" dur="2000" fill="hold"/>
                                        <p:tgtEl>
                                          <p:spTgt spid="92"/>
                                        </p:tgtEl>
                                        <p:attrNameLst>
                                          <p:attrName>ppt_x</p:attrName>
                                          <p:attrName>ppt_y</p:attrName>
                                        </p:attrNameLst>
                                      </p:cBhvr>
                                      <p:rCtr x="23346" y="9236"/>
                                    </p:animMotion>
                                  </p:childTnLst>
                                </p:cTn>
                              </p:par>
                              <p:par>
                                <p:cTn id="12" presetID="6" presetClass="emph" presetSubtype="0" fill="hold" grpId="2" nodeType="withEffect">
                                  <p:stCondLst>
                                    <p:cond delay="0"/>
                                  </p:stCondLst>
                                  <p:childTnLst>
                                    <p:animScale>
                                      <p:cBhvr>
                                        <p:cTn id="13" dur="2000" fill="hold"/>
                                        <p:tgtEl>
                                          <p:spTgt spid="92"/>
                                        </p:tgtEl>
                                      </p:cBhvr>
                                      <p:by x="63000" y="63000"/>
                                    </p:animScale>
                                  </p:childTnLst>
                                </p:cTn>
                              </p:par>
                            </p:childTnLst>
                          </p:cTn>
                        </p:par>
                        <p:par>
                          <p:cTn id="14" fill="hold">
                            <p:stCondLst>
                              <p:cond delay="2000"/>
                            </p:stCondLst>
                            <p:childTnLst>
                              <p:par>
                                <p:cTn id="15" presetID="9" presetClass="exit" presetSubtype="0" fill="hold" grpId="3" nodeType="afterEffect">
                                  <p:stCondLst>
                                    <p:cond delay="0"/>
                                  </p:stCondLst>
                                  <p:childTnLst>
                                    <p:animEffect transition="out" filter="dissolve">
                                      <p:cBhvr>
                                        <p:cTn id="16" dur="500"/>
                                        <p:tgtEl>
                                          <p:spTgt spid="92"/>
                                        </p:tgtEl>
                                      </p:cBhvr>
                                    </p:animEffect>
                                    <p:set>
                                      <p:cBhvr>
                                        <p:cTn id="17" dur="1" fill="hold">
                                          <p:stCondLst>
                                            <p:cond delay="499"/>
                                          </p:stCondLst>
                                        </p:cTn>
                                        <p:tgtEl>
                                          <p:spTgt spid="92"/>
                                        </p:tgtEl>
                                        <p:attrNameLst>
                                          <p:attrName>style.visibility</p:attrName>
                                        </p:attrNameLst>
                                      </p:cBhvr>
                                      <p:to>
                                        <p:strVal val="hidden"/>
                                      </p:to>
                                    </p:set>
                                  </p:childTnLst>
                                </p:cTn>
                              </p:par>
                            </p:childTnLst>
                          </p:cTn>
                        </p:par>
                        <p:par>
                          <p:cTn id="18" fill="hold">
                            <p:stCondLst>
                              <p:cond delay="2500"/>
                            </p:stCondLst>
                            <p:childTnLst>
                              <p:par>
                                <p:cTn id="19" presetID="9" presetClass="entr" presetSubtype="0"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dissolve">
                                      <p:cBhvr>
                                        <p:cTn id="24" dur="500"/>
                                        <p:tgtEl>
                                          <p:spTgt spid="14"/>
                                        </p:tgtEl>
                                      </p:cBhvr>
                                    </p:animEffect>
                                  </p:childTnLst>
                                </p:cTn>
                              </p:par>
                            </p:childTnLst>
                          </p:cTn>
                        </p:par>
                        <p:par>
                          <p:cTn id="25" fill="hold">
                            <p:stCondLst>
                              <p:cond delay="3000"/>
                            </p:stCondLst>
                            <p:childTnLst>
                              <p:par>
                                <p:cTn id="26" presetID="9" presetClass="entr" presetSubtype="0"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dissolve">
                                      <p:cBhvr>
                                        <p:cTn id="28" dur="500"/>
                                        <p:tgtEl>
                                          <p:spTgt spid="10"/>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dissolve">
                                      <p:cBhvr>
                                        <p:cTn id="31" dur="500"/>
                                        <p:tgtEl>
                                          <p:spTgt spid="11"/>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dissolve">
                                      <p:cBhvr>
                                        <p:cTn id="37" dur="500"/>
                                        <p:tgtEl>
                                          <p:spTgt spid="16"/>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dissolve">
                                      <p:cBhvr>
                                        <p:cTn id="40" dur="500"/>
                                        <p:tgtEl>
                                          <p:spTgt spid="18"/>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dissolve">
                                      <p:cBhvr>
                                        <p:cTn id="43" dur="500"/>
                                        <p:tgtEl>
                                          <p:spTgt spid="19"/>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dissolve">
                                      <p:cBhvr>
                                        <p:cTn id="46" dur="500"/>
                                        <p:tgtEl>
                                          <p:spTgt spid="20"/>
                                        </p:tgtEl>
                                      </p:cBhvr>
                                    </p:animEffect>
                                  </p:childTnLst>
                                </p:cTn>
                              </p:par>
                              <p:par>
                                <p:cTn id="47" presetID="9"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dissolve">
                                      <p:cBhvr>
                                        <p:cTn id="49" dur="500"/>
                                        <p:tgtEl>
                                          <p:spTgt spid="21"/>
                                        </p:tgtEl>
                                      </p:cBhvr>
                                    </p:animEffect>
                                  </p:childTnLst>
                                </p:cTn>
                              </p:par>
                              <p:par>
                                <p:cTn id="50" presetID="9" presetClass="entr" presetSubtype="0"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dissolve">
                                      <p:cBhvr>
                                        <p:cTn id="52" dur="500"/>
                                        <p:tgtEl>
                                          <p:spTgt spid="22"/>
                                        </p:tgtEl>
                                      </p:cBhvr>
                                    </p:animEffect>
                                  </p:childTnLst>
                                </p:cTn>
                              </p:par>
                              <p:par>
                                <p:cTn id="53" presetID="9" presetClass="entr" presetSubtype="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dissolve">
                                      <p:cBhvr>
                                        <p:cTn id="55" dur="500"/>
                                        <p:tgtEl>
                                          <p:spTgt spid="23"/>
                                        </p:tgtEl>
                                      </p:cBhvr>
                                    </p:animEffect>
                                  </p:childTnLst>
                                </p:cTn>
                              </p:par>
                              <p:par>
                                <p:cTn id="56" presetID="9" presetClass="entr" presetSubtype="0" fill="hold"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dissolve">
                                      <p:cBhvr>
                                        <p:cTn id="58" dur="500"/>
                                        <p:tgtEl>
                                          <p:spTgt spid="24"/>
                                        </p:tgtEl>
                                      </p:cBhvr>
                                    </p:animEffect>
                                  </p:childTnLst>
                                </p:cTn>
                              </p:par>
                              <p:par>
                                <p:cTn id="59" presetID="9" presetClass="entr" presetSubtype="0"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dissolve">
                                      <p:cBhvr>
                                        <p:cTn id="61" dur="500"/>
                                        <p:tgtEl>
                                          <p:spTgt spid="25"/>
                                        </p:tgtEl>
                                      </p:cBhvr>
                                    </p:animEffect>
                                  </p:childTnLst>
                                </p:cTn>
                              </p:par>
                              <p:par>
                                <p:cTn id="62" presetID="9" presetClass="entr" presetSubtype="0" fill="hold"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dissolve">
                                      <p:cBhvr>
                                        <p:cTn id="64" dur="500"/>
                                        <p:tgtEl>
                                          <p:spTgt spid="26"/>
                                        </p:tgtEl>
                                      </p:cBhvr>
                                    </p:animEffect>
                                  </p:childTnLst>
                                </p:cTn>
                              </p:par>
                              <p:par>
                                <p:cTn id="65" presetID="9" presetClass="entr" presetSubtype="0" fill="hold"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dissolve">
                                      <p:cBhvr>
                                        <p:cTn id="67" dur="500"/>
                                        <p:tgtEl>
                                          <p:spTgt spid="27"/>
                                        </p:tgtEl>
                                      </p:cBhvr>
                                    </p:animEffect>
                                  </p:childTnLst>
                                </p:cTn>
                              </p:par>
                              <p:par>
                                <p:cTn id="68" presetID="9" presetClass="entr" presetSubtype="0" fill="hold"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dissolve">
                                      <p:cBhvr>
                                        <p:cTn id="70" dur="500"/>
                                        <p:tgtEl>
                                          <p:spTgt spid="28"/>
                                        </p:tgtEl>
                                      </p:cBhvr>
                                    </p:animEffect>
                                  </p:childTnLst>
                                </p:cTn>
                              </p:par>
                              <p:par>
                                <p:cTn id="71" presetID="9" presetClass="entr" presetSubtype="0" fill="hold"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dissolve">
                                      <p:cBhvr>
                                        <p:cTn id="73" dur="500"/>
                                        <p:tgtEl>
                                          <p:spTgt spid="30"/>
                                        </p:tgtEl>
                                      </p:cBhvr>
                                    </p:animEffect>
                                  </p:childTnLst>
                                </p:cTn>
                              </p:par>
                              <p:par>
                                <p:cTn id="74" presetID="9" presetClass="entr" presetSubtype="0" fill="hold"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dissolve">
                                      <p:cBhvr>
                                        <p:cTn id="76" dur="500"/>
                                        <p:tgtEl>
                                          <p:spTgt spid="32"/>
                                        </p:tgtEl>
                                      </p:cBhvr>
                                    </p:animEffect>
                                  </p:childTnLst>
                                </p:cTn>
                              </p:par>
                            </p:childTnLst>
                          </p:cTn>
                        </p:par>
                        <p:par>
                          <p:cTn id="77" fill="hold">
                            <p:stCondLst>
                              <p:cond delay="3500"/>
                            </p:stCondLst>
                            <p:childTnLst>
                              <p:par>
                                <p:cTn id="78" presetID="9" presetClass="entr" presetSubtype="0" fill="hold" grpId="0" nodeType="afterEffect">
                                  <p:stCondLst>
                                    <p:cond delay="0"/>
                                  </p:stCondLst>
                                  <p:childTnLst>
                                    <p:set>
                                      <p:cBhvr>
                                        <p:cTn id="79" dur="1" fill="hold">
                                          <p:stCondLst>
                                            <p:cond delay="0"/>
                                          </p:stCondLst>
                                        </p:cTn>
                                        <p:tgtEl>
                                          <p:spTgt spid="35"/>
                                        </p:tgtEl>
                                        <p:attrNameLst>
                                          <p:attrName>style.visibility</p:attrName>
                                        </p:attrNameLst>
                                      </p:cBhvr>
                                      <p:to>
                                        <p:strVal val="visible"/>
                                      </p:to>
                                    </p:set>
                                    <p:animEffect transition="in" filter="dissolve">
                                      <p:cBhvr>
                                        <p:cTn id="80" dur="500"/>
                                        <p:tgtEl>
                                          <p:spTgt spid="35"/>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dissolve">
                                      <p:cBhvr>
                                        <p:cTn id="8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p:bldP spid="15" grpId="0" animBg="1"/>
      <p:bldP spid="16" grpId="0" animBg="1"/>
      <p:bldP spid="18" grpId="0" animBg="1"/>
      <p:bldP spid="19" grpId="0" animBg="1"/>
      <p:bldP spid="20" grpId="0"/>
      <p:bldP spid="92" grpId="0" animBg="1"/>
      <p:bldP spid="92" grpId="1" animBg="1"/>
      <p:bldP spid="92" grpId="2" animBg="1"/>
      <p:bldP spid="92" grpId="3" animBg="1"/>
      <p:bldP spid="5" grpId="0"/>
      <p:bldP spid="35" grpId="0" animBg="1"/>
      <p:bldP spid="3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0DACD-BE2A-2142-B6E3-25B3870F2517}"/>
              </a:ext>
            </a:extLst>
          </p:cNvPr>
          <p:cNvSpPr>
            <a:spLocks noGrp="1"/>
          </p:cNvSpPr>
          <p:nvPr>
            <p:ph type="title"/>
          </p:nvPr>
        </p:nvSpPr>
        <p:spPr>
          <a:xfrm>
            <a:off x="1069848" y="484632"/>
            <a:ext cx="4984383" cy="1609344"/>
          </a:xfrm>
        </p:spPr>
        <p:txBody>
          <a:bodyPr/>
          <a:lstStyle/>
          <a:p>
            <a:r>
              <a:rPr lang="en-US" dirty="0"/>
              <a:t>Hierarchical SCM Abstract Machine</a:t>
            </a:r>
          </a:p>
        </p:txBody>
      </p:sp>
      <p:sp>
        <p:nvSpPr>
          <p:cNvPr id="3" name="Content Placeholder 2">
            <a:extLst>
              <a:ext uri="{FF2B5EF4-FFF2-40B4-BE49-F238E27FC236}">
                <a16:creationId xmlns:a16="http://schemas.microsoft.com/office/drawing/2014/main" id="{4FA1CD7C-399D-0044-B042-A567031CFC09}"/>
              </a:ext>
            </a:extLst>
          </p:cNvPr>
          <p:cNvSpPr>
            <a:spLocks noGrp="1"/>
          </p:cNvSpPr>
          <p:nvPr>
            <p:ph idx="1"/>
          </p:nvPr>
        </p:nvSpPr>
        <p:spPr>
          <a:xfrm>
            <a:off x="1069848" y="2593357"/>
            <a:ext cx="4947548" cy="3401704"/>
          </a:xfrm>
        </p:spPr>
        <p:txBody>
          <a:bodyPr/>
          <a:lstStyle/>
          <a:p>
            <a:r>
              <a:rPr lang="en-US" dirty="0"/>
              <a:t>A program is defined hierarchically, mapping to each level of the SCM Abstract Machine </a:t>
            </a:r>
          </a:p>
          <a:p>
            <a:r>
              <a:rPr lang="en-US" dirty="0"/>
              <a:t>Each level behaves as an ISA that maps to execution units in the level below. </a:t>
            </a:r>
          </a:p>
          <a:p>
            <a:r>
              <a:rPr lang="en-US" dirty="0"/>
              <a:t>Memory operations LD/ST are issued to the level above, guaranteeing low latency</a:t>
            </a:r>
          </a:p>
          <a:p>
            <a:r>
              <a:rPr lang="en-US" dirty="0"/>
              <a:t>Memory allocation at a certain level is done through register allocation</a:t>
            </a:r>
          </a:p>
          <a:p>
            <a:endParaRPr lang="en-US" dirty="0"/>
          </a:p>
        </p:txBody>
      </p:sp>
      <p:sp>
        <p:nvSpPr>
          <p:cNvPr id="4" name="Slide Number Placeholder 3">
            <a:extLst>
              <a:ext uri="{FF2B5EF4-FFF2-40B4-BE49-F238E27FC236}">
                <a16:creationId xmlns:a16="http://schemas.microsoft.com/office/drawing/2014/main" id="{E5E4BDA3-5556-2A44-9573-51053FB227C1}"/>
              </a:ext>
            </a:extLst>
          </p:cNvPr>
          <p:cNvSpPr>
            <a:spLocks noGrp="1"/>
          </p:cNvSpPr>
          <p:nvPr>
            <p:ph type="sldNum" sz="quarter" idx="12"/>
          </p:nvPr>
        </p:nvSpPr>
        <p:spPr/>
        <p:txBody>
          <a:bodyPr/>
          <a:lstStyle/>
          <a:p>
            <a:fld id="{4FAB73BC-B049-4115-A692-8D63A059BFB8}" type="slidenum">
              <a:rPr lang="en-US" smtClean="0"/>
              <a:t>33</a:t>
            </a:fld>
            <a:endParaRPr lang="en-US"/>
          </a:p>
        </p:txBody>
      </p:sp>
      <p:sp>
        <p:nvSpPr>
          <p:cNvPr id="6" name="Rectangle 5">
            <a:extLst>
              <a:ext uri="{FF2B5EF4-FFF2-40B4-BE49-F238E27FC236}">
                <a16:creationId xmlns:a16="http://schemas.microsoft.com/office/drawing/2014/main" id="{E5B5E6D9-C7EC-2940-B01B-603E383C1B80}"/>
              </a:ext>
            </a:extLst>
          </p:cNvPr>
          <p:cNvSpPr/>
          <p:nvPr/>
        </p:nvSpPr>
        <p:spPr>
          <a:xfrm>
            <a:off x="6555728" y="704765"/>
            <a:ext cx="4450233" cy="1814399"/>
          </a:xfrm>
          <a:prstGeom prst="rect">
            <a:avLst/>
          </a:prstGeom>
          <a:solidFill>
            <a:srgbClr val="2C3C43">
              <a:lumMod val="60000"/>
              <a:lumOff val="40000"/>
            </a:srgbClr>
          </a:solidFill>
          <a:ln w="38100" cap="rnd" cmpd="sng" algn="ctr">
            <a:noFill/>
            <a:prstDash val="solid"/>
          </a:ln>
          <a:effectLst/>
        </p:spPr>
        <p:txBody>
          <a:bodyPr lIns="0" tIns="91440" rIns="0" bIns="0" rtlCol="0" anchor="t"/>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dirty="0">
              <a:ln>
                <a:noFill/>
              </a:ln>
              <a:solidFill>
                <a:sysClr val="windowText" lastClr="000000"/>
              </a:solidFill>
              <a:effectLst/>
              <a:uLnTx/>
              <a:uFillTx/>
              <a:latin typeface="Trebuchet MS" panose="020B0603020202020204"/>
              <a:ea typeface="+mn-ea"/>
              <a:cs typeface="+mn-cs"/>
            </a:endParaRPr>
          </a:p>
        </p:txBody>
      </p:sp>
      <p:sp>
        <p:nvSpPr>
          <p:cNvPr id="7" name="Rectangle 6">
            <a:extLst>
              <a:ext uri="{FF2B5EF4-FFF2-40B4-BE49-F238E27FC236}">
                <a16:creationId xmlns:a16="http://schemas.microsoft.com/office/drawing/2014/main" id="{7844D6A5-D1EF-524A-9221-5B6DAA5DD637}"/>
              </a:ext>
            </a:extLst>
          </p:cNvPr>
          <p:cNvSpPr/>
          <p:nvPr/>
        </p:nvSpPr>
        <p:spPr>
          <a:xfrm>
            <a:off x="8139479" y="964272"/>
            <a:ext cx="1168861" cy="445373"/>
          </a:xfrm>
          <a:prstGeom prst="rect">
            <a:avLst/>
          </a:prstGeom>
          <a:solidFill>
            <a:srgbClr val="E76618"/>
          </a:solidFill>
          <a:ln w="44450"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black"/>
                </a:solidFill>
                <a:effectLst/>
                <a:uLnTx/>
                <a:uFillTx/>
                <a:latin typeface="Trebuchet MS" panose="020B0603020202020204"/>
                <a:ea typeface="+mn-ea"/>
                <a:cs typeface="+mn-cs"/>
              </a:rPr>
              <a:t>L2 Register File</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black"/>
                </a:solidFill>
                <a:effectLst/>
                <a:uLnTx/>
                <a:uFillTx/>
                <a:latin typeface="Trebuchet MS" panose="020B0603020202020204"/>
                <a:ea typeface="+mn-ea"/>
                <a:cs typeface="+mn-cs"/>
              </a:rPr>
              <a:t>L1 memory</a:t>
            </a:r>
          </a:p>
        </p:txBody>
      </p:sp>
      <p:sp>
        <p:nvSpPr>
          <p:cNvPr id="8" name="Rectangle 7">
            <a:extLst>
              <a:ext uri="{FF2B5EF4-FFF2-40B4-BE49-F238E27FC236}">
                <a16:creationId xmlns:a16="http://schemas.microsoft.com/office/drawing/2014/main" id="{0CB520E5-144C-9D48-982C-A82A49A8DB17}"/>
              </a:ext>
            </a:extLst>
          </p:cNvPr>
          <p:cNvSpPr/>
          <p:nvPr/>
        </p:nvSpPr>
        <p:spPr>
          <a:xfrm>
            <a:off x="8129935" y="1604771"/>
            <a:ext cx="1187951" cy="678356"/>
          </a:xfrm>
          <a:prstGeom prst="rect">
            <a:avLst/>
          </a:prstGeom>
          <a:solidFill>
            <a:srgbClr val="2C3C43">
              <a:lumMod val="40000"/>
              <a:lumOff val="60000"/>
            </a:srgbClr>
          </a:solidFill>
          <a:ln w="0" cap="rnd" cmpd="sng" algn="ctr">
            <a:solidFill>
              <a:srgbClr val="002060"/>
            </a:solidFill>
            <a:prstDash val="solid"/>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ysClr val="windowText" lastClr="000000"/>
                </a:solidFill>
                <a:effectLst/>
                <a:uLnTx/>
                <a:uFillTx/>
                <a:latin typeface="Trebuchet MS" panose="020B0603020202020204"/>
                <a:ea typeface="+mn-ea"/>
                <a:cs typeface="+mn-cs"/>
              </a:rPr>
              <a:t>L1</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Trebuchet MS" panose="020B0603020202020204"/>
                <a:ea typeface="+mn-ea"/>
                <a:cs typeface="+mn-cs"/>
              </a:rPr>
              <a:t>Higher level operations</a:t>
            </a:r>
          </a:p>
        </p:txBody>
      </p:sp>
      <p:sp>
        <p:nvSpPr>
          <p:cNvPr id="9" name="Rectangle 8">
            <a:extLst>
              <a:ext uri="{FF2B5EF4-FFF2-40B4-BE49-F238E27FC236}">
                <a16:creationId xmlns:a16="http://schemas.microsoft.com/office/drawing/2014/main" id="{76ED77CA-F06E-8241-A1D2-F7ABC2D9D501}"/>
              </a:ext>
            </a:extLst>
          </p:cNvPr>
          <p:cNvSpPr/>
          <p:nvPr/>
        </p:nvSpPr>
        <p:spPr>
          <a:xfrm>
            <a:off x="10316979" y="991542"/>
            <a:ext cx="568608" cy="1263970"/>
          </a:xfrm>
          <a:prstGeom prst="rect">
            <a:avLst/>
          </a:prstGeom>
          <a:solidFill>
            <a:srgbClr val="918655">
              <a:lumMod val="75000"/>
            </a:srgbClr>
          </a:solidFill>
          <a:ln w="44450" cap="rnd" cmpd="sng" algn="ctr">
            <a:noFill/>
            <a:prstDash val="solid"/>
          </a:ln>
          <a:effectLst/>
        </p:spPr>
        <p:txBody>
          <a:bodyPr vert="horz"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Trebuchet MS" panose="020B0603020202020204"/>
                <a:ea typeface="+mn-ea"/>
                <a:cs typeface="+mn-cs"/>
              </a:rPr>
              <a:t>Write Back</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Trebuchet MS" panose="020B0603020202020204"/>
                <a:ea typeface="+mn-ea"/>
                <a:cs typeface="+mn-cs"/>
              </a:rPr>
              <a:t>SYNC</a:t>
            </a:r>
            <a:endParaRPr kumimoji="0" lang="en-US" sz="1100" b="0" i="0" u="none" strike="noStrike" kern="0" cap="none" spc="0" normalizeH="0" baseline="0" noProof="0" dirty="0">
              <a:ln>
                <a:noFill/>
              </a:ln>
              <a:solidFill>
                <a:prstClr val="white"/>
              </a:solidFill>
              <a:effectLst/>
              <a:uLnTx/>
              <a:uFillTx/>
              <a:latin typeface="Trebuchet MS" panose="020B0603020202020204"/>
              <a:ea typeface="+mn-ea"/>
              <a:cs typeface="+mn-cs"/>
            </a:endParaRPr>
          </a:p>
        </p:txBody>
      </p:sp>
      <p:sp>
        <p:nvSpPr>
          <p:cNvPr id="10" name="Rectangle 9">
            <a:extLst>
              <a:ext uri="{FF2B5EF4-FFF2-40B4-BE49-F238E27FC236}">
                <a16:creationId xmlns:a16="http://schemas.microsoft.com/office/drawing/2014/main" id="{469EDC2A-6206-7F4C-AF7C-42D3BAFFAC71}"/>
              </a:ext>
            </a:extLst>
          </p:cNvPr>
          <p:cNvSpPr/>
          <p:nvPr/>
        </p:nvSpPr>
        <p:spPr>
          <a:xfrm>
            <a:off x="9462629" y="991542"/>
            <a:ext cx="714911" cy="1263970"/>
          </a:xfrm>
          <a:prstGeom prst="rect">
            <a:avLst/>
          </a:prstGeom>
          <a:solidFill>
            <a:srgbClr val="54A021"/>
          </a:solidFill>
          <a:ln w="44450"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black"/>
                </a:solidFill>
                <a:effectLst/>
                <a:uLnTx/>
                <a:uFillTx/>
                <a:latin typeface="Trebuchet MS" panose="020B0603020202020204"/>
                <a:ea typeface="+mn-ea"/>
                <a:cs typeface="+mn-cs"/>
              </a:rPr>
              <a:t>Memory Access</a:t>
            </a:r>
            <a:r>
              <a:rPr kumimoji="0" lang="en-US" sz="1000" b="1" i="0" u="none" strike="noStrike" kern="0" cap="none" spc="0" normalizeH="0" baseline="0" noProof="0" dirty="0">
                <a:ln>
                  <a:noFill/>
                </a:ln>
                <a:solidFill>
                  <a:prstClr val="black"/>
                </a:solidFill>
                <a:effectLst/>
                <a:uLnTx/>
                <a:uFillTx/>
                <a:latin typeface="Trebuchet MS" panose="020B0603020202020204"/>
                <a:ea typeface="+mn-ea"/>
                <a:cs typeface="+mn-cs"/>
              </a:rPr>
              <a:t> </a:t>
            </a:r>
            <a:r>
              <a:rPr kumimoji="0" lang="en-US" sz="1000" b="0" i="0" u="none" strike="noStrike" kern="0" cap="none" spc="0" normalizeH="0" baseline="0" noProof="0" dirty="0">
                <a:ln>
                  <a:noFill/>
                </a:ln>
                <a:solidFill>
                  <a:prstClr val="black"/>
                </a:solidFill>
                <a:effectLst/>
                <a:uLnTx/>
                <a:uFillTx/>
                <a:latin typeface="Trebuchet MS" panose="020B0603020202020204"/>
                <a:ea typeface="+mn-ea"/>
                <a:cs typeface="+mn-cs"/>
              </a:rPr>
              <a:t>Interface</a:t>
            </a:r>
          </a:p>
        </p:txBody>
      </p:sp>
      <p:sp>
        <p:nvSpPr>
          <p:cNvPr id="11" name="Rectangle 10">
            <a:extLst>
              <a:ext uri="{FF2B5EF4-FFF2-40B4-BE49-F238E27FC236}">
                <a16:creationId xmlns:a16="http://schemas.microsoft.com/office/drawing/2014/main" id="{52A073E9-E4B1-974B-A53F-AC428BC2F11F}"/>
              </a:ext>
            </a:extLst>
          </p:cNvPr>
          <p:cNvSpPr/>
          <p:nvPr/>
        </p:nvSpPr>
        <p:spPr>
          <a:xfrm>
            <a:off x="6630688" y="964272"/>
            <a:ext cx="1344957" cy="1149064"/>
          </a:xfrm>
          <a:prstGeom prst="rect">
            <a:avLst/>
          </a:prstGeom>
          <a:solidFill>
            <a:srgbClr val="918655">
              <a:lumMod val="20000"/>
              <a:lumOff val="80000"/>
            </a:srgbClr>
          </a:solidFill>
          <a:ln w="44450" cap="rnd" cmpd="sng" algn="ctr">
            <a:noFill/>
            <a:prstDash val="solid"/>
          </a:ln>
          <a:effectLst/>
        </p:spPr>
        <p:txBody>
          <a:bodyPr vert="horz" rtlCol="0" anchor="t"/>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Trebuchet MS" panose="020B0603020202020204"/>
                <a:ea typeface="+mn-ea"/>
                <a:cs typeface="+mn-cs"/>
              </a:rPr>
              <a:t>Scheduling Unit</a:t>
            </a:r>
            <a:endParaRPr kumimoji="0" lang="en-US" sz="800" b="1" i="0" u="none" strike="noStrike" kern="0" cap="none" spc="0" normalizeH="0" baseline="0" noProof="0" dirty="0">
              <a:ln>
                <a:noFill/>
              </a:ln>
              <a:solidFill>
                <a:prstClr val="white"/>
              </a:solidFill>
              <a:effectLst/>
              <a:uLnTx/>
              <a:uFillTx/>
              <a:latin typeface="Trebuchet MS" panose="020B0603020202020204"/>
              <a:ea typeface="+mn-ea"/>
              <a:cs typeface="+mn-cs"/>
            </a:endParaRPr>
          </a:p>
        </p:txBody>
      </p:sp>
      <p:sp>
        <p:nvSpPr>
          <p:cNvPr id="12" name="Rectangle 11">
            <a:extLst>
              <a:ext uri="{FF2B5EF4-FFF2-40B4-BE49-F238E27FC236}">
                <a16:creationId xmlns:a16="http://schemas.microsoft.com/office/drawing/2014/main" id="{7E1C14F7-7E44-4D41-AA8A-1A67C90D7C17}"/>
              </a:ext>
            </a:extLst>
          </p:cNvPr>
          <p:cNvSpPr/>
          <p:nvPr/>
        </p:nvSpPr>
        <p:spPr>
          <a:xfrm>
            <a:off x="6681780" y="1254850"/>
            <a:ext cx="503713" cy="777041"/>
          </a:xfrm>
          <a:prstGeom prst="rect">
            <a:avLst/>
          </a:prstGeom>
          <a:solidFill>
            <a:srgbClr val="918655">
              <a:lumMod val="75000"/>
            </a:srgbClr>
          </a:solidFill>
          <a:ln w="19050" cap="rnd"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Trebuchet MS" panose="020B0603020202020204"/>
                <a:ea typeface="+mn-ea"/>
                <a:cs typeface="+mn-cs"/>
              </a:rPr>
              <a:t>FETCH</a:t>
            </a:r>
          </a:p>
        </p:txBody>
      </p:sp>
      <p:sp>
        <p:nvSpPr>
          <p:cNvPr id="13" name="Rectangle 12">
            <a:extLst>
              <a:ext uri="{FF2B5EF4-FFF2-40B4-BE49-F238E27FC236}">
                <a16:creationId xmlns:a16="http://schemas.microsoft.com/office/drawing/2014/main" id="{F5C131C7-A7D7-D448-A489-94339700BD82}"/>
              </a:ext>
            </a:extLst>
          </p:cNvPr>
          <p:cNvSpPr/>
          <p:nvPr/>
        </p:nvSpPr>
        <p:spPr>
          <a:xfrm>
            <a:off x="7315837" y="1254850"/>
            <a:ext cx="609493" cy="777041"/>
          </a:xfrm>
          <a:prstGeom prst="rect">
            <a:avLst/>
          </a:prstGeom>
          <a:solidFill>
            <a:srgbClr val="918655">
              <a:lumMod val="75000"/>
            </a:srgbClr>
          </a:solidFill>
          <a:ln w="19050" cap="rnd"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Trebuchet MS" panose="020B0603020202020204"/>
                <a:ea typeface="+mn-ea"/>
                <a:cs typeface="+mn-cs"/>
              </a:rPr>
              <a:t>DECODE</a:t>
            </a:r>
          </a:p>
        </p:txBody>
      </p:sp>
      <p:cxnSp>
        <p:nvCxnSpPr>
          <p:cNvPr id="14" name="Elbow Connector 13">
            <a:extLst>
              <a:ext uri="{FF2B5EF4-FFF2-40B4-BE49-F238E27FC236}">
                <a16:creationId xmlns:a16="http://schemas.microsoft.com/office/drawing/2014/main" id="{0ABAF68D-9486-0546-ABE4-0AAD327DD420}"/>
              </a:ext>
            </a:extLst>
          </p:cNvPr>
          <p:cNvCxnSpPr>
            <a:cxnSpLocks/>
            <a:stCxn id="13" idx="3"/>
            <a:endCxn id="10" idx="0"/>
          </p:cNvCxnSpPr>
          <p:nvPr/>
        </p:nvCxnSpPr>
        <p:spPr>
          <a:xfrm flipV="1">
            <a:off x="7925329" y="991542"/>
            <a:ext cx="1894755" cy="651828"/>
          </a:xfrm>
          <a:prstGeom prst="bentConnector4">
            <a:avLst>
              <a:gd name="adj1" fmla="val 4639"/>
              <a:gd name="adj2" fmla="val 119378"/>
            </a:avLst>
          </a:prstGeom>
          <a:noFill/>
          <a:ln w="22225" cap="rnd" cmpd="sng" algn="ctr">
            <a:solidFill>
              <a:sysClr val="windowText" lastClr="000000"/>
            </a:solidFill>
            <a:prstDash val="solid"/>
            <a:tailEnd type="triangle"/>
          </a:ln>
          <a:effectLst/>
        </p:spPr>
      </p:cxnSp>
      <p:cxnSp>
        <p:nvCxnSpPr>
          <p:cNvPr id="15" name="Elbow Connector 14">
            <a:extLst>
              <a:ext uri="{FF2B5EF4-FFF2-40B4-BE49-F238E27FC236}">
                <a16:creationId xmlns:a16="http://schemas.microsoft.com/office/drawing/2014/main" id="{3B34CE44-079B-3041-BD57-1B95A127FD9B}"/>
              </a:ext>
            </a:extLst>
          </p:cNvPr>
          <p:cNvCxnSpPr>
            <a:cxnSpLocks/>
            <a:stCxn id="10" idx="3"/>
            <a:endCxn id="9" idx="1"/>
          </p:cNvCxnSpPr>
          <p:nvPr/>
        </p:nvCxnSpPr>
        <p:spPr>
          <a:xfrm>
            <a:off x="10177540" y="1623528"/>
            <a:ext cx="139439" cy="7018"/>
          </a:xfrm>
          <a:prstGeom prst="bentConnector3">
            <a:avLst>
              <a:gd name="adj1" fmla="val 50000"/>
            </a:avLst>
          </a:prstGeom>
          <a:noFill/>
          <a:ln w="25400" cap="rnd" cmpd="sng" algn="ctr">
            <a:solidFill>
              <a:sysClr val="windowText" lastClr="000000"/>
            </a:solidFill>
            <a:prstDash val="solid"/>
            <a:tailEnd type="triangle"/>
          </a:ln>
          <a:effectLst/>
        </p:spPr>
      </p:cxnSp>
      <p:cxnSp>
        <p:nvCxnSpPr>
          <p:cNvPr id="16" name="Elbow Connector 15">
            <a:extLst>
              <a:ext uri="{FF2B5EF4-FFF2-40B4-BE49-F238E27FC236}">
                <a16:creationId xmlns:a16="http://schemas.microsoft.com/office/drawing/2014/main" id="{856BBC1A-14B5-644C-AFA4-7DE4BAD2E677}"/>
              </a:ext>
            </a:extLst>
          </p:cNvPr>
          <p:cNvCxnSpPr>
            <a:cxnSpLocks/>
            <a:stCxn id="12" idx="3"/>
            <a:endCxn id="13" idx="1"/>
          </p:cNvCxnSpPr>
          <p:nvPr/>
        </p:nvCxnSpPr>
        <p:spPr>
          <a:xfrm>
            <a:off x="7185493" y="1643371"/>
            <a:ext cx="130344" cy="7018"/>
          </a:xfrm>
          <a:prstGeom prst="bentConnector3">
            <a:avLst>
              <a:gd name="adj1" fmla="val 50000"/>
            </a:avLst>
          </a:prstGeom>
          <a:noFill/>
          <a:ln w="25400" cap="rnd" cmpd="sng" algn="ctr">
            <a:solidFill>
              <a:sysClr val="windowText" lastClr="000000"/>
            </a:solidFill>
            <a:prstDash val="solid"/>
            <a:tailEnd type="triangle"/>
          </a:ln>
          <a:effectLst/>
        </p:spPr>
      </p:cxnSp>
      <p:sp>
        <p:nvSpPr>
          <p:cNvPr id="17" name="Rectangle 16">
            <a:extLst>
              <a:ext uri="{FF2B5EF4-FFF2-40B4-BE49-F238E27FC236}">
                <a16:creationId xmlns:a16="http://schemas.microsoft.com/office/drawing/2014/main" id="{B190A9DB-F193-6445-B2BE-996427D4F375}"/>
              </a:ext>
            </a:extLst>
          </p:cNvPr>
          <p:cNvSpPr/>
          <p:nvPr/>
        </p:nvSpPr>
        <p:spPr>
          <a:xfrm>
            <a:off x="6630688" y="2218894"/>
            <a:ext cx="867488" cy="246424"/>
          </a:xfrm>
          <a:prstGeom prst="rect">
            <a:avLst/>
          </a:prstGeom>
          <a:solidFill>
            <a:srgbClr val="E76618"/>
          </a:solidFill>
          <a:ln w="44450"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Trebuchet MS" panose="020B0603020202020204"/>
                <a:ea typeface="+mn-ea"/>
                <a:cs typeface="+mn-cs"/>
              </a:rPr>
              <a:t>Inst Mem</a:t>
            </a:r>
          </a:p>
        </p:txBody>
      </p:sp>
      <p:cxnSp>
        <p:nvCxnSpPr>
          <p:cNvPr id="18" name="Elbow Connector 17">
            <a:extLst>
              <a:ext uri="{FF2B5EF4-FFF2-40B4-BE49-F238E27FC236}">
                <a16:creationId xmlns:a16="http://schemas.microsoft.com/office/drawing/2014/main" id="{7EB46959-86D9-D24D-A070-9D9D3018AE80}"/>
              </a:ext>
            </a:extLst>
          </p:cNvPr>
          <p:cNvCxnSpPr>
            <a:cxnSpLocks/>
            <a:stCxn id="17" idx="0"/>
            <a:endCxn id="12" idx="2"/>
          </p:cNvCxnSpPr>
          <p:nvPr/>
        </p:nvCxnSpPr>
        <p:spPr>
          <a:xfrm rot="16200000" flipV="1">
            <a:off x="6905533" y="2059994"/>
            <a:ext cx="187003" cy="130796"/>
          </a:xfrm>
          <a:prstGeom prst="bentConnector3">
            <a:avLst>
              <a:gd name="adj1" fmla="val 50001"/>
            </a:avLst>
          </a:prstGeom>
          <a:noFill/>
          <a:ln w="25400" cap="rnd" cmpd="sng" algn="ctr">
            <a:solidFill>
              <a:sysClr val="windowText" lastClr="000000"/>
            </a:solidFill>
            <a:prstDash val="solid"/>
            <a:headEnd type="triangle" w="sm" len="sm"/>
            <a:tailEnd type="triangle" w="sm" len="sm"/>
          </a:ln>
          <a:effectLst/>
        </p:spPr>
      </p:cxnSp>
      <p:cxnSp>
        <p:nvCxnSpPr>
          <p:cNvPr id="19" name="Elbow Connector 18">
            <a:extLst>
              <a:ext uri="{FF2B5EF4-FFF2-40B4-BE49-F238E27FC236}">
                <a16:creationId xmlns:a16="http://schemas.microsoft.com/office/drawing/2014/main" id="{86312D6A-327F-DF44-9B82-13ED82C27F1D}"/>
              </a:ext>
            </a:extLst>
          </p:cNvPr>
          <p:cNvCxnSpPr>
            <a:cxnSpLocks/>
            <a:stCxn id="13" idx="3"/>
            <a:endCxn id="8" idx="1"/>
          </p:cNvCxnSpPr>
          <p:nvPr/>
        </p:nvCxnSpPr>
        <p:spPr>
          <a:xfrm>
            <a:off x="7925329" y="1643371"/>
            <a:ext cx="204605" cy="300578"/>
          </a:xfrm>
          <a:prstGeom prst="bentConnector3">
            <a:avLst>
              <a:gd name="adj1" fmla="val 42205"/>
            </a:avLst>
          </a:prstGeom>
          <a:noFill/>
          <a:ln w="25400" cap="rnd" cmpd="sng" algn="ctr">
            <a:solidFill>
              <a:sysClr val="windowText" lastClr="000000"/>
            </a:solidFill>
            <a:prstDash val="solid"/>
            <a:tailEnd type="triangle"/>
          </a:ln>
          <a:effectLst/>
        </p:spPr>
      </p:cxnSp>
      <p:cxnSp>
        <p:nvCxnSpPr>
          <p:cNvPr id="20" name="Elbow Connector 19">
            <a:extLst>
              <a:ext uri="{FF2B5EF4-FFF2-40B4-BE49-F238E27FC236}">
                <a16:creationId xmlns:a16="http://schemas.microsoft.com/office/drawing/2014/main" id="{CA801736-F1A3-6C44-B1F4-9486191FFBB5}"/>
              </a:ext>
            </a:extLst>
          </p:cNvPr>
          <p:cNvCxnSpPr>
            <a:cxnSpLocks/>
            <a:stCxn id="13" idx="3"/>
            <a:endCxn id="7" idx="1"/>
          </p:cNvCxnSpPr>
          <p:nvPr/>
        </p:nvCxnSpPr>
        <p:spPr>
          <a:xfrm flipV="1">
            <a:off x="7925329" y="1186958"/>
            <a:ext cx="214150" cy="456412"/>
          </a:xfrm>
          <a:prstGeom prst="bentConnector3">
            <a:avLst>
              <a:gd name="adj1" fmla="val 40331"/>
            </a:avLst>
          </a:prstGeom>
          <a:noFill/>
          <a:ln w="25400" cap="rnd" cmpd="sng" algn="ctr">
            <a:solidFill>
              <a:sysClr val="windowText" lastClr="000000"/>
            </a:solidFill>
            <a:prstDash val="solid"/>
            <a:tailEnd type="triangle"/>
          </a:ln>
          <a:effectLst/>
        </p:spPr>
      </p:cxnSp>
      <p:cxnSp>
        <p:nvCxnSpPr>
          <p:cNvPr id="21" name="Elbow Connector 20">
            <a:extLst>
              <a:ext uri="{FF2B5EF4-FFF2-40B4-BE49-F238E27FC236}">
                <a16:creationId xmlns:a16="http://schemas.microsoft.com/office/drawing/2014/main" id="{172B0BF3-A88F-F246-85B3-D3B96D82B470}"/>
              </a:ext>
            </a:extLst>
          </p:cNvPr>
          <p:cNvCxnSpPr>
            <a:cxnSpLocks/>
            <a:stCxn id="8" idx="0"/>
            <a:endCxn id="7" idx="2"/>
          </p:cNvCxnSpPr>
          <p:nvPr/>
        </p:nvCxnSpPr>
        <p:spPr>
          <a:xfrm rot="16200000" flipV="1">
            <a:off x="8626348" y="1507208"/>
            <a:ext cx="195126" cy="1"/>
          </a:xfrm>
          <a:prstGeom prst="bentConnector3">
            <a:avLst>
              <a:gd name="adj1" fmla="val 50000"/>
            </a:avLst>
          </a:prstGeom>
          <a:noFill/>
          <a:ln w="25400" cap="rnd" cmpd="sng" algn="ctr">
            <a:solidFill>
              <a:sysClr val="windowText" lastClr="000000"/>
            </a:solidFill>
            <a:prstDash val="solid"/>
            <a:headEnd type="triangle" w="med" len="med"/>
            <a:tailEnd type="triangle" w="med" len="med"/>
          </a:ln>
          <a:effectLst/>
        </p:spPr>
      </p:cxnSp>
      <p:cxnSp>
        <p:nvCxnSpPr>
          <p:cNvPr id="22" name="Elbow Connector 21">
            <a:extLst>
              <a:ext uri="{FF2B5EF4-FFF2-40B4-BE49-F238E27FC236}">
                <a16:creationId xmlns:a16="http://schemas.microsoft.com/office/drawing/2014/main" id="{9C6122D4-157E-5A40-A6AF-D24BFB934110}"/>
              </a:ext>
            </a:extLst>
          </p:cNvPr>
          <p:cNvCxnSpPr>
            <a:cxnSpLocks/>
          </p:cNvCxnSpPr>
          <p:nvPr/>
        </p:nvCxnSpPr>
        <p:spPr>
          <a:xfrm rot="16200000" flipV="1">
            <a:off x="8301933" y="1507208"/>
            <a:ext cx="195126" cy="1"/>
          </a:xfrm>
          <a:prstGeom prst="bentConnector3">
            <a:avLst>
              <a:gd name="adj1" fmla="val 50000"/>
            </a:avLst>
          </a:prstGeom>
          <a:noFill/>
          <a:ln w="25400" cap="rnd" cmpd="sng" algn="ctr">
            <a:solidFill>
              <a:sysClr val="windowText" lastClr="000000"/>
            </a:solidFill>
            <a:prstDash val="solid"/>
            <a:headEnd type="triangle" w="med" len="med"/>
            <a:tailEnd type="triangle" w="med" len="med"/>
          </a:ln>
          <a:effectLst/>
        </p:spPr>
      </p:cxnSp>
      <p:cxnSp>
        <p:nvCxnSpPr>
          <p:cNvPr id="23" name="Elbow Connector 22">
            <a:extLst>
              <a:ext uri="{FF2B5EF4-FFF2-40B4-BE49-F238E27FC236}">
                <a16:creationId xmlns:a16="http://schemas.microsoft.com/office/drawing/2014/main" id="{68B66468-5DAF-5A4D-83D7-5F3BA5D47F60}"/>
              </a:ext>
            </a:extLst>
          </p:cNvPr>
          <p:cNvCxnSpPr>
            <a:cxnSpLocks/>
          </p:cNvCxnSpPr>
          <p:nvPr/>
        </p:nvCxnSpPr>
        <p:spPr>
          <a:xfrm rot="16200000" flipV="1">
            <a:off x="8950762" y="1507208"/>
            <a:ext cx="195126" cy="1"/>
          </a:xfrm>
          <a:prstGeom prst="bentConnector3">
            <a:avLst>
              <a:gd name="adj1" fmla="val 50000"/>
            </a:avLst>
          </a:prstGeom>
          <a:noFill/>
          <a:ln w="25400" cap="rnd" cmpd="sng" algn="ctr">
            <a:solidFill>
              <a:sysClr val="windowText" lastClr="000000"/>
            </a:solidFill>
            <a:prstDash val="solid"/>
            <a:headEnd type="triangle" w="med" len="med"/>
            <a:tailEnd type="triangle" w="med" len="med"/>
          </a:ln>
          <a:effectLst/>
        </p:spPr>
      </p:cxnSp>
      <p:sp>
        <p:nvSpPr>
          <p:cNvPr id="24" name="Rectangle 23">
            <a:extLst>
              <a:ext uri="{FF2B5EF4-FFF2-40B4-BE49-F238E27FC236}">
                <a16:creationId xmlns:a16="http://schemas.microsoft.com/office/drawing/2014/main" id="{89708E06-A524-EB44-A549-E74E8E6C75F0}"/>
              </a:ext>
            </a:extLst>
          </p:cNvPr>
          <p:cNvSpPr/>
          <p:nvPr/>
        </p:nvSpPr>
        <p:spPr>
          <a:xfrm>
            <a:off x="6557563" y="2836315"/>
            <a:ext cx="4450233" cy="1814399"/>
          </a:xfrm>
          <a:prstGeom prst="rect">
            <a:avLst/>
          </a:prstGeom>
          <a:solidFill>
            <a:srgbClr val="2C3C43">
              <a:lumMod val="40000"/>
              <a:lumOff val="60000"/>
            </a:srgbClr>
          </a:solidFill>
          <a:ln w="38100" cap="rnd" cmpd="sng" algn="ctr">
            <a:noFill/>
            <a:prstDash val="solid"/>
          </a:ln>
          <a:effectLst/>
        </p:spPr>
        <p:txBody>
          <a:bodyPr lIns="0" tIns="91440" rIns="0" bIns="0" rtlCol="0" anchor="t"/>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dirty="0">
              <a:ln>
                <a:noFill/>
              </a:ln>
              <a:solidFill>
                <a:sysClr val="windowText" lastClr="000000"/>
              </a:solidFill>
              <a:effectLst/>
              <a:uLnTx/>
              <a:uFillTx/>
              <a:latin typeface="Trebuchet MS" panose="020B0603020202020204"/>
              <a:ea typeface="+mn-ea"/>
              <a:cs typeface="+mn-cs"/>
            </a:endParaRPr>
          </a:p>
        </p:txBody>
      </p:sp>
      <p:sp>
        <p:nvSpPr>
          <p:cNvPr id="25" name="Rectangle 24">
            <a:extLst>
              <a:ext uri="{FF2B5EF4-FFF2-40B4-BE49-F238E27FC236}">
                <a16:creationId xmlns:a16="http://schemas.microsoft.com/office/drawing/2014/main" id="{FD82B06C-0642-014E-9848-F5E8F6F16CAC}"/>
              </a:ext>
            </a:extLst>
          </p:cNvPr>
          <p:cNvSpPr/>
          <p:nvPr/>
        </p:nvSpPr>
        <p:spPr>
          <a:xfrm>
            <a:off x="8141314" y="3095822"/>
            <a:ext cx="1168861" cy="445373"/>
          </a:xfrm>
          <a:prstGeom prst="rect">
            <a:avLst/>
          </a:prstGeom>
          <a:solidFill>
            <a:srgbClr val="E76618"/>
          </a:solidFill>
          <a:ln w="44450"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black"/>
                </a:solidFill>
                <a:effectLst/>
                <a:uLnTx/>
                <a:uFillTx/>
                <a:latin typeface="Trebuchet MS" panose="020B0603020202020204"/>
                <a:ea typeface="+mn-ea"/>
                <a:cs typeface="+mn-cs"/>
              </a:rPr>
              <a:t>L1 Register File</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black"/>
                </a:solidFill>
                <a:effectLst/>
                <a:uLnTx/>
                <a:uFillTx/>
                <a:latin typeface="Trebuchet MS" panose="020B0603020202020204"/>
                <a:ea typeface="+mn-ea"/>
                <a:cs typeface="+mn-cs"/>
              </a:rPr>
              <a:t>L0 memory</a:t>
            </a:r>
          </a:p>
        </p:txBody>
      </p:sp>
      <p:sp>
        <p:nvSpPr>
          <p:cNvPr id="26" name="Rectangle 25">
            <a:extLst>
              <a:ext uri="{FF2B5EF4-FFF2-40B4-BE49-F238E27FC236}">
                <a16:creationId xmlns:a16="http://schemas.microsoft.com/office/drawing/2014/main" id="{CBD1218D-FAFC-174D-91B4-70126446F85A}"/>
              </a:ext>
            </a:extLst>
          </p:cNvPr>
          <p:cNvSpPr/>
          <p:nvPr/>
        </p:nvSpPr>
        <p:spPr>
          <a:xfrm>
            <a:off x="8131770" y="3736321"/>
            <a:ext cx="1187951" cy="678356"/>
          </a:xfrm>
          <a:prstGeom prst="rect">
            <a:avLst/>
          </a:prstGeom>
          <a:solidFill>
            <a:srgbClr val="2C3C43">
              <a:lumMod val="20000"/>
              <a:lumOff val="80000"/>
            </a:srgbClr>
          </a:solidFill>
          <a:ln w="0" cap="rnd" cmpd="sng" algn="ctr">
            <a:solidFill>
              <a:srgbClr val="002060"/>
            </a:solidFill>
            <a:prstDash val="solid"/>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ysClr val="windowText" lastClr="000000"/>
                </a:solidFill>
                <a:effectLst/>
                <a:uLnTx/>
                <a:uFillTx/>
                <a:latin typeface="Trebuchet MS" panose="020B0603020202020204"/>
                <a:ea typeface="+mn-ea"/>
                <a:cs typeface="+mn-cs"/>
              </a:rPr>
              <a:t>L0</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Trebuchet MS" panose="020B0603020202020204"/>
                <a:ea typeface="+mn-ea"/>
                <a:cs typeface="+mn-cs"/>
              </a:rPr>
              <a:t>Arithmetic operations</a:t>
            </a:r>
          </a:p>
        </p:txBody>
      </p:sp>
      <p:sp>
        <p:nvSpPr>
          <p:cNvPr id="27" name="Rectangle 26">
            <a:extLst>
              <a:ext uri="{FF2B5EF4-FFF2-40B4-BE49-F238E27FC236}">
                <a16:creationId xmlns:a16="http://schemas.microsoft.com/office/drawing/2014/main" id="{0E2CF011-8F47-1F4C-8420-AB64F8C6E4F7}"/>
              </a:ext>
            </a:extLst>
          </p:cNvPr>
          <p:cNvSpPr/>
          <p:nvPr/>
        </p:nvSpPr>
        <p:spPr>
          <a:xfrm>
            <a:off x="10318813" y="3123092"/>
            <a:ext cx="568608" cy="1263970"/>
          </a:xfrm>
          <a:prstGeom prst="rect">
            <a:avLst/>
          </a:prstGeom>
          <a:solidFill>
            <a:srgbClr val="918655">
              <a:lumMod val="75000"/>
            </a:srgbClr>
          </a:solidFill>
          <a:ln w="44450" cap="rnd" cmpd="sng" algn="ctr">
            <a:noFill/>
            <a:prstDash val="solid"/>
          </a:ln>
          <a:effectLst/>
        </p:spPr>
        <p:txBody>
          <a:bodyPr vert="horz"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Trebuchet MS" panose="020B0603020202020204"/>
                <a:ea typeface="+mn-ea"/>
                <a:cs typeface="+mn-cs"/>
              </a:rPr>
              <a:t>Write Back</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Trebuchet MS" panose="020B0603020202020204"/>
                <a:ea typeface="+mn-ea"/>
                <a:cs typeface="+mn-cs"/>
              </a:rPr>
              <a:t>SYNC</a:t>
            </a:r>
            <a:endParaRPr kumimoji="0" lang="en-US" sz="1100" b="0" i="0" u="none" strike="noStrike" kern="0" cap="none" spc="0" normalizeH="0" baseline="0" noProof="0" dirty="0">
              <a:ln>
                <a:noFill/>
              </a:ln>
              <a:solidFill>
                <a:prstClr val="white"/>
              </a:solidFill>
              <a:effectLst/>
              <a:uLnTx/>
              <a:uFillTx/>
              <a:latin typeface="Trebuchet MS" panose="020B0603020202020204"/>
              <a:ea typeface="+mn-ea"/>
              <a:cs typeface="+mn-cs"/>
            </a:endParaRPr>
          </a:p>
        </p:txBody>
      </p:sp>
      <p:sp>
        <p:nvSpPr>
          <p:cNvPr id="28" name="Rectangle 27">
            <a:extLst>
              <a:ext uri="{FF2B5EF4-FFF2-40B4-BE49-F238E27FC236}">
                <a16:creationId xmlns:a16="http://schemas.microsoft.com/office/drawing/2014/main" id="{B6BDF85B-7461-6A4E-8609-4B5B991B7678}"/>
              </a:ext>
            </a:extLst>
          </p:cNvPr>
          <p:cNvSpPr/>
          <p:nvPr/>
        </p:nvSpPr>
        <p:spPr>
          <a:xfrm>
            <a:off x="9464464" y="3123092"/>
            <a:ext cx="714911" cy="1263970"/>
          </a:xfrm>
          <a:prstGeom prst="rect">
            <a:avLst/>
          </a:prstGeom>
          <a:solidFill>
            <a:srgbClr val="54A021"/>
          </a:solidFill>
          <a:ln w="44450"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black"/>
                </a:solidFill>
                <a:effectLst/>
                <a:uLnTx/>
                <a:uFillTx/>
                <a:latin typeface="Trebuchet MS" panose="020B0603020202020204"/>
                <a:ea typeface="+mn-ea"/>
                <a:cs typeface="+mn-cs"/>
              </a:rPr>
              <a:t>Memory Access</a:t>
            </a:r>
            <a:r>
              <a:rPr kumimoji="0" lang="en-US" sz="1000" b="1" i="0" u="none" strike="noStrike" kern="0" cap="none" spc="0" normalizeH="0" baseline="0" noProof="0" dirty="0">
                <a:ln>
                  <a:noFill/>
                </a:ln>
                <a:solidFill>
                  <a:prstClr val="black"/>
                </a:solidFill>
                <a:effectLst/>
                <a:uLnTx/>
                <a:uFillTx/>
                <a:latin typeface="Trebuchet MS" panose="020B0603020202020204"/>
                <a:ea typeface="+mn-ea"/>
                <a:cs typeface="+mn-cs"/>
              </a:rPr>
              <a:t> </a:t>
            </a:r>
            <a:r>
              <a:rPr kumimoji="0" lang="en-US" sz="1000" b="0" i="0" u="none" strike="noStrike" kern="0" cap="none" spc="0" normalizeH="0" baseline="0" noProof="0" dirty="0">
                <a:ln>
                  <a:noFill/>
                </a:ln>
                <a:solidFill>
                  <a:prstClr val="black"/>
                </a:solidFill>
                <a:effectLst/>
                <a:uLnTx/>
                <a:uFillTx/>
                <a:latin typeface="Trebuchet MS" panose="020B0603020202020204"/>
                <a:ea typeface="+mn-ea"/>
                <a:cs typeface="+mn-cs"/>
              </a:rPr>
              <a:t>Interface</a:t>
            </a:r>
          </a:p>
        </p:txBody>
      </p:sp>
      <p:sp>
        <p:nvSpPr>
          <p:cNvPr id="29" name="Rectangle 28">
            <a:extLst>
              <a:ext uri="{FF2B5EF4-FFF2-40B4-BE49-F238E27FC236}">
                <a16:creationId xmlns:a16="http://schemas.microsoft.com/office/drawing/2014/main" id="{95EB2104-75F9-FC40-8B9F-CF11D9ECF42C}"/>
              </a:ext>
            </a:extLst>
          </p:cNvPr>
          <p:cNvSpPr/>
          <p:nvPr/>
        </p:nvSpPr>
        <p:spPr>
          <a:xfrm>
            <a:off x="6632524" y="3095822"/>
            <a:ext cx="1344957" cy="1149064"/>
          </a:xfrm>
          <a:prstGeom prst="rect">
            <a:avLst/>
          </a:prstGeom>
          <a:solidFill>
            <a:srgbClr val="918655">
              <a:lumMod val="20000"/>
              <a:lumOff val="80000"/>
            </a:srgbClr>
          </a:solidFill>
          <a:ln w="44450" cap="rnd" cmpd="sng" algn="ctr">
            <a:noFill/>
            <a:prstDash val="solid"/>
          </a:ln>
          <a:effectLst/>
        </p:spPr>
        <p:txBody>
          <a:bodyPr vert="horz" rtlCol="0" anchor="t"/>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Trebuchet MS" panose="020B0603020202020204"/>
                <a:ea typeface="+mn-ea"/>
                <a:cs typeface="+mn-cs"/>
              </a:rPr>
              <a:t>Scheduling Unit</a:t>
            </a:r>
            <a:endParaRPr kumimoji="0" lang="en-US" sz="800" b="1" i="0" u="none" strike="noStrike" kern="0" cap="none" spc="0" normalizeH="0" baseline="0" noProof="0" dirty="0">
              <a:ln>
                <a:noFill/>
              </a:ln>
              <a:solidFill>
                <a:prstClr val="white"/>
              </a:solidFill>
              <a:effectLst/>
              <a:uLnTx/>
              <a:uFillTx/>
              <a:latin typeface="Trebuchet MS" panose="020B0603020202020204"/>
              <a:ea typeface="+mn-ea"/>
              <a:cs typeface="+mn-cs"/>
            </a:endParaRPr>
          </a:p>
        </p:txBody>
      </p:sp>
      <p:sp>
        <p:nvSpPr>
          <p:cNvPr id="30" name="Rectangle 29">
            <a:extLst>
              <a:ext uri="{FF2B5EF4-FFF2-40B4-BE49-F238E27FC236}">
                <a16:creationId xmlns:a16="http://schemas.microsoft.com/office/drawing/2014/main" id="{4D0B3615-D576-5D48-BCC1-88518A6325BF}"/>
              </a:ext>
            </a:extLst>
          </p:cNvPr>
          <p:cNvSpPr/>
          <p:nvPr/>
        </p:nvSpPr>
        <p:spPr>
          <a:xfrm>
            <a:off x="6683615" y="3386400"/>
            <a:ext cx="503713" cy="777041"/>
          </a:xfrm>
          <a:prstGeom prst="rect">
            <a:avLst/>
          </a:prstGeom>
          <a:solidFill>
            <a:srgbClr val="918655">
              <a:lumMod val="75000"/>
            </a:srgbClr>
          </a:solidFill>
          <a:ln w="19050" cap="rnd"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Trebuchet MS" panose="020B0603020202020204"/>
                <a:ea typeface="+mn-ea"/>
                <a:cs typeface="+mn-cs"/>
              </a:rPr>
              <a:t>FETCH</a:t>
            </a:r>
          </a:p>
        </p:txBody>
      </p:sp>
      <p:sp>
        <p:nvSpPr>
          <p:cNvPr id="31" name="Rectangle 30">
            <a:extLst>
              <a:ext uri="{FF2B5EF4-FFF2-40B4-BE49-F238E27FC236}">
                <a16:creationId xmlns:a16="http://schemas.microsoft.com/office/drawing/2014/main" id="{F4A30B2D-C7A2-C548-9159-99D86E40A5BA}"/>
              </a:ext>
            </a:extLst>
          </p:cNvPr>
          <p:cNvSpPr/>
          <p:nvPr/>
        </p:nvSpPr>
        <p:spPr>
          <a:xfrm>
            <a:off x="7317671" y="3386400"/>
            <a:ext cx="609493" cy="777041"/>
          </a:xfrm>
          <a:prstGeom prst="rect">
            <a:avLst/>
          </a:prstGeom>
          <a:solidFill>
            <a:srgbClr val="918655">
              <a:lumMod val="75000"/>
            </a:srgbClr>
          </a:solidFill>
          <a:ln w="19050" cap="rnd"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Trebuchet MS" panose="020B0603020202020204"/>
                <a:ea typeface="+mn-ea"/>
                <a:cs typeface="+mn-cs"/>
              </a:rPr>
              <a:t>DECODE</a:t>
            </a:r>
          </a:p>
        </p:txBody>
      </p:sp>
      <p:cxnSp>
        <p:nvCxnSpPr>
          <p:cNvPr id="32" name="Elbow Connector 31">
            <a:extLst>
              <a:ext uri="{FF2B5EF4-FFF2-40B4-BE49-F238E27FC236}">
                <a16:creationId xmlns:a16="http://schemas.microsoft.com/office/drawing/2014/main" id="{7A864A08-2A99-1E44-8787-25E369489C31}"/>
              </a:ext>
            </a:extLst>
          </p:cNvPr>
          <p:cNvCxnSpPr>
            <a:cxnSpLocks/>
            <a:stCxn id="31" idx="3"/>
            <a:endCxn id="28" idx="0"/>
          </p:cNvCxnSpPr>
          <p:nvPr/>
        </p:nvCxnSpPr>
        <p:spPr>
          <a:xfrm flipV="1">
            <a:off x="7927165" y="3123092"/>
            <a:ext cx="1894755" cy="651828"/>
          </a:xfrm>
          <a:prstGeom prst="bentConnector4">
            <a:avLst>
              <a:gd name="adj1" fmla="val 4639"/>
              <a:gd name="adj2" fmla="val 119378"/>
            </a:avLst>
          </a:prstGeom>
          <a:noFill/>
          <a:ln w="25400" cap="rnd" cmpd="sng" algn="ctr">
            <a:solidFill>
              <a:sysClr val="windowText" lastClr="000000"/>
            </a:solidFill>
            <a:prstDash val="solid"/>
            <a:tailEnd type="triangle"/>
          </a:ln>
          <a:effectLst/>
        </p:spPr>
      </p:cxnSp>
      <p:cxnSp>
        <p:nvCxnSpPr>
          <p:cNvPr id="33" name="Elbow Connector 32">
            <a:extLst>
              <a:ext uri="{FF2B5EF4-FFF2-40B4-BE49-F238E27FC236}">
                <a16:creationId xmlns:a16="http://schemas.microsoft.com/office/drawing/2014/main" id="{6BFED052-C065-BD45-A532-C804A2E8D36E}"/>
              </a:ext>
            </a:extLst>
          </p:cNvPr>
          <p:cNvCxnSpPr>
            <a:cxnSpLocks/>
            <a:stCxn id="28" idx="3"/>
            <a:endCxn id="27" idx="1"/>
          </p:cNvCxnSpPr>
          <p:nvPr/>
        </p:nvCxnSpPr>
        <p:spPr>
          <a:xfrm>
            <a:off x="10179375" y="3755078"/>
            <a:ext cx="139439" cy="7018"/>
          </a:xfrm>
          <a:prstGeom prst="bentConnector3">
            <a:avLst>
              <a:gd name="adj1" fmla="val 50000"/>
            </a:avLst>
          </a:prstGeom>
          <a:noFill/>
          <a:ln w="25400" cap="rnd" cmpd="sng" algn="ctr">
            <a:solidFill>
              <a:sysClr val="windowText" lastClr="000000"/>
            </a:solidFill>
            <a:prstDash val="solid"/>
            <a:tailEnd type="triangle"/>
          </a:ln>
          <a:effectLst/>
        </p:spPr>
      </p:cxnSp>
      <p:cxnSp>
        <p:nvCxnSpPr>
          <p:cNvPr id="34" name="Elbow Connector 33">
            <a:extLst>
              <a:ext uri="{FF2B5EF4-FFF2-40B4-BE49-F238E27FC236}">
                <a16:creationId xmlns:a16="http://schemas.microsoft.com/office/drawing/2014/main" id="{71CFC36E-5F25-6E42-A5FB-8E8258CB9DE2}"/>
              </a:ext>
            </a:extLst>
          </p:cNvPr>
          <p:cNvCxnSpPr>
            <a:cxnSpLocks/>
            <a:stCxn id="30" idx="3"/>
            <a:endCxn id="31" idx="1"/>
          </p:cNvCxnSpPr>
          <p:nvPr/>
        </p:nvCxnSpPr>
        <p:spPr>
          <a:xfrm>
            <a:off x="7187328" y="3774921"/>
            <a:ext cx="130344" cy="7018"/>
          </a:xfrm>
          <a:prstGeom prst="bentConnector3">
            <a:avLst>
              <a:gd name="adj1" fmla="val 50000"/>
            </a:avLst>
          </a:prstGeom>
          <a:noFill/>
          <a:ln w="25400" cap="rnd" cmpd="sng" algn="ctr">
            <a:solidFill>
              <a:sysClr val="windowText" lastClr="000000"/>
            </a:solidFill>
            <a:prstDash val="solid"/>
            <a:tailEnd type="triangle"/>
          </a:ln>
          <a:effectLst/>
        </p:spPr>
      </p:cxnSp>
      <p:sp>
        <p:nvSpPr>
          <p:cNvPr id="35" name="Rectangle 34">
            <a:extLst>
              <a:ext uri="{FF2B5EF4-FFF2-40B4-BE49-F238E27FC236}">
                <a16:creationId xmlns:a16="http://schemas.microsoft.com/office/drawing/2014/main" id="{A8AB5ED9-3F20-9D4F-A487-C4016E880588}"/>
              </a:ext>
            </a:extLst>
          </p:cNvPr>
          <p:cNvSpPr/>
          <p:nvPr/>
        </p:nvSpPr>
        <p:spPr>
          <a:xfrm>
            <a:off x="6632524" y="4350444"/>
            <a:ext cx="867488" cy="246424"/>
          </a:xfrm>
          <a:prstGeom prst="rect">
            <a:avLst/>
          </a:prstGeom>
          <a:solidFill>
            <a:srgbClr val="E76618"/>
          </a:solidFill>
          <a:ln w="44450"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Trebuchet MS" panose="020B0603020202020204"/>
                <a:ea typeface="+mn-ea"/>
                <a:cs typeface="+mn-cs"/>
              </a:rPr>
              <a:t>Inst Mem</a:t>
            </a:r>
          </a:p>
        </p:txBody>
      </p:sp>
      <p:cxnSp>
        <p:nvCxnSpPr>
          <p:cNvPr id="36" name="Elbow Connector 35">
            <a:extLst>
              <a:ext uri="{FF2B5EF4-FFF2-40B4-BE49-F238E27FC236}">
                <a16:creationId xmlns:a16="http://schemas.microsoft.com/office/drawing/2014/main" id="{38DC5D39-5560-F847-A8E1-9EE446FE295C}"/>
              </a:ext>
            </a:extLst>
          </p:cNvPr>
          <p:cNvCxnSpPr>
            <a:cxnSpLocks/>
            <a:stCxn id="35" idx="0"/>
            <a:endCxn id="30" idx="2"/>
          </p:cNvCxnSpPr>
          <p:nvPr/>
        </p:nvCxnSpPr>
        <p:spPr>
          <a:xfrm rot="16200000" flipV="1">
            <a:off x="6907367" y="4191544"/>
            <a:ext cx="187003" cy="130796"/>
          </a:xfrm>
          <a:prstGeom prst="bentConnector3">
            <a:avLst>
              <a:gd name="adj1" fmla="val 50001"/>
            </a:avLst>
          </a:prstGeom>
          <a:noFill/>
          <a:ln w="25400" cap="rnd" cmpd="sng" algn="ctr">
            <a:solidFill>
              <a:sysClr val="windowText" lastClr="000000"/>
            </a:solidFill>
            <a:prstDash val="solid"/>
            <a:headEnd type="triangle" w="sm" len="sm"/>
            <a:tailEnd type="triangle" w="sm" len="sm"/>
          </a:ln>
          <a:effectLst/>
        </p:spPr>
      </p:cxnSp>
      <p:cxnSp>
        <p:nvCxnSpPr>
          <p:cNvPr id="37" name="Elbow Connector 36">
            <a:extLst>
              <a:ext uri="{FF2B5EF4-FFF2-40B4-BE49-F238E27FC236}">
                <a16:creationId xmlns:a16="http://schemas.microsoft.com/office/drawing/2014/main" id="{37A33625-158F-4042-ADEB-F3C3F16B8366}"/>
              </a:ext>
            </a:extLst>
          </p:cNvPr>
          <p:cNvCxnSpPr>
            <a:cxnSpLocks/>
            <a:stCxn id="31" idx="3"/>
            <a:endCxn id="26" idx="1"/>
          </p:cNvCxnSpPr>
          <p:nvPr/>
        </p:nvCxnSpPr>
        <p:spPr>
          <a:xfrm>
            <a:off x="7927165" y="3774921"/>
            <a:ext cx="204605" cy="300578"/>
          </a:xfrm>
          <a:prstGeom prst="bentConnector3">
            <a:avLst>
              <a:gd name="adj1" fmla="val 42205"/>
            </a:avLst>
          </a:prstGeom>
          <a:noFill/>
          <a:ln w="25400" cap="rnd" cmpd="sng" algn="ctr">
            <a:solidFill>
              <a:sysClr val="windowText" lastClr="000000"/>
            </a:solidFill>
            <a:prstDash val="solid"/>
            <a:tailEnd type="triangle"/>
          </a:ln>
          <a:effectLst/>
        </p:spPr>
      </p:cxnSp>
      <p:cxnSp>
        <p:nvCxnSpPr>
          <p:cNvPr id="38" name="Elbow Connector 37">
            <a:extLst>
              <a:ext uri="{FF2B5EF4-FFF2-40B4-BE49-F238E27FC236}">
                <a16:creationId xmlns:a16="http://schemas.microsoft.com/office/drawing/2014/main" id="{AD014F04-CF8D-A84F-AA90-E5E932BF37CD}"/>
              </a:ext>
            </a:extLst>
          </p:cNvPr>
          <p:cNvCxnSpPr>
            <a:cxnSpLocks/>
            <a:stCxn id="31" idx="3"/>
            <a:endCxn id="25" idx="1"/>
          </p:cNvCxnSpPr>
          <p:nvPr/>
        </p:nvCxnSpPr>
        <p:spPr>
          <a:xfrm flipV="1">
            <a:off x="7927165" y="3318508"/>
            <a:ext cx="214150" cy="456412"/>
          </a:xfrm>
          <a:prstGeom prst="bentConnector3">
            <a:avLst>
              <a:gd name="adj1" fmla="val 40331"/>
            </a:avLst>
          </a:prstGeom>
          <a:noFill/>
          <a:ln w="25400" cap="rnd" cmpd="sng" algn="ctr">
            <a:solidFill>
              <a:sysClr val="windowText" lastClr="000000"/>
            </a:solidFill>
            <a:prstDash val="solid"/>
            <a:tailEnd type="triangle"/>
          </a:ln>
          <a:effectLst/>
        </p:spPr>
      </p:cxnSp>
      <p:cxnSp>
        <p:nvCxnSpPr>
          <p:cNvPr id="39" name="Elbow Connector 38">
            <a:extLst>
              <a:ext uri="{FF2B5EF4-FFF2-40B4-BE49-F238E27FC236}">
                <a16:creationId xmlns:a16="http://schemas.microsoft.com/office/drawing/2014/main" id="{02476B55-01F2-2E43-8FD5-C721173F6E92}"/>
              </a:ext>
            </a:extLst>
          </p:cNvPr>
          <p:cNvCxnSpPr>
            <a:cxnSpLocks/>
            <a:stCxn id="26" idx="0"/>
            <a:endCxn id="25" idx="2"/>
          </p:cNvCxnSpPr>
          <p:nvPr/>
        </p:nvCxnSpPr>
        <p:spPr>
          <a:xfrm rot="16200000" flipV="1">
            <a:off x="8628182" y="3638758"/>
            <a:ext cx="195126" cy="1"/>
          </a:xfrm>
          <a:prstGeom prst="bentConnector3">
            <a:avLst>
              <a:gd name="adj1" fmla="val 50000"/>
            </a:avLst>
          </a:prstGeom>
          <a:noFill/>
          <a:ln w="25400" cap="rnd" cmpd="sng" algn="ctr">
            <a:solidFill>
              <a:sysClr val="windowText" lastClr="000000"/>
            </a:solidFill>
            <a:prstDash val="solid"/>
            <a:headEnd type="triangle" w="med" len="med"/>
            <a:tailEnd type="triangle" w="med" len="med"/>
          </a:ln>
          <a:effectLst/>
        </p:spPr>
      </p:cxnSp>
      <p:cxnSp>
        <p:nvCxnSpPr>
          <p:cNvPr id="40" name="Elbow Connector 39">
            <a:extLst>
              <a:ext uri="{FF2B5EF4-FFF2-40B4-BE49-F238E27FC236}">
                <a16:creationId xmlns:a16="http://schemas.microsoft.com/office/drawing/2014/main" id="{76B37110-E876-A644-9F28-908BC0162DF5}"/>
              </a:ext>
            </a:extLst>
          </p:cNvPr>
          <p:cNvCxnSpPr>
            <a:cxnSpLocks/>
          </p:cNvCxnSpPr>
          <p:nvPr/>
        </p:nvCxnSpPr>
        <p:spPr>
          <a:xfrm rot="16200000" flipV="1">
            <a:off x="8303767" y="3638758"/>
            <a:ext cx="195126" cy="1"/>
          </a:xfrm>
          <a:prstGeom prst="bentConnector3">
            <a:avLst>
              <a:gd name="adj1" fmla="val 50000"/>
            </a:avLst>
          </a:prstGeom>
          <a:noFill/>
          <a:ln w="25400" cap="rnd" cmpd="sng" algn="ctr">
            <a:solidFill>
              <a:sysClr val="windowText" lastClr="000000"/>
            </a:solidFill>
            <a:prstDash val="solid"/>
            <a:headEnd type="triangle" w="med" len="med"/>
            <a:tailEnd type="triangle" w="med" len="med"/>
          </a:ln>
          <a:effectLst/>
        </p:spPr>
      </p:cxnSp>
      <p:cxnSp>
        <p:nvCxnSpPr>
          <p:cNvPr id="41" name="Elbow Connector 40">
            <a:extLst>
              <a:ext uri="{FF2B5EF4-FFF2-40B4-BE49-F238E27FC236}">
                <a16:creationId xmlns:a16="http://schemas.microsoft.com/office/drawing/2014/main" id="{2E35462C-8050-A246-9DA5-5B158B065CC7}"/>
              </a:ext>
            </a:extLst>
          </p:cNvPr>
          <p:cNvCxnSpPr>
            <a:cxnSpLocks/>
          </p:cNvCxnSpPr>
          <p:nvPr/>
        </p:nvCxnSpPr>
        <p:spPr>
          <a:xfrm rot="16200000" flipV="1">
            <a:off x="8952597" y="3638758"/>
            <a:ext cx="195126" cy="1"/>
          </a:xfrm>
          <a:prstGeom prst="bentConnector3">
            <a:avLst>
              <a:gd name="adj1" fmla="val 50000"/>
            </a:avLst>
          </a:prstGeom>
          <a:noFill/>
          <a:ln w="25400" cap="rnd" cmpd="sng" algn="ctr">
            <a:solidFill>
              <a:sysClr val="windowText" lastClr="000000"/>
            </a:solidFill>
            <a:prstDash val="solid"/>
            <a:headEnd type="triangle" w="med" len="med"/>
            <a:tailEnd type="triangle" w="med" len="med"/>
          </a:ln>
          <a:effectLst/>
        </p:spPr>
      </p:cxnSp>
      <p:cxnSp>
        <p:nvCxnSpPr>
          <p:cNvPr id="42" name="Elbow Connector 41">
            <a:extLst>
              <a:ext uri="{FF2B5EF4-FFF2-40B4-BE49-F238E27FC236}">
                <a16:creationId xmlns:a16="http://schemas.microsoft.com/office/drawing/2014/main" id="{BB6C884D-76FE-4744-8117-606B7C06902F}"/>
              </a:ext>
            </a:extLst>
          </p:cNvPr>
          <p:cNvCxnSpPr>
            <a:cxnSpLocks/>
            <a:stCxn id="26" idx="2"/>
            <a:endCxn id="27" idx="2"/>
          </p:cNvCxnSpPr>
          <p:nvPr/>
        </p:nvCxnSpPr>
        <p:spPr>
          <a:xfrm rot="5400000" flipH="1" flipV="1">
            <a:off x="9650625" y="3462184"/>
            <a:ext cx="27614" cy="1877371"/>
          </a:xfrm>
          <a:prstGeom prst="bentConnector3">
            <a:avLst>
              <a:gd name="adj1" fmla="val -457410"/>
            </a:avLst>
          </a:prstGeom>
          <a:noFill/>
          <a:ln w="25400" cap="rnd" cmpd="sng" algn="ctr">
            <a:solidFill>
              <a:sysClr val="windowText" lastClr="000000"/>
            </a:solidFill>
            <a:prstDash val="solid"/>
            <a:tailEnd type="triangle"/>
          </a:ln>
          <a:effectLst/>
        </p:spPr>
      </p:cxnSp>
      <p:cxnSp>
        <p:nvCxnSpPr>
          <p:cNvPr id="43" name="Straight Arrow Connector 42">
            <a:extLst>
              <a:ext uri="{FF2B5EF4-FFF2-40B4-BE49-F238E27FC236}">
                <a16:creationId xmlns:a16="http://schemas.microsoft.com/office/drawing/2014/main" id="{5E710963-3EFF-224A-BAB1-A4FE2FBD4799}"/>
              </a:ext>
            </a:extLst>
          </p:cNvPr>
          <p:cNvCxnSpPr/>
          <p:nvPr/>
        </p:nvCxnSpPr>
        <p:spPr>
          <a:xfrm flipV="1">
            <a:off x="10037402" y="538030"/>
            <a:ext cx="0" cy="453513"/>
          </a:xfrm>
          <a:prstGeom prst="straightConnector1">
            <a:avLst/>
          </a:prstGeom>
          <a:noFill/>
          <a:ln w="22225" cap="rnd" cmpd="sng" algn="ctr">
            <a:solidFill>
              <a:srgbClr val="C00000"/>
            </a:solidFill>
            <a:prstDash val="sysDot"/>
            <a:headEnd type="triangle" w="med" len="med"/>
            <a:tailEnd type="triangle" w="med" len="med"/>
          </a:ln>
          <a:effectLst/>
        </p:spPr>
      </p:cxnSp>
      <p:sp>
        <p:nvSpPr>
          <p:cNvPr id="44" name="TextBox 43">
            <a:extLst>
              <a:ext uri="{FF2B5EF4-FFF2-40B4-BE49-F238E27FC236}">
                <a16:creationId xmlns:a16="http://schemas.microsoft.com/office/drawing/2014/main" id="{5334D95A-BEDE-7E40-B3B1-26D8F22E9B69}"/>
              </a:ext>
            </a:extLst>
          </p:cNvPr>
          <p:cNvSpPr txBox="1"/>
          <p:nvPr/>
        </p:nvSpPr>
        <p:spPr>
          <a:xfrm>
            <a:off x="9323902" y="297003"/>
            <a:ext cx="1426994" cy="253916"/>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Trebuchet MS" panose="020B0603020202020204"/>
              </a:rPr>
              <a:t>To higher level mem</a:t>
            </a:r>
          </a:p>
        </p:txBody>
      </p:sp>
      <p:cxnSp>
        <p:nvCxnSpPr>
          <p:cNvPr id="45" name="Elbow Connector 44">
            <a:extLst>
              <a:ext uri="{FF2B5EF4-FFF2-40B4-BE49-F238E27FC236}">
                <a16:creationId xmlns:a16="http://schemas.microsoft.com/office/drawing/2014/main" id="{A95E58F4-FD26-2B41-915D-8A3926361F85}"/>
              </a:ext>
            </a:extLst>
          </p:cNvPr>
          <p:cNvCxnSpPr>
            <a:cxnSpLocks/>
            <a:stCxn id="9" idx="0"/>
            <a:endCxn id="11" idx="0"/>
          </p:cNvCxnSpPr>
          <p:nvPr/>
        </p:nvCxnSpPr>
        <p:spPr>
          <a:xfrm rot="16200000" flipV="1">
            <a:off x="8938589" y="-671151"/>
            <a:ext cx="27272" cy="3298115"/>
          </a:xfrm>
          <a:prstGeom prst="bentConnector3">
            <a:avLst>
              <a:gd name="adj1" fmla="val 815787"/>
            </a:avLst>
          </a:prstGeom>
          <a:noFill/>
          <a:ln w="22225" cap="rnd" cmpd="sng" algn="ctr">
            <a:solidFill>
              <a:sysClr val="windowText" lastClr="000000"/>
            </a:solidFill>
            <a:prstDash val="solid"/>
            <a:tailEnd type="triangle"/>
          </a:ln>
          <a:effectLst/>
        </p:spPr>
      </p:cxnSp>
      <p:sp>
        <p:nvSpPr>
          <p:cNvPr id="46" name="Freeform 45">
            <a:extLst>
              <a:ext uri="{FF2B5EF4-FFF2-40B4-BE49-F238E27FC236}">
                <a16:creationId xmlns:a16="http://schemas.microsoft.com/office/drawing/2014/main" id="{71F5B813-08DE-5A4E-99CC-69B2C940D00B}"/>
              </a:ext>
            </a:extLst>
          </p:cNvPr>
          <p:cNvSpPr/>
          <p:nvPr/>
        </p:nvSpPr>
        <p:spPr>
          <a:xfrm>
            <a:off x="9315793" y="1184073"/>
            <a:ext cx="721608" cy="1940107"/>
          </a:xfrm>
          <a:custGeom>
            <a:avLst/>
            <a:gdLst>
              <a:gd name="connsiteX0" fmla="*/ 0 w 1389888"/>
              <a:gd name="connsiteY0" fmla="*/ 0 h 3511296"/>
              <a:gd name="connsiteX1" fmla="*/ 173736 w 1389888"/>
              <a:gd name="connsiteY1" fmla="*/ 0 h 3511296"/>
              <a:gd name="connsiteX2" fmla="*/ 173736 w 1389888"/>
              <a:gd name="connsiteY2" fmla="*/ 2679192 h 3511296"/>
              <a:gd name="connsiteX3" fmla="*/ 1389888 w 1389888"/>
              <a:gd name="connsiteY3" fmla="*/ 2679192 h 3511296"/>
              <a:gd name="connsiteX4" fmla="*/ 1389888 w 1389888"/>
              <a:gd name="connsiteY4" fmla="*/ 3511296 h 3511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88" h="3511296">
                <a:moveTo>
                  <a:pt x="0" y="0"/>
                </a:moveTo>
                <a:lnTo>
                  <a:pt x="173736" y="0"/>
                </a:lnTo>
                <a:lnTo>
                  <a:pt x="173736" y="2679192"/>
                </a:lnTo>
                <a:lnTo>
                  <a:pt x="1389888" y="2679192"/>
                </a:lnTo>
                <a:lnTo>
                  <a:pt x="1389888" y="3511296"/>
                </a:lnTo>
              </a:path>
            </a:pathLst>
          </a:custGeom>
          <a:noFill/>
          <a:ln w="25400" cap="rnd" cmpd="sng" algn="ctr">
            <a:solidFill>
              <a:srgbClr val="C00000"/>
            </a:solidFill>
            <a:prstDash val="sysDot"/>
            <a:headEnd type="triangle" w="med" len="sm"/>
            <a:tailEnd type="triangl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latin typeface="Trebuchet MS" panose="020B0603020202020204"/>
              <a:ea typeface="+mn-ea"/>
              <a:cs typeface="+mn-cs"/>
            </a:endParaRPr>
          </a:p>
        </p:txBody>
      </p:sp>
      <p:cxnSp>
        <p:nvCxnSpPr>
          <p:cNvPr id="47" name="Elbow Connector 46">
            <a:extLst>
              <a:ext uri="{FF2B5EF4-FFF2-40B4-BE49-F238E27FC236}">
                <a16:creationId xmlns:a16="http://schemas.microsoft.com/office/drawing/2014/main" id="{3CCEB9F5-BA9C-FF48-B27D-0DACC4738CAA}"/>
              </a:ext>
            </a:extLst>
          </p:cNvPr>
          <p:cNvCxnSpPr>
            <a:cxnSpLocks/>
            <a:stCxn id="8" idx="2"/>
            <a:endCxn id="9" idx="2"/>
          </p:cNvCxnSpPr>
          <p:nvPr/>
        </p:nvCxnSpPr>
        <p:spPr>
          <a:xfrm rot="5400000" flipH="1" flipV="1">
            <a:off x="9648789" y="1330634"/>
            <a:ext cx="27614" cy="1877371"/>
          </a:xfrm>
          <a:prstGeom prst="bentConnector3">
            <a:avLst>
              <a:gd name="adj1" fmla="val -457410"/>
            </a:avLst>
          </a:prstGeom>
          <a:noFill/>
          <a:ln w="25400" cap="rnd" cmpd="sng" algn="ctr">
            <a:solidFill>
              <a:sysClr val="windowText" lastClr="000000"/>
            </a:solidFill>
            <a:prstDash val="solid"/>
            <a:tailEnd type="triangle"/>
          </a:ln>
          <a:effectLst/>
        </p:spPr>
      </p:cxnSp>
      <p:cxnSp>
        <p:nvCxnSpPr>
          <p:cNvPr id="48" name="Elbow Connector 47">
            <a:extLst>
              <a:ext uri="{FF2B5EF4-FFF2-40B4-BE49-F238E27FC236}">
                <a16:creationId xmlns:a16="http://schemas.microsoft.com/office/drawing/2014/main" id="{7101AC13-002D-F54A-9096-6DA531040128}"/>
              </a:ext>
            </a:extLst>
          </p:cNvPr>
          <p:cNvCxnSpPr>
            <a:cxnSpLocks/>
            <a:stCxn id="27" idx="0"/>
            <a:endCxn id="29" idx="0"/>
          </p:cNvCxnSpPr>
          <p:nvPr/>
        </p:nvCxnSpPr>
        <p:spPr>
          <a:xfrm rot="16200000" flipV="1">
            <a:off x="8940425" y="1460399"/>
            <a:ext cx="27272" cy="3298115"/>
          </a:xfrm>
          <a:prstGeom prst="bentConnector3">
            <a:avLst>
              <a:gd name="adj1" fmla="val 815787"/>
            </a:avLst>
          </a:prstGeom>
          <a:noFill/>
          <a:ln w="25400" cap="rnd" cmpd="sng" algn="ctr">
            <a:solidFill>
              <a:sysClr val="windowText" lastClr="000000"/>
            </a:solidFill>
            <a:prstDash val="solid"/>
            <a:tailEnd type="triangle"/>
          </a:ln>
          <a:effectLst/>
        </p:spPr>
      </p:cxnSp>
      <p:cxnSp>
        <p:nvCxnSpPr>
          <p:cNvPr id="49" name="Straight Connector 48">
            <a:extLst>
              <a:ext uri="{FF2B5EF4-FFF2-40B4-BE49-F238E27FC236}">
                <a16:creationId xmlns:a16="http://schemas.microsoft.com/office/drawing/2014/main" id="{4BD7167C-660C-434E-BAAC-7DF8F48DDA87}"/>
              </a:ext>
            </a:extLst>
          </p:cNvPr>
          <p:cNvCxnSpPr>
            <a:cxnSpLocks/>
          </p:cNvCxnSpPr>
          <p:nvPr/>
        </p:nvCxnSpPr>
        <p:spPr>
          <a:xfrm flipH="1">
            <a:off x="6555728" y="2273763"/>
            <a:ext cx="1583751" cy="561514"/>
          </a:xfrm>
          <a:prstGeom prst="line">
            <a:avLst/>
          </a:prstGeom>
          <a:noFill/>
          <a:ln w="28575" cap="rnd" cmpd="sng" algn="ctr">
            <a:solidFill>
              <a:srgbClr val="002060"/>
            </a:solidFill>
            <a:prstDash val="dash"/>
          </a:ln>
          <a:effectLst/>
        </p:spPr>
      </p:cxnSp>
      <p:sp>
        <p:nvSpPr>
          <p:cNvPr id="50" name="Rectangle 49">
            <a:extLst>
              <a:ext uri="{FF2B5EF4-FFF2-40B4-BE49-F238E27FC236}">
                <a16:creationId xmlns:a16="http://schemas.microsoft.com/office/drawing/2014/main" id="{742C4DD0-48DF-7241-B590-6AC495B75513}"/>
              </a:ext>
            </a:extLst>
          </p:cNvPr>
          <p:cNvSpPr/>
          <p:nvPr/>
        </p:nvSpPr>
        <p:spPr>
          <a:xfrm>
            <a:off x="6557563" y="4964108"/>
            <a:ext cx="4450233" cy="1814399"/>
          </a:xfrm>
          <a:prstGeom prst="rect">
            <a:avLst/>
          </a:prstGeom>
          <a:solidFill>
            <a:srgbClr val="2C3C43">
              <a:lumMod val="60000"/>
              <a:lumOff val="40000"/>
            </a:srgbClr>
          </a:solidFill>
          <a:ln w="38100" cap="rnd" cmpd="sng" algn="ctr">
            <a:noFill/>
            <a:prstDash val="solid"/>
          </a:ln>
          <a:effectLst/>
        </p:spPr>
        <p:txBody>
          <a:bodyPr lIns="0" tIns="91440" rIns="0" bIns="0" rtlCol="0" anchor="t"/>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dirty="0">
              <a:ln>
                <a:noFill/>
              </a:ln>
              <a:solidFill>
                <a:sysClr val="windowText" lastClr="000000"/>
              </a:solidFill>
              <a:effectLst/>
              <a:uLnTx/>
              <a:uFillTx/>
              <a:latin typeface="Trebuchet MS" panose="020B0603020202020204"/>
              <a:ea typeface="+mn-ea"/>
              <a:cs typeface="+mn-cs"/>
            </a:endParaRPr>
          </a:p>
        </p:txBody>
      </p:sp>
      <p:sp>
        <p:nvSpPr>
          <p:cNvPr id="51" name="Rectangle 50">
            <a:extLst>
              <a:ext uri="{FF2B5EF4-FFF2-40B4-BE49-F238E27FC236}">
                <a16:creationId xmlns:a16="http://schemas.microsoft.com/office/drawing/2014/main" id="{DCA6363B-C255-4A4B-A5CA-7203763E1041}"/>
              </a:ext>
            </a:extLst>
          </p:cNvPr>
          <p:cNvSpPr/>
          <p:nvPr/>
        </p:nvSpPr>
        <p:spPr>
          <a:xfrm>
            <a:off x="8141314" y="5223614"/>
            <a:ext cx="1168861" cy="445373"/>
          </a:xfrm>
          <a:prstGeom prst="rect">
            <a:avLst/>
          </a:prstGeom>
          <a:solidFill>
            <a:srgbClr val="E76618"/>
          </a:solidFill>
          <a:ln w="44450"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black"/>
                </a:solidFill>
                <a:effectLst/>
                <a:uLnTx/>
                <a:uFillTx/>
                <a:latin typeface="Trebuchet MS" panose="020B0603020202020204"/>
                <a:ea typeface="+mn-ea"/>
                <a:cs typeface="+mn-cs"/>
              </a:rPr>
              <a:t>L0 Register File</a:t>
            </a:r>
          </a:p>
        </p:txBody>
      </p:sp>
      <p:sp>
        <p:nvSpPr>
          <p:cNvPr id="52" name="Rectangle 51">
            <a:extLst>
              <a:ext uri="{FF2B5EF4-FFF2-40B4-BE49-F238E27FC236}">
                <a16:creationId xmlns:a16="http://schemas.microsoft.com/office/drawing/2014/main" id="{5975191B-D1C8-0C45-A515-3E3D6B87102A}"/>
              </a:ext>
            </a:extLst>
          </p:cNvPr>
          <p:cNvSpPr/>
          <p:nvPr/>
        </p:nvSpPr>
        <p:spPr>
          <a:xfrm>
            <a:off x="8131770" y="5864114"/>
            <a:ext cx="1187951" cy="678356"/>
          </a:xfrm>
          <a:prstGeom prst="rect">
            <a:avLst/>
          </a:prstGeom>
          <a:solidFill>
            <a:srgbClr val="002060"/>
          </a:solidFill>
          <a:ln w="0" cap="rnd" cmpd="sng" algn="ctr">
            <a:solidFill>
              <a:srgbClr val="002060"/>
            </a:solidFill>
            <a:prstDash val="solid"/>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Trebuchet MS" panose="020B0603020202020204"/>
                <a:ea typeface="+mn-ea"/>
                <a:cs typeface="+mn-cs"/>
              </a:rPr>
              <a:t>ALU + FP </a:t>
            </a:r>
          </a:p>
        </p:txBody>
      </p:sp>
      <p:sp>
        <p:nvSpPr>
          <p:cNvPr id="53" name="Rectangle 52">
            <a:extLst>
              <a:ext uri="{FF2B5EF4-FFF2-40B4-BE49-F238E27FC236}">
                <a16:creationId xmlns:a16="http://schemas.microsoft.com/office/drawing/2014/main" id="{883F73B4-EFAA-F942-9FD8-E9E784D05383}"/>
              </a:ext>
            </a:extLst>
          </p:cNvPr>
          <p:cNvSpPr/>
          <p:nvPr/>
        </p:nvSpPr>
        <p:spPr>
          <a:xfrm>
            <a:off x="10318813" y="5250886"/>
            <a:ext cx="568608" cy="1263970"/>
          </a:xfrm>
          <a:prstGeom prst="rect">
            <a:avLst/>
          </a:prstGeom>
          <a:solidFill>
            <a:srgbClr val="918655">
              <a:lumMod val="75000"/>
            </a:srgbClr>
          </a:solidFill>
          <a:ln w="44450" cap="rnd" cmpd="sng" algn="ctr">
            <a:noFill/>
            <a:prstDash val="solid"/>
          </a:ln>
          <a:effectLst/>
        </p:spPr>
        <p:txBody>
          <a:bodyPr vert="horz"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Trebuchet MS" panose="020B0603020202020204"/>
                <a:ea typeface="+mn-ea"/>
                <a:cs typeface="+mn-cs"/>
              </a:rPr>
              <a:t>Write Back</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Trebuchet MS" panose="020B0603020202020204"/>
                <a:ea typeface="+mn-ea"/>
                <a:cs typeface="+mn-cs"/>
              </a:rPr>
              <a:t>SYNC</a:t>
            </a:r>
            <a:endParaRPr kumimoji="0" lang="en-US" sz="1100" b="0" i="0" u="none" strike="noStrike" kern="0" cap="none" spc="0" normalizeH="0" baseline="0" noProof="0" dirty="0">
              <a:ln>
                <a:noFill/>
              </a:ln>
              <a:solidFill>
                <a:prstClr val="white"/>
              </a:solidFill>
              <a:effectLst/>
              <a:uLnTx/>
              <a:uFillTx/>
              <a:latin typeface="Trebuchet MS" panose="020B0603020202020204"/>
              <a:ea typeface="+mn-ea"/>
              <a:cs typeface="+mn-cs"/>
            </a:endParaRPr>
          </a:p>
        </p:txBody>
      </p:sp>
      <p:sp>
        <p:nvSpPr>
          <p:cNvPr id="54" name="Rectangle 53">
            <a:extLst>
              <a:ext uri="{FF2B5EF4-FFF2-40B4-BE49-F238E27FC236}">
                <a16:creationId xmlns:a16="http://schemas.microsoft.com/office/drawing/2014/main" id="{120DB102-F856-EB49-B509-6305F0430E88}"/>
              </a:ext>
            </a:extLst>
          </p:cNvPr>
          <p:cNvSpPr/>
          <p:nvPr/>
        </p:nvSpPr>
        <p:spPr>
          <a:xfrm>
            <a:off x="9464464" y="5250886"/>
            <a:ext cx="714911" cy="1263970"/>
          </a:xfrm>
          <a:prstGeom prst="rect">
            <a:avLst/>
          </a:prstGeom>
          <a:solidFill>
            <a:srgbClr val="54A021"/>
          </a:solidFill>
          <a:ln w="44450"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black"/>
                </a:solidFill>
                <a:effectLst/>
                <a:uLnTx/>
                <a:uFillTx/>
                <a:latin typeface="Trebuchet MS" panose="020B0603020202020204"/>
                <a:ea typeface="+mn-ea"/>
                <a:cs typeface="+mn-cs"/>
              </a:rPr>
              <a:t>Memory Access</a:t>
            </a:r>
            <a:r>
              <a:rPr kumimoji="0" lang="en-US" sz="1000" b="1" i="0" u="none" strike="noStrike" kern="0" cap="none" spc="0" normalizeH="0" baseline="0" noProof="0" dirty="0">
                <a:ln>
                  <a:noFill/>
                </a:ln>
                <a:solidFill>
                  <a:prstClr val="black"/>
                </a:solidFill>
                <a:effectLst/>
                <a:uLnTx/>
                <a:uFillTx/>
                <a:latin typeface="Trebuchet MS" panose="020B0603020202020204"/>
                <a:ea typeface="+mn-ea"/>
                <a:cs typeface="+mn-cs"/>
              </a:rPr>
              <a:t> </a:t>
            </a:r>
            <a:r>
              <a:rPr kumimoji="0" lang="en-US" sz="1000" b="0" i="0" u="none" strike="noStrike" kern="0" cap="none" spc="0" normalizeH="0" baseline="0" noProof="0" dirty="0">
                <a:ln>
                  <a:noFill/>
                </a:ln>
                <a:solidFill>
                  <a:prstClr val="black"/>
                </a:solidFill>
                <a:effectLst/>
                <a:uLnTx/>
                <a:uFillTx/>
                <a:latin typeface="Trebuchet MS" panose="020B0603020202020204"/>
                <a:ea typeface="+mn-ea"/>
                <a:cs typeface="+mn-cs"/>
              </a:rPr>
              <a:t>Interface</a:t>
            </a:r>
          </a:p>
        </p:txBody>
      </p:sp>
      <p:sp>
        <p:nvSpPr>
          <p:cNvPr id="55" name="Rectangle 54">
            <a:extLst>
              <a:ext uri="{FF2B5EF4-FFF2-40B4-BE49-F238E27FC236}">
                <a16:creationId xmlns:a16="http://schemas.microsoft.com/office/drawing/2014/main" id="{4E2C56EB-DF56-5948-B095-CDE584722749}"/>
              </a:ext>
            </a:extLst>
          </p:cNvPr>
          <p:cNvSpPr/>
          <p:nvPr/>
        </p:nvSpPr>
        <p:spPr>
          <a:xfrm>
            <a:off x="6632524" y="5223614"/>
            <a:ext cx="1344957" cy="1149064"/>
          </a:xfrm>
          <a:prstGeom prst="rect">
            <a:avLst/>
          </a:prstGeom>
          <a:solidFill>
            <a:srgbClr val="918655">
              <a:lumMod val="20000"/>
              <a:lumOff val="80000"/>
            </a:srgbClr>
          </a:solidFill>
          <a:ln w="44450" cap="rnd" cmpd="sng" algn="ctr">
            <a:noFill/>
            <a:prstDash val="solid"/>
          </a:ln>
          <a:effectLst/>
        </p:spPr>
        <p:txBody>
          <a:bodyPr vert="horz" rtlCol="0" anchor="t"/>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Trebuchet MS" panose="020B0603020202020204"/>
                <a:ea typeface="+mn-ea"/>
                <a:cs typeface="+mn-cs"/>
              </a:rPr>
              <a:t>Scheduling Unit</a:t>
            </a:r>
            <a:endParaRPr kumimoji="0" lang="en-US" sz="800" b="1" i="0" u="none" strike="noStrike" kern="0" cap="none" spc="0" normalizeH="0" baseline="0" noProof="0" dirty="0">
              <a:ln>
                <a:noFill/>
              </a:ln>
              <a:solidFill>
                <a:prstClr val="white"/>
              </a:solidFill>
              <a:effectLst/>
              <a:uLnTx/>
              <a:uFillTx/>
              <a:latin typeface="Trebuchet MS" panose="020B0603020202020204"/>
              <a:ea typeface="+mn-ea"/>
              <a:cs typeface="+mn-cs"/>
            </a:endParaRPr>
          </a:p>
        </p:txBody>
      </p:sp>
      <p:sp>
        <p:nvSpPr>
          <p:cNvPr id="56" name="Rectangle 55">
            <a:extLst>
              <a:ext uri="{FF2B5EF4-FFF2-40B4-BE49-F238E27FC236}">
                <a16:creationId xmlns:a16="http://schemas.microsoft.com/office/drawing/2014/main" id="{814FE886-BFE7-554A-8425-7173A75DE355}"/>
              </a:ext>
            </a:extLst>
          </p:cNvPr>
          <p:cNvSpPr/>
          <p:nvPr/>
        </p:nvSpPr>
        <p:spPr>
          <a:xfrm>
            <a:off x="6683615" y="5514193"/>
            <a:ext cx="503713" cy="777041"/>
          </a:xfrm>
          <a:prstGeom prst="rect">
            <a:avLst/>
          </a:prstGeom>
          <a:solidFill>
            <a:srgbClr val="918655">
              <a:lumMod val="75000"/>
            </a:srgbClr>
          </a:solidFill>
          <a:ln w="19050" cap="rnd"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Trebuchet MS" panose="020B0603020202020204"/>
                <a:ea typeface="+mn-ea"/>
                <a:cs typeface="+mn-cs"/>
              </a:rPr>
              <a:t>FETCH</a:t>
            </a:r>
          </a:p>
        </p:txBody>
      </p:sp>
      <p:sp>
        <p:nvSpPr>
          <p:cNvPr id="57" name="Rectangle 56">
            <a:extLst>
              <a:ext uri="{FF2B5EF4-FFF2-40B4-BE49-F238E27FC236}">
                <a16:creationId xmlns:a16="http://schemas.microsoft.com/office/drawing/2014/main" id="{97662E9E-BBD1-C648-B7E2-ED10BE03BC16}"/>
              </a:ext>
            </a:extLst>
          </p:cNvPr>
          <p:cNvSpPr/>
          <p:nvPr/>
        </p:nvSpPr>
        <p:spPr>
          <a:xfrm>
            <a:off x="7317671" y="5514193"/>
            <a:ext cx="609493" cy="777041"/>
          </a:xfrm>
          <a:prstGeom prst="rect">
            <a:avLst/>
          </a:prstGeom>
          <a:solidFill>
            <a:srgbClr val="918655">
              <a:lumMod val="75000"/>
            </a:srgbClr>
          </a:solidFill>
          <a:ln w="19050" cap="rnd"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Trebuchet MS" panose="020B0603020202020204"/>
                <a:ea typeface="+mn-ea"/>
                <a:cs typeface="+mn-cs"/>
              </a:rPr>
              <a:t>DECODE</a:t>
            </a:r>
          </a:p>
        </p:txBody>
      </p:sp>
      <p:cxnSp>
        <p:nvCxnSpPr>
          <p:cNvPr id="58" name="Elbow Connector 57">
            <a:extLst>
              <a:ext uri="{FF2B5EF4-FFF2-40B4-BE49-F238E27FC236}">
                <a16:creationId xmlns:a16="http://schemas.microsoft.com/office/drawing/2014/main" id="{5F121461-8B23-3A42-B81C-CBAA7E8D28C6}"/>
              </a:ext>
            </a:extLst>
          </p:cNvPr>
          <p:cNvCxnSpPr>
            <a:cxnSpLocks/>
            <a:stCxn id="57" idx="3"/>
            <a:endCxn id="54" idx="0"/>
          </p:cNvCxnSpPr>
          <p:nvPr/>
        </p:nvCxnSpPr>
        <p:spPr>
          <a:xfrm flipV="1">
            <a:off x="7927165" y="5250886"/>
            <a:ext cx="1894755" cy="651828"/>
          </a:xfrm>
          <a:prstGeom prst="bentConnector4">
            <a:avLst>
              <a:gd name="adj1" fmla="val 4639"/>
              <a:gd name="adj2" fmla="val 119378"/>
            </a:avLst>
          </a:prstGeom>
          <a:noFill/>
          <a:ln w="25400" cap="rnd" cmpd="sng" algn="ctr">
            <a:solidFill>
              <a:sysClr val="windowText" lastClr="000000"/>
            </a:solidFill>
            <a:prstDash val="solid"/>
            <a:tailEnd type="triangle"/>
          </a:ln>
          <a:effectLst/>
        </p:spPr>
      </p:cxnSp>
      <p:cxnSp>
        <p:nvCxnSpPr>
          <p:cNvPr id="59" name="Elbow Connector 58">
            <a:extLst>
              <a:ext uri="{FF2B5EF4-FFF2-40B4-BE49-F238E27FC236}">
                <a16:creationId xmlns:a16="http://schemas.microsoft.com/office/drawing/2014/main" id="{E143B71F-B4D0-FB4C-BD07-350476F20E69}"/>
              </a:ext>
            </a:extLst>
          </p:cNvPr>
          <p:cNvCxnSpPr>
            <a:cxnSpLocks/>
            <a:stCxn id="54" idx="3"/>
            <a:endCxn id="53" idx="1"/>
          </p:cNvCxnSpPr>
          <p:nvPr/>
        </p:nvCxnSpPr>
        <p:spPr>
          <a:xfrm>
            <a:off x="10179375" y="5882870"/>
            <a:ext cx="139439" cy="7018"/>
          </a:xfrm>
          <a:prstGeom prst="bentConnector3">
            <a:avLst>
              <a:gd name="adj1" fmla="val 50000"/>
            </a:avLst>
          </a:prstGeom>
          <a:noFill/>
          <a:ln w="25400" cap="rnd" cmpd="sng" algn="ctr">
            <a:solidFill>
              <a:sysClr val="windowText" lastClr="000000"/>
            </a:solidFill>
            <a:prstDash val="solid"/>
            <a:tailEnd type="triangle"/>
          </a:ln>
          <a:effectLst/>
        </p:spPr>
      </p:cxnSp>
      <p:cxnSp>
        <p:nvCxnSpPr>
          <p:cNvPr id="60" name="Elbow Connector 59">
            <a:extLst>
              <a:ext uri="{FF2B5EF4-FFF2-40B4-BE49-F238E27FC236}">
                <a16:creationId xmlns:a16="http://schemas.microsoft.com/office/drawing/2014/main" id="{EE9F83B0-B9C3-5146-B997-EAFDC570BA9D}"/>
              </a:ext>
            </a:extLst>
          </p:cNvPr>
          <p:cNvCxnSpPr>
            <a:cxnSpLocks/>
            <a:stCxn id="56" idx="3"/>
            <a:endCxn id="57" idx="1"/>
          </p:cNvCxnSpPr>
          <p:nvPr/>
        </p:nvCxnSpPr>
        <p:spPr>
          <a:xfrm>
            <a:off x="7187328" y="5902713"/>
            <a:ext cx="130344" cy="7018"/>
          </a:xfrm>
          <a:prstGeom prst="bentConnector3">
            <a:avLst>
              <a:gd name="adj1" fmla="val 50000"/>
            </a:avLst>
          </a:prstGeom>
          <a:noFill/>
          <a:ln w="25400" cap="rnd" cmpd="sng" algn="ctr">
            <a:solidFill>
              <a:sysClr val="windowText" lastClr="000000"/>
            </a:solidFill>
            <a:prstDash val="solid"/>
            <a:tailEnd type="triangle"/>
          </a:ln>
          <a:effectLst/>
        </p:spPr>
      </p:cxnSp>
      <p:sp>
        <p:nvSpPr>
          <p:cNvPr id="61" name="Rectangle 60">
            <a:extLst>
              <a:ext uri="{FF2B5EF4-FFF2-40B4-BE49-F238E27FC236}">
                <a16:creationId xmlns:a16="http://schemas.microsoft.com/office/drawing/2014/main" id="{BCB85D8E-24C7-0640-96C3-3FC7723F19A6}"/>
              </a:ext>
            </a:extLst>
          </p:cNvPr>
          <p:cNvSpPr/>
          <p:nvPr/>
        </p:nvSpPr>
        <p:spPr>
          <a:xfrm>
            <a:off x="6632524" y="6478237"/>
            <a:ext cx="867488" cy="246424"/>
          </a:xfrm>
          <a:prstGeom prst="rect">
            <a:avLst/>
          </a:prstGeom>
          <a:solidFill>
            <a:srgbClr val="E76618"/>
          </a:solidFill>
          <a:ln w="44450"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Trebuchet MS" panose="020B0603020202020204"/>
                <a:ea typeface="+mn-ea"/>
                <a:cs typeface="+mn-cs"/>
              </a:rPr>
              <a:t>Inst Mem</a:t>
            </a:r>
          </a:p>
        </p:txBody>
      </p:sp>
      <p:cxnSp>
        <p:nvCxnSpPr>
          <p:cNvPr id="62" name="Elbow Connector 61">
            <a:extLst>
              <a:ext uri="{FF2B5EF4-FFF2-40B4-BE49-F238E27FC236}">
                <a16:creationId xmlns:a16="http://schemas.microsoft.com/office/drawing/2014/main" id="{DCFA818C-76C2-5346-9BCC-431E9775B557}"/>
              </a:ext>
            </a:extLst>
          </p:cNvPr>
          <p:cNvCxnSpPr>
            <a:cxnSpLocks/>
            <a:stCxn id="61" idx="0"/>
            <a:endCxn id="56" idx="2"/>
          </p:cNvCxnSpPr>
          <p:nvPr/>
        </p:nvCxnSpPr>
        <p:spPr>
          <a:xfrm rot="16200000" flipV="1">
            <a:off x="6907367" y="6319337"/>
            <a:ext cx="187003" cy="130796"/>
          </a:xfrm>
          <a:prstGeom prst="bentConnector3">
            <a:avLst>
              <a:gd name="adj1" fmla="val 50001"/>
            </a:avLst>
          </a:prstGeom>
          <a:noFill/>
          <a:ln w="25400" cap="rnd" cmpd="sng" algn="ctr">
            <a:solidFill>
              <a:sysClr val="windowText" lastClr="000000"/>
            </a:solidFill>
            <a:prstDash val="solid"/>
            <a:headEnd type="triangle" w="sm" len="sm"/>
            <a:tailEnd type="triangle" w="sm" len="sm"/>
          </a:ln>
          <a:effectLst/>
        </p:spPr>
      </p:cxnSp>
      <p:cxnSp>
        <p:nvCxnSpPr>
          <p:cNvPr id="63" name="Elbow Connector 62">
            <a:extLst>
              <a:ext uri="{FF2B5EF4-FFF2-40B4-BE49-F238E27FC236}">
                <a16:creationId xmlns:a16="http://schemas.microsoft.com/office/drawing/2014/main" id="{C0973D57-11B7-BE41-8024-AB123EECF577}"/>
              </a:ext>
            </a:extLst>
          </p:cNvPr>
          <p:cNvCxnSpPr>
            <a:cxnSpLocks/>
            <a:stCxn id="57" idx="3"/>
            <a:endCxn id="52" idx="1"/>
          </p:cNvCxnSpPr>
          <p:nvPr/>
        </p:nvCxnSpPr>
        <p:spPr>
          <a:xfrm>
            <a:off x="7927165" y="5902713"/>
            <a:ext cx="204605" cy="300578"/>
          </a:xfrm>
          <a:prstGeom prst="bentConnector3">
            <a:avLst>
              <a:gd name="adj1" fmla="val 42205"/>
            </a:avLst>
          </a:prstGeom>
          <a:noFill/>
          <a:ln w="25400" cap="rnd" cmpd="sng" algn="ctr">
            <a:solidFill>
              <a:sysClr val="windowText" lastClr="000000"/>
            </a:solidFill>
            <a:prstDash val="solid"/>
            <a:tailEnd type="triangle"/>
          </a:ln>
          <a:effectLst/>
        </p:spPr>
      </p:cxnSp>
      <p:cxnSp>
        <p:nvCxnSpPr>
          <p:cNvPr id="64" name="Elbow Connector 63">
            <a:extLst>
              <a:ext uri="{FF2B5EF4-FFF2-40B4-BE49-F238E27FC236}">
                <a16:creationId xmlns:a16="http://schemas.microsoft.com/office/drawing/2014/main" id="{9CFB4DEC-DB19-674E-AC16-2B3E93023CD1}"/>
              </a:ext>
            </a:extLst>
          </p:cNvPr>
          <p:cNvCxnSpPr>
            <a:cxnSpLocks/>
            <a:stCxn id="57" idx="3"/>
            <a:endCxn id="51" idx="1"/>
          </p:cNvCxnSpPr>
          <p:nvPr/>
        </p:nvCxnSpPr>
        <p:spPr>
          <a:xfrm flipV="1">
            <a:off x="7927165" y="5446301"/>
            <a:ext cx="214150" cy="456412"/>
          </a:xfrm>
          <a:prstGeom prst="bentConnector3">
            <a:avLst>
              <a:gd name="adj1" fmla="val 40331"/>
            </a:avLst>
          </a:prstGeom>
          <a:noFill/>
          <a:ln w="25400" cap="rnd" cmpd="sng" algn="ctr">
            <a:solidFill>
              <a:sysClr val="windowText" lastClr="000000"/>
            </a:solidFill>
            <a:prstDash val="solid"/>
            <a:tailEnd type="triangle"/>
          </a:ln>
          <a:effectLst/>
        </p:spPr>
      </p:cxnSp>
      <p:cxnSp>
        <p:nvCxnSpPr>
          <p:cNvPr id="65" name="Elbow Connector 64">
            <a:extLst>
              <a:ext uri="{FF2B5EF4-FFF2-40B4-BE49-F238E27FC236}">
                <a16:creationId xmlns:a16="http://schemas.microsoft.com/office/drawing/2014/main" id="{82556AA7-979E-4847-AC3D-AE1085C148A7}"/>
              </a:ext>
            </a:extLst>
          </p:cNvPr>
          <p:cNvCxnSpPr>
            <a:cxnSpLocks/>
            <a:stCxn id="52" idx="0"/>
            <a:endCxn id="51" idx="2"/>
          </p:cNvCxnSpPr>
          <p:nvPr/>
        </p:nvCxnSpPr>
        <p:spPr>
          <a:xfrm rot="16200000" flipV="1">
            <a:off x="8628182" y="5766550"/>
            <a:ext cx="195126" cy="1"/>
          </a:xfrm>
          <a:prstGeom prst="bentConnector3">
            <a:avLst>
              <a:gd name="adj1" fmla="val 50000"/>
            </a:avLst>
          </a:prstGeom>
          <a:noFill/>
          <a:ln w="25400" cap="rnd" cmpd="sng" algn="ctr">
            <a:solidFill>
              <a:sysClr val="windowText" lastClr="000000"/>
            </a:solidFill>
            <a:prstDash val="solid"/>
            <a:headEnd type="triangle" w="med" len="med"/>
            <a:tailEnd type="triangle" w="med" len="med"/>
          </a:ln>
          <a:effectLst/>
        </p:spPr>
      </p:cxnSp>
      <p:cxnSp>
        <p:nvCxnSpPr>
          <p:cNvPr id="66" name="Elbow Connector 65">
            <a:extLst>
              <a:ext uri="{FF2B5EF4-FFF2-40B4-BE49-F238E27FC236}">
                <a16:creationId xmlns:a16="http://schemas.microsoft.com/office/drawing/2014/main" id="{A80121DD-E415-B04D-B489-11C95BDB0203}"/>
              </a:ext>
            </a:extLst>
          </p:cNvPr>
          <p:cNvCxnSpPr>
            <a:cxnSpLocks/>
          </p:cNvCxnSpPr>
          <p:nvPr/>
        </p:nvCxnSpPr>
        <p:spPr>
          <a:xfrm rot="16200000" flipV="1">
            <a:off x="8303767" y="5766550"/>
            <a:ext cx="195126" cy="1"/>
          </a:xfrm>
          <a:prstGeom prst="bentConnector3">
            <a:avLst>
              <a:gd name="adj1" fmla="val 50000"/>
            </a:avLst>
          </a:prstGeom>
          <a:noFill/>
          <a:ln w="25400" cap="rnd" cmpd="sng" algn="ctr">
            <a:solidFill>
              <a:sysClr val="windowText" lastClr="000000"/>
            </a:solidFill>
            <a:prstDash val="solid"/>
            <a:headEnd type="triangle" w="med" len="med"/>
            <a:tailEnd type="triangle" w="med" len="med"/>
          </a:ln>
          <a:effectLst/>
        </p:spPr>
      </p:cxnSp>
      <p:cxnSp>
        <p:nvCxnSpPr>
          <p:cNvPr id="67" name="Elbow Connector 66">
            <a:extLst>
              <a:ext uri="{FF2B5EF4-FFF2-40B4-BE49-F238E27FC236}">
                <a16:creationId xmlns:a16="http://schemas.microsoft.com/office/drawing/2014/main" id="{6BA4C7E1-FC3B-5E40-9CE6-DDB11060DC6A}"/>
              </a:ext>
            </a:extLst>
          </p:cNvPr>
          <p:cNvCxnSpPr>
            <a:cxnSpLocks/>
          </p:cNvCxnSpPr>
          <p:nvPr/>
        </p:nvCxnSpPr>
        <p:spPr>
          <a:xfrm rot="16200000" flipV="1">
            <a:off x="8952597" y="5766550"/>
            <a:ext cx="195126" cy="1"/>
          </a:xfrm>
          <a:prstGeom prst="bentConnector3">
            <a:avLst>
              <a:gd name="adj1" fmla="val 50000"/>
            </a:avLst>
          </a:prstGeom>
          <a:noFill/>
          <a:ln w="25400" cap="rnd" cmpd="sng" algn="ctr">
            <a:solidFill>
              <a:sysClr val="windowText" lastClr="000000"/>
            </a:solidFill>
            <a:prstDash val="solid"/>
            <a:headEnd type="triangle" w="med" len="med"/>
            <a:tailEnd type="triangle" w="med" len="med"/>
          </a:ln>
          <a:effectLst/>
        </p:spPr>
      </p:cxnSp>
      <p:cxnSp>
        <p:nvCxnSpPr>
          <p:cNvPr id="68" name="Elbow Connector 67">
            <a:extLst>
              <a:ext uri="{FF2B5EF4-FFF2-40B4-BE49-F238E27FC236}">
                <a16:creationId xmlns:a16="http://schemas.microsoft.com/office/drawing/2014/main" id="{38109AAE-EA7E-8A41-B8CE-1E3F5385EFB2}"/>
              </a:ext>
            </a:extLst>
          </p:cNvPr>
          <p:cNvCxnSpPr>
            <a:cxnSpLocks/>
            <a:stCxn id="52" idx="2"/>
            <a:endCxn id="53" idx="2"/>
          </p:cNvCxnSpPr>
          <p:nvPr/>
        </p:nvCxnSpPr>
        <p:spPr>
          <a:xfrm rot="5400000" flipH="1" flipV="1">
            <a:off x="9650625" y="5589977"/>
            <a:ext cx="27614" cy="1877371"/>
          </a:xfrm>
          <a:prstGeom prst="bentConnector3">
            <a:avLst>
              <a:gd name="adj1" fmla="val -457410"/>
            </a:avLst>
          </a:prstGeom>
          <a:noFill/>
          <a:ln w="25400" cap="rnd" cmpd="sng" algn="ctr">
            <a:solidFill>
              <a:sysClr val="windowText" lastClr="000000"/>
            </a:solidFill>
            <a:prstDash val="solid"/>
            <a:tailEnd type="triangle"/>
          </a:ln>
          <a:effectLst/>
        </p:spPr>
      </p:cxnSp>
      <p:cxnSp>
        <p:nvCxnSpPr>
          <p:cNvPr id="69" name="Elbow Connector 68">
            <a:extLst>
              <a:ext uri="{FF2B5EF4-FFF2-40B4-BE49-F238E27FC236}">
                <a16:creationId xmlns:a16="http://schemas.microsoft.com/office/drawing/2014/main" id="{316AD7B8-EB8A-4546-B35B-400449B3C130}"/>
              </a:ext>
            </a:extLst>
          </p:cNvPr>
          <p:cNvCxnSpPr>
            <a:cxnSpLocks/>
            <a:stCxn id="53" idx="0"/>
            <a:endCxn id="55" idx="0"/>
          </p:cNvCxnSpPr>
          <p:nvPr/>
        </p:nvCxnSpPr>
        <p:spPr>
          <a:xfrm rot="16200000" flipV="1">
            <a:off x="8940425" y="3588192"/>
            <a:ext cx="27272" cy="3298115"/>
          </a:xfrm>
          <a:prstGeom prst="bentConnector3">
            <a:avLst>
              <a:gd name="adj1" fmla="val 731574"/>
            </a:avLst>
          </a:prstGeom>
          <a:noFill/>
          <a:ln w="25400" cap="rnd" cmpd="sng" algn="ctr">
            <a:solidFill>
              <a:sysClr val="windowText" lastClr="000000"/>
            </a:solidFill>
            <a:prstDash val="solid"/>
            <a:tailEnd type="triangle"/>
          </a:ln>
          <a:effectLst/>
        </p:spPr>
      </p:cxnSp>
      <p:cxnSp>
        <p:nvCxnSpPr>
          <p:cNvPr id="70" name="Straight Connector 69">
            <a:extLst>
              <a:ext uri="{FF2B5EF4-FFF2-40B4-BE49-F238E27FC236}">
                <a16:creationId xmlns:a16="http://schemas.microsoft.com/office/drawing/2014/main" id="{C4AD592F-2286-4C44-822E-FBB67DA8B243}"/>
              </a:ext>
            </a:extLst>
          </p:cNvPr>
          <p:cNvCxnSpPr>
            <a:cxnSpLocks/>
          </p:cNvCxnSpPr>
          <p:nvPr/>
        </p:nvCxnSpPr>
        <p:spPr>
          <a:xfrm flipH="1">
            <a:off x="6555728" y="4401555"/>
            <a:ext cx="1583751" cy="561514"/>
          </a:xfrm>
          <a:prstGeom prst="line">
            <a:avLst/>
          </a:prstGeom>
          <a:noFill/>
          <a:ln w="28575" cap="rnd" cmpd="sng" algn="ctr">
            <a:solidFill>
              <a:srgbClr val="002060"/>
            </a:solidFill>
            <a:prstDash val="dash"/>
          </a:ln>
          <a:effectLst/>
        </p:spPr>
      </p:cxnSp>
      <p:cxnSp>
        <p:nvCxnSpPr>
          <p:cNvPr id="71" name="Straight Connector 70">
            <a:extLst>
              <a:ext uri="{FF2B5EF4-FFF2-40B4-BE49-F238E27FC236}">
                <a16:creationId xmlns:a16="http://schemas.microsoft.com/office/drawing/2014/main" id="{2768646B-5F82-E842-8B6B-9C5A507A650E}"/>
              </a:ext>
            </a:extLst>
          </p:cNvPr>
          <p:cNvCxnSpPr>
            <a:cxnSpLocks/>
          </p:cNvCxnSpPr>
          <p:nvPr/>
        </p:nvCxnSpPr>
        <p:spPr>
          <a:xfrm>
            <a:off x="9325339" y="2283127"/>
            <a:ext cx="1671059" cy="552149"/>
          </a:xfrm>
          <a:prstGeom prst="line">
            <a:avLst/>
          </a:prstGeom>
          <a:noFill/>
          <a:ln w="28575" cap="rnd" cmpd="sng" algn="ctr">
            <a:solidFill>
              <a:srgbClr val="002060"/>
            </a:solidFill>
            <a:prstDash val="dash"/>
          </a:ln>
          <a:effectLst/>
        </p:spPr>
      </p:cxnSp>
      <p:cxnSp>
        <p:nvCxnSpPr>
          <p:cNvPr id="72" name="Straight Connector 71">
            <a:extLst>
              <a:ext uri="{FF2B5EF4-FFF2-40B4-BE49-F238E27FC236}">
                <a16:creationId xmlns:a16="http://schemas.microsoft.com/office/drawing/2014/main" id="{5F5162AF-893D-3745-9A8B-2A57BF79A0C4}"/>
              </a:ext>
            </a:extLst>
          </p:cNvPr>
          <p:cNvCxnSpPr>
            <a:cxnSpLocks/>
          </p:cNvCxnSpPr>
          <p:nvPr/>
        </p:nvCxnSpPr>
        <p:spPr>
          <a:xfrm>
            <a:off x="9325339" y="4410919"/>
            <a:ext cx="1671059" cy="552149"/>
          </a:xfrm>
          <a:prstGeom prst="line">
            <a:avLst/>
          </a:prstGeom>
          <a:noFill/>
          <a:ln w="28575" cap="rnd" cmpd="sng" algn="ctr">
            <a:solidFill>
              <a:srgbClr val="002060"/>
            </a:solidFill>
            <a:prstDash val="dash"/>
          </a:ln>
          <a:effectLst/>
        </p:spPr>
      </p:cxnSp>
      <p:sp>
        <p:nvSpPr>
          <p:cNvPr id="73" name="Freeform 72">
            <a:extLst>
              <a:ext uri="{FF2B5EF4-FFF2-40B4-BE49-F238E27FC236}">
                <a16:creationId xmlns:a16="http://schemas.microsoft.com/office/drawing/2014/main" id="{8E80B325-BA30-C544-9695-B0CF0716A601}"/>
              </a:ext>
            </a:extLst>
          </p:cNvPr>
          <p:cNvSpPr/>
          <p:nvPr/>
        </p:nvSpPr>
        <p:spPr>
          <a:xfrm>
            <a:off x="9315793" y="3322749"/>
            <a:ext cx="721608" cy="1940107"/>
          </a:xfrm>
          <a:custGeom>
            <a:avLst/>
            <a:gdLst>
              <a:gd name="connsiteX0" fmla="*/ 0 w 1389888"/>
              <a:gd name="connsiteY0" fmla="*/ 0 h 3511296"/>
              <a:gd name="connsiteX1" fmla="*/ 173736 w 1389888"/>
              <a:gd name="connsiteY1" fmla="*/ 0 h 3511296"/>
              <a:gd name="connsiteX2" fmla="*/ 173736 w 1389888"/>
              <a:gd name="connsiteY2" fmla="*/ 2679192 h 3511296"/>
              <a:gd name="connsiteX3" fmla="*/ 1389888 w 1389888"/>
              <a:gd name="connsiteY3" fmla="*/ 2679192 h 3511296"/>
              <a:gd name="connsiteX4" fmla="*/ 1389888 w 1389888"/>
              <a:gd name="connsiteY4" fmla="*/ 3511296 h 3511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88" h="3511296">
                <a:moveTo>
                  <a:pt x="0" y="0"/>
                </a:moveTo>
                <a:lnTo>
                  <a:pt x="173736" y="0"/>
                </a:lnTo>
                <a:lnTo>
                  <a:pt x="173736" y="2679192"/>
                </a:lnTo>
                <a:lnTo>
                  <a:pt x="1389888" y="2679192"/>
                </a:lnTo>
                <a:lnTo>
                  <a:pt x="1389888" y="3511296"/>
                </a:lnTo>
              </a:path>
            </a:pathLst>
          </a:custGeom>
          <a:noFill/>
          <a:ln w="25400" cap="rnd" cmpd="sng" algn="ctr">
            <a:solidFill>
              <a:srgbClr val="C00000"/>
            </a:solidFill>
            <a:prstDash val="sysDot"/>
            <a:headEnd type="triangle" w="med" len="sm"/>
            <a:tailEnd type="triangl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latin typeface="Trebuchet MS" panose="020B0603020202020204"/>
              <a:ea typeface="+mn-ea"/>
              <a:cs typeface="+mn-cs"/>
            </a:endParaRPr>
          </a:p>
        </p:txBody>
      </p:sp>
      <p:sp>
        <p:nvSpPr>
          <p:cNvPr id="74" name="TextBox 73">
            <a:extLst>
              <a:ext uri="{FF2B5EF4-FFF2-40B4-BE49-F238E27FC236}">
                <a16:creationId xmlns:a16="http://schemas.microsoft.com/office/drawing/2014/main" id="{F078CF22-DEB4-7145-84AE-D8B8CBDE98F7}"/>
              </a:ext>
            </a:extLst>
          </p:cNvPr>
          <p:cNvSpPr txBox="1"/>
          <p:nvPr/>
        </p:nvSpPr>
        <p:spPr>
          <a:xfrm>
            <a:off x="6246696" y="5718062"/>
            <a:ext cx="359394"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E76618">
                    <a:lumMod val="75000"/>
                  </a:srgbClr>
                </a:solidFill>
                <a:effectLst/>
                <a:uLnTx/>
                <a:uFillTx/>
                <a:latin typeface="Trebuchet MS" panose="020B0603020202020204"/>
              </a:rPr>
              <a:t>L0</a:t>
            </a:r>
          </a:p>
        </p:txBody>
      </p:sp>
      <p:cxnSp>
        <p:nvCxnSpPr>
          <p:cNvPr id="75" name="Straight Connector 74">
            <a:extLst>
              <a:ext uri="{FF2B5EF4-FFF2-40B4-BE49-F238E27FC236}">
                <a16:creationId xmlns:a16="http://schemas.microsoft.com/office/drawing/2014/main" id="{E549A111-7550-9841-B9B4-A3A38B3857BD}"/>
              </a:ext>
            </a:extLst>
          </p:cNvPr>
          <p:cNvCxnSpPr>
            <a:cxnSpLocks/>
            <a:endCxn id="74" idx="0"/>
          </p:cNvCxnSpPr>
          <p:nvPr/>
        </p:nvCxnSpPr>
        <p:spPr>
          <a:xfrm flipH="1">
            <a:off x="6426393" y="4963069"/>
            <a:ext cx="2484" cy="754993"/>
          </a:xfrm>
          <a:prstGeom prst="line">
            <a:avLst/>
          </a:prstGeom>
          <a:noFill/>
          <a:ln w="3175" cap="rnd" cmpd="sng" algn="ctr">
            <a:solidFill>
              <a:srgbClr val="E76618">
                <a:lumMod val="75000"/>
              </a:srgbClr>
            </a:solidFill>
            <a:prstDash val="solid"/>
            <a:headEnd type="triangle" w="med" len="sm"/>
          </a:ln>
          <a:effectLst/>
        </p:spPr>
      </p:cxnSp>
      <p:cxnSp>
        <p:nvCxnSpPr>
          <p:cNvPr id="76" name="Straight Connector 75">
            <a:extLst>
              <a:ext uri="{FF2B5EF4-FFF2-40B4-BE49-F238E27FC236}">
                <a16:creationId xmlns:a16="http://schemas.microsoft.com/office/drawing/2014/main" id="{08172E31-5907-924C-839B-367F3A92188E}"/>
              </a:ext>
            </a:extLst>
          </p:cNvPr>
          <p:cNvCxnSpPr>
            <a:cxnSpLocks/>
            <a:endCxn id="74" idx="2"/>
          </p:cNvCxnSpPr>
          <p:nvPr/>
        </p:nvCxnSpPr>
        <p:spPr>
          <a:xfrm flipH="1" flipV="1">
            <a:off x="6426393" y="5995061"/>
            <a:ext cx="826" cy="751996"/>
          </a:xfrm>
          <a:prstGeom prst="line">
            <a:avLst/>
          </a:prstGeom>
          <a:noFill/>
          <a:ln w="3175" cap="rnd" cmpd="sng" algn="ctr">
            <a:solidFill>
              <a:srgbClr val="E76618">
                <a:lumMod val="75000"/>
              </a:srgbClr>
            </a:solidFill>
            <a:prstDash val="solid"/>
            <a:headEnd type="triangle" w="med" len="sm"/>
          </a:ln>
          <a:effectLst/>
        </p:spPr>
      </p:cxnSp>
      <p:cxnSp>
        <p:nvCxnSpPr>
          <p:cNvPr id="77" name="Straight Arrow Connector 76">
            <a:extLst>
              <a:ext uri="{FF2B5EF4-FFF2-40B4-BE49-F238E27FC236}">
                <a16:creationId xmlns:a16="http://schemas.microsoft.com/office/drawing/2014/main" id="{55F8C50D-F866-4B4B-8799-CE7919F46837}"/>
              </a:ext>
            </a:extLst>
          </p:cNvPr>
          <p:cNvCxnSpPr>
            <a:cxnSpLocks/>
          </p:cNvCxnSpPr>
          <p:nvPr/>
        </p:nvCxnSpPr>
        <p:spPr>
          <a:xfrm flipV="1">
            <a:off x="8624538" y="375730"/>
            <a:ext cx="0" cy="327999"/>
          </a:xfrm>
          <a:prstGeom prst="straightConnector1">
            <a:avLst/>
          </a:prstGeom>
          <a:noFill/>
          <a:ln w="22225" cap="rnd" cmpd="sng" algn="ctr">
            <a:solidFill>
              <a:srgbClr val="E76618">
                <a:lumMod val="50000"/>
              </a:srgbClr>
            </a:solidFill>
            <a:prstDash val="sysDash"/>
            <a:tailEnd type="triangle"/>
          </a:ln>
          <a:effectLst/>
        </p:spPr>
      </p:cxnSp>
      <p:sp>
        <p:nvSpPr>
          <p:cNvPr id="78" name="TextBox 77">
            <a:extLst>
              <a:ext uri="{FF2B5EF4-FFF2-40B4-BE49-F238E27FC236}">
                <a16:creationId xmlns:a16="http://schemas.microsoft.com/office/drawing/2014/main" id="{EFA30E04-4594-BE4D-B905-788B02F6F7AA}"/>
              </a:ext>
            </a:extLst>
          </p:cNvPr>
          <p:cNvSpPr txBox="1"/>
          <p:nvPr/>
        </p:nvSpPr>
        <p:spPr>
          <a:xfrm>
            <a:off x="8030465" y="79492"/>
            <a:ext cx="1188147" cy="261610"/>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Trebuchet MS" panose="020B0603020202020204"/>
              </a:rPr>
              <a:t>To higher levels</a:t>
            </a:r>
          </a:p>
        </p:txBody>
      </p:sp>
      <p:sp>
        <p:nvSpPr>
          <p:cNvPr id="79" name="TextBox 78">
            <a:extLst>
              <a:ext uri="{FF2B5EF4-FFF2-40B4-BE49-F238E27FC236}">
                <a16:creationId xmlns:a16="http://schemas.microsoft.com/office/drawing/2014/main" id="{64E9D4E3-5FF6-6B4D-93EB-2B882F926CB1}"/>
              </a:ext>
            </a:extLst>
          </p:cNvPr>
          <p:cNvSpPr txBox="1"/>
          <p:nvPr/>
        </p:nvSpPr>
        <p:spPr>
          <a:xfrm>
            <a:off x="6246696" y="3617650"/>
            <a:ext cx="359394"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E76618">
                    <a:lumMod val="75000"/>
                  </a:srgbClr>
                </a:solidFill>
                <a:effectLst/>
                <a:uLnTx/>
                <a:uFillTx/>
                <a:latin typeface="Trebuchet MS" panose="020B0603020202020204"/>
              </a:rPr>
              <a:t>L1</a:t>
            </a:r>
          </a:p>
        </p:txBody>
      </p:sp>
      <p:cxnSp>
        <p:nvCxnSpPr>
          <p:cNvPr id="80" name="Straight Connector 79">
            <a:extLst>
              <a:ext uri="{FF2B5EF4-FFF2-40B4-BE49-F238E27FC236}">
                <a16:creationId xmlns:a16="http://schemas.microsoft.com/office/drawing/2014/main" id="{BC819126-CC19-8644-9A2B-F202622F3592}"/>
              </a:ext>
            </a:extLst>
          </p:cNvPr>
          <p:cNvCxnSpPr>
            <a:cxnSpLocks/>
            <a:endCxn id="79" idx="0"/>
          </p:cNvCxnSpPr>
          <p:nvPr/>
        </p:nvCxnSpPr>
        <p:spPr>
          <a:xfrm flipH="1">
            <a:off x="6426393" y="2862657"/>
            <a:ext cx="2484" cy="754993"/>
          </a:xfrm>
          <a:prstGeom prst="line">
            <a:avLst/>
          </a:prstGeom>
          <a:noFill/>
          <a:ln w="3175" cap="rnd" cmpd="sng" algn="ctr">
            <a:solidFill>
              <a:srgbClr val="E76618">
                <a:lumMod val="75000"/>
              </a:srgbClr>
            </a:solidFill>
            <a:prstDash val="solid"/>
            <a:headEnd type="triangle" w="med" len="sm"/>
          </a:ln>
          <a:effectLst/>
        </p:spPr>
      </p:cxnSp>
      <p:cxnSp>
        <p:nvCxnSpPr>
          <p:cNvPr id="81" name="Straight Connector 80">
            <a:extLst>
              <a:ext uri="{FF2B5EF4-FFF2-40B4-BE49-F238E27FC236}">
                <a16:creationId xmlns:a16="http://schemas.microsoft.com/office/drawing/2014/main" id="{F94E837D-0E74-3E46-9B6B-75CEC2AD6163}"/>
              </a:ext>
            </a:extLst>
          </p:cNvPr>
          <p:cNvCxnSpPr>
            <a:cxnSpLocks/>
            <a:endCxn id="79" idx="2"/>
          </p:cNvCxnSpPr>
          <p:nvPr/>
        </p:nvCxnSpPr>
        <p:spPr>
          <a:xfrm flipH="1" flipV="1">
            <a:off x="6426393" y="3894649"/>
            <a:ext cx="827" cy="751996"/>
          </a:xfrm>
          <a:prstGeom prst="line">
            <a:avLst/>
          </a:prstGeom>
          <a:noFill/>
          <a:ln w="3175" cap="rnd" cmpd="sng" algn="ctr">
            <a:solidFill>
              <a:srgbClr val="E76618">
                <a:lumMod val="75000"/>
              </a:srgbClr>
            </a:solidFill>
            <a:prstDash val="solid"/>
            <a:headEnd type="triangle" w="med" len="sm"/>
          </a:ln>
          <a:effectLst/>
        </p:spPr>
      </p:cxnSp>
      <p:sp>
        <p:nvSpPr>
          <p:cNvPr id="82" name="TextBox 81">
            <a:extLst>
              <a:ext uri="{FF2B5EF4-FFF2-40B4-BE49-F238E27FC236}">
                <a16:creationId xmlns:a16="http://schemas.microsoft.com/office/drawing/2014/main" id="{29142CAF-5BBC-644A-9441-84AABB2F9BA8}"/>
              </a:ext>
            </a:extLst>
          </p:cNvPr>
          <p:cNvSpPr txBox="1"/>
          <p:nvPr/>
        </p:nvSpPr>
        <p:spPr>
          <a:xfrm>
            <a:off x="6246696" y="1458718"/>
            <a:ext cx="359394"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E76618">
                    <a:lumMod val="75000"/>
                  </a:srgbClr>
                </a:solidFill>
                <a:effectLst/>
                <a:uLnTx/>
                <a:uFillTx/>
                <a:latin typeface="Trebuchet MS" panose="020B0603020202020204"/>
              </a:rPr>
              <a:t>L2</a:t>
            </a:r>
          </a:p>
        </p:txBody>
      </p:sp>
      <p:cxnSp>
        <p:nvCxnSpPr>
          <p:cNvPr id="83" name="Straight Connector 82">
            <a:extLst>
              <a:ext uri="{FF2B5EF4-FFF2-40B4-BE49-F238E27FC236}">
                <a16:creationId xmlns:a16="http://schemas.microsoft.com/office/drawing/2014/main" id="{67D7D807-8923-544F-92D8-885722D704B6}"/>
              </a:ext>
            </a:extLst>
          </p:cNvPr>
          <p:cNvCxnSpPr>
            <a:cxnSpLocks/>
            <a:endCxn id="82" idx="0"/>
          </p:cNvCxnSpPr>
          <p:nvPr/>
        </p:nvCxnSpPr>
        <p:spPr>
          <a:xfrm flipH="1">
            <a:off x="6426393" y="703725"/>
            <a:ext cx="2484" cy="754993"/>
          </a:xfrm>
          <a:prstGeom prst="line">
            <a:avLst/>
          </a:prstGeom>
          <a:noFill/>
          <a:ln w="3175" cap="rnd" cmpd="sng" algn="ctr">
            <a:solidFill>
              <a:srgbClr val="E76618">
                <a:lumMod val="75000"/>
              </a:srgbClr>
            </a:solidFill>
            <a:prstDash val="solid"/>
            <a:headEnd type="triangle" w="med" len="sm"/>
          </a:ln>
          <a:effectLst/>
        </p:spPr>
      </p:cxnSp>
      <p:cxnSp>
        <p:nvCxnSpPr>
          <p:cNvPr id="84" name="Straight Connector 83">
            <a:extLst>
              <a:ext uri="{FF2B5EF4-FFF2-40B4-BE49-F238E27FC236}">
                <a16:creationId xmlns:a16="http://schemas.microsoft.com/office/drawing/2014/main" id="{0D25036F-676E-464B-96DB-E1901BC4519E}"/>
              </a:ext>
            </a:extLst>
          </p:cNvPr>
          <p:cNvCxnSpPr>
            <a:cxnSpLocks/>
            <a:endCxn id="82" idx="2"/>
          </p:cNvCxnSpPr>
          <p:nvPr/>
        </p:nvCxnSpPr>
        <p:spPr>
          <a:xfrm flipH="1" flipV="1">
            <a:off x="6426393" y="1735717"/>
            <a:ext cx="827" cy="751996"/>
          </a:xfrm>
          <a:prstGeom prst="line">
            <a:avLst/>
          </a:prstGeom>
          <a:noFill/>
          <a:ln w="3175" cap="rnd" cmpd="sng" algn="ctr">
            <a:solidFill>
              <a:srgbClr val="E76618">
                <a:lumMod val="75000"/>
              </a:srgbClr>
            </a:solidFill>
            <a:prstDash val="solid"/>
            <a:headEnd type="triangle" w="med" len="sm"/>
          </a:ln>
          <a:effectLst/>
        </p:spPr>
      </p:cxnSp>
    </p:spTree>
    <p:extLst>
      <p:ext uri="{BB962C8B-B14F-4D97-AF65-F5344CB8AC3E}">
        <p14:creationId xmlns:p14="http://schemas.microsoft.com/office/powerpoint/2010/main" val="21886068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25D61-E960-3943-B9EA-AF30BC8C7F4A}"/>
              </a:ext>
            </a:extLst>
          </p:cNvPr>
          <p:cNvSpPr>
            <a:spLocks noGrp="1"/>
          </p:cNvSpPr>
          <p:nvPr>
            <p:ph type="title"/>
          </p:nvPr>
        </p:nvSpPr>
        <p:spPr/>
        <p:txBody>
          <a:bodyPr/>
          <a:lstStyle/>
          <a:p>
            <a:r>
              <a:rPr lang="en-US" dirty="0" err="1"/>
              <a:t>Codelet</a:t>
            </a:r>
            <a:r>
              <a:rPr lang="en-US" dirty="0"/>
              <a:t> Definition</a:t>
            </a:r>
            <a:br>
              <a:rPr lang="en-US" dirty="0"/>
            </a:br>
            <a:r>
              <a:rPr lang="en-US" sz="3600" dirty="0"/>
              <a:t>Revisited</a:t>
            </a:r>
            <a:endParaRPr lang="en-US" dirty="0"/>
          </a:p>
        </p:txBody>
      </p:sp>
      <p:sp>
        <p:nvSpPr>
          <p:cNvPr id="3" name="Content Placeholder 2">
            <a:extLst>
              <a:ext uri="{FF2B5EF4-FFF2-40B4-BE49-F238E27FC236}">
                <a16:creationId xmlns:a16="http://schemas.microsoft.com/office/drawing/2014/main" id="{452F205A-CD91-2048-8D8C-C73EA3981754}"/>
              </a:ext>
            </a:extLst>
          </p:cNvPr>
          <p:cNvSpPr>
            <a:spLocks noGrp="1"/>
          </p:cNvSpPr>
          <p:nvPr>
            <p:ph idx="1"/>
          </p:nvPr>
        </p:nvSpPr>
        <p:spPr>
          <a:xfrm>
            <a:off x="1069848" y="2121407"/>
            <a:ext cx="5978652" cy="4345653"/>
          </a:xfrm>
        </p:spPr>
        <p:txBody>
          <a:bodyPr>
            <a:normAutofit/>
          </a:bodyPr>
          <a:lstStyle/>
          <a:p>
            <a:pPr>
              <a:lnSpc>
                <a:spcPct val="100000"/>
              </a:lnSpc>
            </a:pPr>
            <a:r>
              <a:rPr lang="en-US" dirty="0"/>
              <a:t>A </a:t>
            </a:r>
            <a:r>
              <a:rPr lang="en-US" dirty="0" err="1"/>
              <a:t>Codelet</a:t>
            </a:r>
            <a:r>
              <a:rPr lang="en-US" dirty="0"/>
              <a:t> is an instruction that is well defined in terms of resources.</a:t>
            </a:r>
          </a:p>
          <a:p>
            <a:pPr>
              <a:lnSpc>
                <a:spcPct val="100000"/>
              </a:lnSpc>
            </a:pPr>
            <a:r>
              <a:rPr lang="en-US" dirty="0"/>
              <a:t>A </a:t>
            </a:r>
            <a:r>
              <a:rPr lang="en-US" dirty="0" err="1"/>
              <a:t>Codelet</a:t>
            </a:r>
            <a:r>
              <a:rPr lang="en-US" dirty="0"/>
              <a:t> is executed when all the required resources are available:</a:t>
            </a:r>
          </a:p>
          <a:p>
            <a:pPr>
              <a:lnSpc>
                <a:spcPct val="100000"/>
              </a:lnSpc>
            </a:pPr>
            <a:r>
              <a:rPr lang="en-US" dirty="0"/>
              <a:t>A </a:t>
            </a:r>
            <a:r>
              <a:rPr lang="en-US" dirty="0" err="1"/>
              <a:t>Codelet</a:t>
            </a:r>
            <a:r>
              <a:rPr lang="en-US" dirty="0"/>
              <a:t> is executed atomically</a:t>
            </a:r>
          </a:p>
          <a:p>
            <a:pPr>
              <a:lnSpc>
                <a:spcPct val="100000"/>
              </a:lnSpc>
            </a:pPr>
            <a:r>
              <a:rPr lang="en-US" dirty="0"/>
              <a:t>A </a:t>
            </a:r>
            <a:r>
              <a:rPr lang="en-US" dirty="0" err="1"/>
              <a:t>Codelet</a:t>
            </a:r>
            <a:r>
              <a:rPr lang="en-US" dirty="0"/>
              <a:t> is non-preemptive</a:t>
            </a:r>
          </a:p>
          <a:p>
            <a:pPr>
              <a:lnSpc>
                <a:spcPct val="100000"/>
              </a:lnSpc>
            </a:pPr>
            <a:r>
              <a:rPr lang="en-US" dirty="0"/>
              <a:t>A </a:t>
            </a:r>
            <a:r>
              <a:rPr lang="en-US" dirty="0" err="1"/>
              <a:t>Codelet</a:t>
            </a:r>
            <a:r>
              <a:rPr lang="en-US" dirty="0"/>
              <a:t> is defined in terms of other </a:t>
            </a:r>
            <a:r>
              <a:rPr lang="en-US" dirty="0" err="1"/>
              <a:t>codelets</a:t>
            </a:r>
            <a:r>
              <a:rPr lang="en-US" dirty="0"/>
              <a:t> or lower level hardware instructions</a:t>
            </a:r>
          </a:p>
          <a:p>
            <a:pPr>
              <a:lnSpc>
                <a:spcPct val="100000"/>
              </a:lnSpc>
            </a:pPr>
            <a:r>
              <a:rPr lang="en-US" dirty="0">
                <a:solidFill>
                  <a:srgbClr val="C00000"/>
                </a:solidFill>
              </a:rPr>
              <a:t>A </a:t>
            </a:r>
            <a:r>
              <a:rPr lang="en-US" dirty="0" err="1">
                <a:solidFill>
                  <a:srgbClr val="C00000"/>
                </a:solidFill>
              </a:rPr>
              <a:t>Codelet</a:t>
            </a:r>
            <a:r>
              <a:rPr lang="en-US" dirty="0">
                <a:solidFill>
                  <a:srgbClr val="C00000"/>
                </a:solidFill>
              </a:rPr>
              <a:t> is mapped to a level of the hierarchy defined by the Sequential </a:t>
            </a:r>
            <a:r>
              <a:rPr lang="en-US" dirty="0" err="1">
                <a:solidFill>
                  <a:srgbClr val="C00000"/>
                </a:solidFill>
              </a:rPr>
              <a:t>Codelet</a:t>
            </a:r>
            <a:r>
              <a:rPr lang="en-US" dirty="0">
                <a:solidFill>
                  <a:srgbClr val="C00000"/>
                </a:solidFill>
              </a:rPr>
              <a:t> Model</a:t>
            </a:r>
          </a:p>
        </p:txBody>
      </p:sp>
      <p:sp>
        <p:nvSpPr>
          <p:cNvPr id="4" name="Slide Number Placeholder 3">
            <a:extLst>
              <a:ext uri="{FF2B5EF4-FFF2-40B4-BE49-F238E27FC236}">
                <a16:creationId xmlns:a16="http://schemas.microsoft.com/office/drawing/2014/main" id="{B8F6584A-88CE-4A45-BEDF-6AC9AE1B9B09}"/>
              </a:ext>
            </a:extLst>
          </p:cNvPr>
          <p:cNvSpPr>
            <a:spLocks noGrp="1"/>
          </p:cNvSpPr>
          <p:nvPr>
            <p:ph type="sldNum" sz="quarter" idx="12"/>
          </p:nvPr>
        </p:nvSpPr>
        <p:spPr/>
        <p:txBody>
          <a:bodyPr/>
          <a:lstStyle/>
          <a:p>
            <a:fld id="{4FAB73BC-B049-4115-A692-8D63A059BFB8}" type="slidenum">
              <a:rPr lang="en-US" smtClean="0"/>
              <a:t>34</a:t>
            </a:fld>
            <a:endParaRPr lang="en-US"/>
          </a:p>
        </p:txBody>
      </p:sp>
      <p:sp>
        <p:nvSpPr>
          <p:cNvPr id="5" name="Oval 4">
            <a:extLst>
              <a:ext uri="{FF2B5EF4-FFF2-40B4-BE49-F238E27FC236}">
                <a16:creationId xmlns:a16="http://schemas.microsoft.com/office/drawing/2014/main" id="{DB1D831D-2B85-1B48-A7CE-B22B8E4C173F}"/>
              </a:ext>
            </a:extLst>
          </p:cNvPr>
          <p:cNvSpPr/>
          <p:nvPr/>
        </p:nvSpPr>
        <p:spPr>
          <a:xfrm>
            <a:off x="7822992" y="2415767"/>
            <a:ext cx="3245481" cy="3245481"/>
          </a:xfrm>
          <a:prstGeom prst="ellipse">
            <a:avLst/>
          </a:prstGeom>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261069A7-3FEC-0A48-A1D2-76DE5349DEA9}"/>
              </a:ext>
            </a:extLst>
          </p:cNvPr>
          <p:cNvGrpSpPr/>
          <p:nvPr/>
        </p:nvGrpSpPr>
        <p:grpSpPr>
          <a:xfrm>
            <a:off x="8346930" y="3286540"/>
            <a:ext cx="2172968" cy="1522114"/>
            <a:chOff x="8346930" y="3130932"/>
            <a:chExt cx="2172968" cy="1833329"/>
          </a:xfrm>
        </p:grpSpPr>
        <p:cxnSp>
          <p:nvCxnSpPr>
            <p:cNvPr id="6" name="Straight Connector 5">
              <a:extLst>
                <a:ext uri="{FF2B5EF4-FFF2-40B4-BE49-F238E27FC236}">
                  <a16:creationId xmlns:a16="http://schemas.microsoft.com/office/drawing/2014/main" id="{0E8EDD73-45E3-9148-A066-8839DCEFDAB1}"/>
                </a:ext>
              </a:extLst>
            </p:cNvPr>
            <p:cNvCxnSpPr>
              <a:cxnSpLocks/>
            </p:cNvCxnSpPr>
            <p:nvPr/>
          </p:nvCxnSpPr>
          <p:spPr>
            <a:xfrm>
              <a:off x="8346930" y="3130932"/>
              <a:ext cx="217296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1526D08-370F-8C45-A2F9-861910564822}"/>
                </a:ext>
              </a:extLst>
            </p:cNvPr>
            <p:cNvCxnSpPr>
              <a:cxnSpLocks/>
            </p:cNvCxnSpPr>
            <p:nvPr/>
          </p:nvCxnSpPr>
          <p:spPr>
            <a:xfrm>
              <a:off x="8346930" y="3464542"/>
              <a:ext cx="217296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CD2D5C8-DFBB-3942-9D71-A349204AEF7F}"/>
                </a:ext>
              </a:extLst>
            </p:cNvPr>
            <p:cNvCxnSpPr>
              <a:cxnSpLocks/>
            </p:cNvCxnSpPr>
            <p:nvPr/>
          </p:nvCxnSpPr>
          <p:spPr>
            <a:xfrm>
              <a:off x="8346930" y="3853361"/>
              <a:ext cx="217296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68AFCEA-9934-594E-9DD6-EF5F604972A8}"/>
                </a:ext>
              </a:extLst>
            </p:cNvPr>
            <p:cNvCxnSpPr>
              <a:cxnSpLocks/>
            </p:cNvCxnSpPr>
            <p:nvPr/>
          </p:nvCxnSpPr>
          <p:spPr>
            <a:xfrm>
              <a:off x="8346930" y="4241833"/>
              <a:ext cx="217296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8AD36E9-7392-0748-9058-85252DB60A05}"/>
                </a:ext>
              </a:extLst>
            </p:cNvPr>
            <p:cNvCxnSpPr>
              <a:cxnSpLocks/>
            </p:cNvCxnSpPr>
            <p:nvPr/>
          </p:nvCxnSpPr>
          <p:spPr>
            <a:xfrm>
              <a:off x="8346930" y="4575443"/>
              <a:ext cx="217296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D764750-C888-1043-8413-4595FD849678}"/>
                </a:ext>
              </a:extLst>
            </p:cNvPr>
            <p:cNvCxnSpPr>
              <a:cxnSpLocks/>
            </p:cNvCxnSpPr>
            <p:nvPr/>
          </p:nvCxnSpPr>
          <p:spPr>
            <a:xfrm>
              <a:off x="8346930" y="4964261"/>
              <a:ext cx="217296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 name="Straight Arrow Connector 18">
            <a:extLst>
              <a:ext uri="{FF2B5EF4-FFF2-40B4-BE49-F238E27FC236}">
                <a16:creationId xmlns:a16="http://schemas.microsoft.com/office/drawing/2014/main" id="{FDF44F43-3AD4-8A44-8832-9C97B356B0B4}"/>
              </a:ext>
            </a:extLst>
          </p:cNvPr>
          <p:cNvCxnSpPr>
            <a:cxnSpLocks/>
          </p:cNvCxnSpPr>
          <p:nvPr/>
        </p:nvCxnSpPr>
        <p:spPr>
          <a:xfrm flipH="1">
            <a:off x="10447827" y="1555555"/>
            <a:ext cx="594142" cy="114054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E9EC404-7148-194F-AAC0-FC6CEBC40987}"/>
              </a:ext>
            </a:extLst>
          </p:cNvPr>
          <p:cNvCxnSpPr>
            <a:cxnSpLocks/>
          </p:cNvCxnSpPr>
          <p:nvPr/>
        </p:nvCxnSpPr>
        <p:spPr>
          <a:xfrm>
            <a:off x="7896775" y="1534323"/>
            <a:ext cx="594142" cy="114054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A22AE0E-E977-FA4B-A286-FE12298912FA}"/>
              </a:ext>
            </a:extLst>
          </p:cNvPr>
          <p:cNvCxnSpPr>
            <a:cxnSpLocks/>
          </p:cNvCxnSpPr>
          <p:nvPr/>
        </p:nvCxnSpPr>
        <p:spPr>
          <a:xfrm>
            <a:off x="9433414" y="5694950"/>
            <a:ext cx="0" cy="94295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34686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8E319-9C3B-034D-90C9-050969CA7775}"/>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4F781BDE-FD9C-5E4A-9AEF-10A89CD2C71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E465E26-E283-B64E-9837-A5BE22B8E69F}"/>
              </a:ext>
            </a:extLst>
          </p:cNvPr>
          <p:cNvSpPr>
            <a:spLocks noGrp="1"/>
          </p:cNvSpPr>
          <p:nvPr>
            <p:ph type="sldNum" sz="quarter" idx="12"/>
          </p:nvPr>
        </p:nvSpPr>
        <p:spPr/>
        <p:txBody>
          <a:bodyPr/>
          <a:lstStyle/>
          <a:p>
            <a:fld id="{4FAB73BC-B049-4115-A692-8D63A059BFB8}" type="slidenum">
              <a:rPr lang="en-US" smtClean="0"/>
              <a:pPr/>
              <a:t>35</a:t>
            </a:fld>
            <a:endParaRPr lang="en-US" dirty="0"/>
          </a:p>
        </p:txBody>
      </p:sp>
    </p:spTree>
    <p:extLst>
      <p:ext uri="{BB962C8B-B14F-4D97-AF65-F5344CB8AC3E}">
        <p14:creationId xmlns:p14="http://schemas.microsoft.com/office/powerpoint/2010/main" val="3072647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43363-1B2C-8D45-BFD3-1D3E39065B23}"/>
              </a:ext>
            </a:extLst>
          </p:cNvPr>
          <p:cNvSpPr>
            <a:spLocks noGrp="1"/>
          </p:cNvSpPr>
          <p:nvPr>
            <p:ph type="title"/>
          </p:nvPr>
        </p:nvSpPr>
        <p:spPr/>
        <p:txBody>
          <a:bodyPr/>
          <a:lstStyle/>
          <a:p>
            <a:r>
              <a:rPr lang="en-US" dirty="0"/>
              <a:t>A Dot Product Example</a:t>
            </a:r>
          </a:p>
        </p:txBody>
      </p:sp>
      <p:sp>
        <p:nvSpPr>
          <p:cNvPr id="3" name="Text Placeholder 2">
            <a:extLst>
              <a:ext uri="{FF2B5EF4-FFF2-40B4-BE49-F238E27FC236}">
                <a16:creationId xmlns:a16="http://schemas.microsoft.com/office/drawing/2014/main" id="{384EFB0B-0CB3-2E43-8878-A3ABFE39D82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F1EF4C9-D721-354C-8705-A1861D652F4D}"/>
              </a:ext>
            </a:extLst>
          </p:cNvPr>
          <p:cNvSpPr>
            <a:spLocks noGrp="1"/>
          </p:cNvSpPr>
          <p:nvPr>
            <p:ph type="sldNum" sz="quarter" idx="12"/>
          </p:nvPr>
        </p:nvSpPr>
        <p:spPr/>
        <p:txBody>
          <a:bodyPr/>
          <a:lstStyle/>
          <a:p>
            <a:fld id="{4FAB73BC-B049-4115-A692-8D63A059BFB8}" type="slidenum">
              <a:rPr lang="en-US" smtClean="0"/>
              <a:pPr/>
              <a:t>36</a:t>
            </a:fld>
            <a:endParaRPr lang="en-US" dirty="0"/>
          </a:p>
        </p:txBody>
      </p:sp>
    </p:spTree>
    <p:extLst>
      <p:ext uri="{BB962C8B-B14F-4D97-AF65-F5344CB8AC3E}">
        <p14:creationId xmlns:p14="http://schemas.microsoft.com/office/powerpoint/2010/main" val="26436735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62020-CB88-814A-9578-6B93661F1E94}"/>
              </a:ext>
            </a:extLst>
          </p:cNvPr>
          <p:cNvSpPr>
            <a:spLocks noGrp="1"/>
          </p:cNvSpPr>
          <p:nvPr>
            <p:ph type="title"/>
          </p:nvPr>
        </p:nvSpPr>
        <p:spPr/>
        <p:txBody>
          <a:bodyPr/>
          <a:lstStyle/>
          <a:p>
            <a:r>
              <a:rPr lang="en-US" dirty="0"/>
              <a:t>Dot Product</a:t>
            </a:r>
          </a:p>
        </p:txBody>
      </p:sp>
      <p:graphicFrame>
        <p:nvGraphicFramePr>
          <p:cNvPr id="5" name="Content Placeholder 4">
            <a:extLst>
              <a:ext uri="{FF2B5EF4-FFF2-40B4-BE49-F238E27FC236}">
                <a16:creationId xmlns:a16="http://schemas.microsoft.com/office/drawing/2014/main" id="{841ADBCD-04ED-8546-8077-89BE1B6BBEDE}"/>
              </a:ext>
            </a:extLst>
          </p:cNvPr>
          <p:cNvGraphicFramePr>
            <a:graphicFrameLocks noGrp="1"/>
          </p:cNvGraphicFramePr>
          <p:nvPr>
            <p:ph idx="1"/>
          </p:nvPr>
        </p:nvGraphicFramePr>
        <p:xfrm>
          <a:off x="677682" y="1744980"/>
          <a:ext cx="8596320" cy="370840"/>
        </p:xfrm>
        <a:graphic>
          <a:graphicData uri="http://schemas.openxmlformats.org/drawingml/2006/table">
            <a:tbl>
              <a:tblPr firstRow="1" bandRow="1">
                <a:tableStyleId>{5C22544A-7EE6-4342-B048-85BDC9FD1C3A}</a:tableStyleId>
              </a:tblPr>
              <a:tblGrid>
                <a:gridCol w="429816">
                  <a:extLst>
                    <a:ext uri="{9D8B030D-6E8A-4147-A177-3AD203B41FA5}">
                      <a16:colId xmlns:a16="http://schemas.microsoft.com/office/drawing/2014/main" val="2689440918"/>
                    </a:ext>
                  </a:extLst>
                </a:gridCol>
                <a:gridCol w="429816">
                  <a:extLst>
                    <a:ext uri="{9D8B030D-6E8A-4147-A177-3AD203B41FA5}">
                      <a16:colId xmlns:a16="http://schemas.microsoft.com/office/drawing/2014/main" val="1934155305"/>
                    </a:ext>
                  </a:extLst>
                </a:gridCol>
                <a:gridCol w="429816">
                  <a:extLst>
                    <a:ext uri="{9D8B030D-6E8A-4147-A177-3AD203B41FA5}">
                      <a16:colId xmlns:a16="http://schemas.microsoft.com/office/drawing/2014/main" val="4146791306"/>
                    </a:ext>
                  </a:extLst>
                </a:gridCol>
                <a:gridCol w="429816">
                  <a:extLst>
                    <a:ext uri="{9D8B030D-6E8A-4147-A177-3AD203B41FA5}">
                      <a16:colId xmlns:a16="http://schemas.microsoft.com/office/drawing/2014/main" val="2049982477"/>
                    </a:ext>
                  </a:extLst>
                </a:gridCol>
                <a:gridCol w="429816">
                  <a:extLst>
                    <a:ext uri="{9D8B030D-6E8A-4147-A177-3AD203B41FA5}">
                      <a16:colId xmlns:a16="http://schemas.microsoft.com/office/drawing/2014/main" val="2773191258"/>
                    </a:ext>
                  </a:extLst>
                </a:gridCol>
                <a:gridCol w="429816">
                  <a:extLst>
                    <a:ext uri="{9D8B030D-6E8A-4147-A177-3AD203B41FA5}">
                      <a16:colId xmlns:a16="http://schemas.microsoft.com/office/drawing/2014/main" val="3544429911"/>
                    </a:ext>
                  </a:extLst>
                </a:gridCol>
                <a:gridCol w="429816">
                  <a:extLst>
                    <a:ext uri="{9D8B030D-6E8A-4147-A177-3AD203B41FA5}">
                      <a16:colId xmlns:a16="http://schemas.microsoft.com/office/drawing/2014/main" val="2162264184"/>
                    </a:ext>
                  </a:extLst>
                </a:gridCol>
                <a:gridCol w="429816">
                  <a:extLst>
                    <a:ext uri="{9D8B030D-6E8A-4147-A177-3AD203B41FA5}">
                      <a16:colId xmlns:a16="http://schemas.microsoft.com/office/drawing/2014/main" val="2511071876"/>
                    </a:ext>
                  </a:extLst>
                </a:gridCol>
                <a:gridCol w="429816">
                  <a:extLst>
                    <a:ext uri="{9D8B030D-6E8A-4147-A177-3AD203B41FA5}">
                      <a16:colId xmlns:a16="http://schemas.microsoft.com/office/drawing/2014/main" val="2930817596"/>
                    </a:ext>
                  </a:extLst>
                </a:gridCol>
                <a:gridCol w="429816">
                  <a:extLst>
                    <a:ext uri="{9D8B030D-6E8A-4147-A177-3AD203B41FA5}">
                      <a16:colId xmlns:a16="http://schemas.microsoft.com/office/drawing/2014/main" val="4021496421"/>
                    </a:ext>
                  </a:extLst>
                </a:gridCol>
                <a:gridCol w="429816">
                  <a:extLst>
                    <a:ext uri="{9D8B030D-6E8A-4147-A177-3AD203B41FA5}">
                      <a16:colId xmlns:a16="http://schemas.microsoft.com/office/drawing/2014/main" val="1228824809"/>
                    </a:ext>
                  </a:extLst>
                </a:gridCol>
                <a:gridCol w="429816">
                  <a:extLst>
                    <a:ext uri="{9D8B030D-6E8A-4147-A177-3AD203B41FA5}">
                      <a16:colId xmlns:a16="http://schemas.microsoft.com/office/drawing/2014/main" val="4191018982"/>
                    </a:ext>
                  </a:extLst>
                </a:gridCol>
                <a:gridCol w="429816">
                  <a:extLst>
                    <a:ext uri="{9D8B030D-6E8A-4147-A177-3AD203B41FA5}">
                      <a16:colId xmlns:a16="http://schemas.microsoft.com/office/drawing/2014/main" val="92390089"/>
                    </a:ext>
                  </a:extLst>
                </a:gridCol>
                <a:gridCol w="429816">
                  <a:extLst>
                    <a:ext uri="{9D8B030D-6E8A-4147-A177-3AD203B41FA5}">
                      <a16:colId xmlns:a16="http://schemas.microsoft.com/office/drawing/2014/main" val="3090278164"/>
                    </a:ext>
                  </a:extLst>
                </a:gridCol>
                <a:gridCol w="429816">
                  <a:extLst>
                    <a:ext uri="{9D8B030D-6E8A-4147-A177-3AD203B41FA5}">
                      <a16:colId xmlns:a16="http://schemas.microsoft.com/office/drawing/2014/main" val="2541965687"/>
                    </a:ext>
                  </a:extLst>
                </a:gridCol>
                <a:gridCol w="429816">
                  <a:extLst>
                    <a:ext uri="{9D8B030D-6E8A-4147-A177-3AD203B41FA5}">
                      <a16:colId xmlns:a16="http://schemas.microsoft.com/office/drawing/2014/main" val="201045810"/>
                    </a:ext>
                  </a:extLst>
                </a:gridCol>
                <a:gridCol w="429816">
                  <a:extLst>
                    <a:ext uri="{9D8B030D-6E8A-4147-A177-3AD203B41FA5}">
                      <a16:colId xmlns:a16="http://schemas.microsoft.com/office/drawing/2014/main" val="3139433668"/>
                    </a:ext>
                  </a:extLst>
                </a:gridCol>
                <a:gridCol w="429816">
                  <a:extLst>
                    <a:ext uri="{9D8B030D-6E8A-4147-A177-3AD203B41FA5}">
                      <a16:colId xmlns:a16="http://schemas.microsoft.com/office/drawing/2014/main" val="2198947314"/>
                    </a:ext>
                  </a:extLst>
                </a:gridCol>
                <a:gridCol w="429816">
                  <a:extLst>
                    <a:ext uri="{9D8B030D-6E8A-4147-A177-3AD203B41FA5}">
                      <a16:colId xmlns:a16="http://schemas.microsoft.com/office/drawing/2014/main" val="327402141"/>
                    </a:ext>
                  </a:extLst>
                </a:gridCol>
                <a:gridCol w="429816">
                  <a:extLst>
                    <a:ext uri="{9D8B030D-6E8A-4147-A177-3AD203B41FA5}">
                      <a16:colId xmlns:a16="http://schemas.microsoft.com/office/drawing/2014/main" val="1612002039"/>
                    </a:ext>
                  </a:extLst>
                </a:gridCol>
              </a:tblGrid>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50576816"/>
                  </a:ext>
                </a:extLst>
              </a:tr>
            </a:tbl>
          </a:graphicData>
        </a:graphic>
      </p:graphicFrame>
      <p:graphicFrame>
        <p:nvGraphicFramePr>
          <p:cNvPr id="6" name="Content Placeholder 4">
            <a:extLst>
              <a:ext uri="{FF2B5EF4-FFF2-40B4-BE49-F238E27FC236}">
                <a16:creationId xmlns:a16="http://schemas.microsoft.com/office/drawing/2014/main" id="{26C4B87D-E04E-2247-9109-5446D773537C}"/>
              </a:ext>
            </a:extLst>
          </p:cNvPr>
          <p:cNvGraphicFramePr>
            <a:graphicFrameLocks/>
          </p:cNvGraphicFramePr>
          <p:nvPr/>
        </p:nvGraphicFramePr>
        <p:xfrm>
          <a:off x="677501" y="2440073"/>
          <a:ext cx="8596320" cy="370840"/>
        </p:xfrm>
        <a:graphic>
          <a:graphicData uri="http://schemas.openxmlformats.org/drawingml/2006/table">
            <a:tbl>
              <a:tblPr firstRow="1" bandRow="1">
                <a:tableStyleId>{5C22544A-7EE6-4342-B048-85BDC9FD1C3A}</a:tableStyleId>
              </a:tblPr>
              <a:tblGrid>
                <a:gridCol w="429816">
                  <a:extLst>
                    <a:ext uri="{9D8B030D-6E8A-4147-A177-3AD203B41FA5}">
                      <a16:colId xmlns:a16="http://schemas.microsoft.com/office/drawing/2014/main" val="2689440918"/>
                    </a:ext>
                  </a:extLst>
                </a:gridCol>
                <a:gridCol w="429816">
                  <a:extLst>
                    <a:ext uri="{9D8B030D-6E8A-4147-A177-3AD203B41FA5}">
                      <a16:colId xmlns:a16="http://schemas.microsoft.com/office/drawing/2014/main" val="1934155305"/>
                    </a:ext>
                  </a:extLst>
                </a:gridCol>
                <a:gridCol w="429816">
                  <a:extLst>
                    <a:ext uri="{9D8B030D-6E8A-4147-A177-3AD203B41FA5}">
                      <a16:colId xmlns:a16="http://schemas.microsoft.com/office/drawing/2014/main" val="4146791306"/>
                    </a:ext>
                  </a:extLst>
                </a:gridCol>
                <a:gridCol w="429816">
                  <a:extLst>
                    <a:ext uri="{9D8B030D-6E8A-4147-A177-3AD203B41FA5}">
                      <a16:colId xmlns:a16="http://schemas.microsoft.com/office/drawing/2014/main" val="2049982477"/>
                    </a:ext>
                  </a:extLst>
                </a:gridCol>
                <a:gridCol w="429816">
                  <a:extLst>
                    <a:ext uri="{9D8B030D-6E8A-4147-A177-3AD203B41FA5}">
                      <a16:colId xmlns:a16="http://schemas.microsoft.com/office/drawing/2014/main" val="2773191258"/>
                    </a:ext>
                  </a:extLst>
                </a:gridCol>
                <a:gridCol w="429816">
                  <a:extLst>
                    <a:ext uri="{9D8B030D-6E8A-4147-A177-3AD203B41FA5}">
                      <a16:colId xmlns:a16="http://schemas.microsoft.com/office/drawing/2014/main" val="3544429911"/>
                    </a:ext>
                  </a:extLst>
                </a:gridCol>
                <a:gridCol w="429816">
                  <a:extLst>
                    <a:ext uri="{9D8B030D-6E8A-4147-A177-3AD203B41FA5}">
                      <a16:colId xmlns:a16="http://schemas.microsoft.com/office/drawing/2014/main" val="2162264184"/>
                    </a:ext>
                  </a:extLst>
                </a:gridCol>
                <a:gridCol w="429816">
                  <a:extLst>
                    <a:ext uri="{9D8B030D-6E8A-4147-A177-3AD203B41FA5}">
                      <a16:colId xmlns:a16="http://schemas.microsoft.com/office/drawing/2014/main" val="2511071876"/>
                    </a:ext>
                  </a:extLst>
                </a:gridCol>
                <a:gridCol w="429816">
                  <a:extLst>
                    <a:ext uri="{9D8B030D-6E8A-4147-A177-3AD203B41FA5}">
                      <a16:colId xmlns:a16="http://schemas.microsoft.com/office/drawing/2014/main" val="2930817596"/>
                    </a:ext>
                  </a:extLst>
                </a:gridCol>
                <a:gridCol w="429816">
                  <a:extLst>
                    <a:ext uri="{9D8B030D-6E8A-4147-A177-3AD203B41FA5}">
                      <a16:colId xmlns:a16="http://schemas.microsoft.com/office/drawing/2014/main" val="4021496421"/>
                    </a:ext>
                  </a:extLst>
                </a:gridCol>
                <a:gridCol w="429816">
                  <a:extLst>
                    <a:ext uri="{9D8B030D-6E8A-4147-A177-3AD203B41FA5}">
                      <a16:colId xmlns:a16="http://schemas.microsoft.com/office/drawing/2014/main" val="1228824809"/>
                    </a:ext>
                  </a:extLst>
                </a:gridCol>
                <a:gridCol w="429816">
                  <a:extLst>
                    <a:ext uri="{9D8B030D-6E8A-4147-A177-3AD203B41FA5}">
                      <a16:colId xmlns:a16="http://schemas.microsoft.com/office/drawing/2014/main" val="4191018982"/>
                    </a:ext>
                  </a:extLst>
                </a:gridCol>
                <a:gridCol w="429816">
                  <a:extLst>
                    <a:ext uri="{9D8B030D-6E8A-4147-A177-3AD203B41FA5}">
                      <a16:colId xmlns:a16="http://schemas.microsoft.com/office/drawing/2014/main" val="92390089"/>
                    </a:ext>
                  </a:extLst>
                </a:gridCol>
                <a:gridCol w="429816">
                  <a:extLst>
                    <a:ext uri="{9D8B030D-6E8A-4147-A177-3AD203B41FA5}">
                      <a16:colId xmlns:a16="http://schemas.microsoft.com/office/drawing/2014/main" val="3090278164"/>
                    </a:ext>
                  </a:extLst>
                </a:gridCol>
                <a:gridCol w="429816">
                  <a:extLst>
                    <a:ext uri="{9D8B030D-6E8A-4147-A177-3AD203B41FA5}">
                      <a16:colId xmlns:a16="http://schemas.microsoft.com/office/drawing/2014/main" val="2541965687"/>
                    </a:ext>
                  </a:extLst>
                </a:gridCol>
                <a:gridCol w="429816">
                  <a:extLst>
                    <a:ext uri="{9D8B030D-6E8A-4147-A177-3AD203B41FA5}">
                      <a16:colId xmlns:a16="http://schemas.microsoft.com/office/drawing/2014/main" val="201045810"/>
                    </a:ext>
                  </a:extLst>
                </a:gridCol>
                <a:gridCol w="429816">
                  <a:extLst>
                    <a:ext uri="{9D8B030D-6E8A-4147-A177-3AD203B41FA5}">
                      <a16:colId xmlns:a16="http://schemas.microsoft.com/office/drawing/2014/main" val="3139433668"/>
                    </a:ext>
                  </a:extLst>
                </a:gridCol>
                <a:gridCol w="429816">
                  <a:extLst>
                    <a:ext uri="{9D8B030D-6E8A-4147-A177-3AD203B41FA5}">
                      <a16:colId xmlns:a16="http://schemas.microsoft.com/office/drawing/2014/main" val="2198947314"/>
                    </a:ext>
                  </a:extLst>
                </a:gridCol>
                <a:gridCol w="429816">
                  <a:extLst>
                    <a:ext uri="{9D8B030D-6E8A-4147-A177-3AD203B41FA5}">
                      <a16:colId xmlns:a16="http://schemas.microsoft.com/office/drawing/2014/main" val="327402141"/>
                    </a:ext>
                  </a:extLst>
                </a:gridCol>
                <a:gridCol w="429816">
                  <a:extLst>
                    <a:ext uri="{9D8B030D-6E8A-4147-A177-3AD203B41FA5}">
                      <a16:colId xmlns:a16="http://schemas.microsoft.com/office/drawing/2014/main" val="1612002039"/>
                    </a:ext>
                  </a:extLst>
                </a:gridCol>
              </a:tblGrid>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50576816"/>
                  </a:ext>
                </a:extLst>
              </a:tr>
            </a:tbl>
          </a:graphicData>
        </a:graphic>
      </p:graphicFrame>
      <p:sp>
        <p:nvSpPr>
          <p:cNvPr id="7" name="TextBox 6">
            <a:extLst>
              <a:ext uri="{FF2B5EF4-FFF2-40B4-BE49-F238E27FC236}">
                <a16:creationId xmlns:a16="http://schemas.microsoft.com/office/drawing/2014/main" id="{406D3D6B-275C-CE46-9777-9E283EC791B3}"/>
              </a:ext>
            </a:extLst>
          </p:cNvPr>
          <p:cNvSpPr txBox="1"/>
          <p:nvPr/>
        </p:nvSpPr>
        <p:spPr>
          <a:xfrm>
            <a:off x="4884053" y="1839045"/>
            <a:ext cx="354584" cy="646331"/>
          </a:xfrm>
          <a:prstGeom prst="rect">
            <a:avLst/>
          </a:prstGeom>
          <a:noFill/>
        </p:spPr>
        <p:txBody>
          <a:bodyPr wrap="none" rtlCol="0">
            <a:spAutoFit/>
          </a:bodyPr>
          <a:lstStyle/>
          <a:p>
            <a:r>
              <a:rPr lang="en-US" sz="3600" b="1" dirty="0"/>
              <a:t>.</a:t>
            </a:r>
          </a:p>
        </p:txBody>
      </p:sp>
      <p:sp>
        <p:nvSpPr>
          <p:cNvPr id="8" name="TextBox 7">
            <a:extLst>
              <a:ext uri="{FF2B5EF4-FFF2-40B4-BE49-F238E27FC236}">
                <a16:creationId xmlns:a16="http://schemas.microsoft.com/office/drawing/2014/main" id="{B60D5672-C5DA-6D41-8158-6A53901B109C}"/>
              </a:ext>
            </a:extLst>
          </p:cNvPr>
          <p:cNvSpPr txBox="1"/>
          <p:nvPr/>
        </p:nvSpPr>
        <p:spPr>
          <a:xfrm>
            <a:off x="4875491" y="2856435"/>
            <a:ext cx="306494" cy="369332"/>
          </a:xfrm>
          <a:prstGeom prst="rect">
            <a:avLst/>
          </a:prstGeom>
          <a:noFill/>
        </p:spPr>
        <p:txBody>
          <a:bodyPr wrap="none" rtlCol="0">
            <a:spAutoFit/>
          </a:bodyPr>
          <a:lstStyle/>
          <a:p>
            <a:r>
              <a:rPr lang="en-US" dirty="0"/>
              <a:t>=</a:t>
            </a:r>
          </a:p>
        </p:txBody>
      </p:sp>
      <p:graphicFrame>
        <p:nvGraphicFramePr>
          <p:cNvPr id="9" name="Content Placeholder 4">
            <a:extLst>
              <a:ext uri="{FF2B5EF4-FFF2-40B4-BE49-F238E27FC236}">
                <a16:creationId xmlns:a16="http://schemas.microsoft.com/office/drawing/2014/main" id="{9EBDE134-0D0B-F64E-BD1E-2DF19402D519}"/>
              </a:ext>
            </a:extLst>
          </p:cNvPr>
          <p:cNvGraphicFramePr>
            <a:graphicFrameLocks/>
          </p:cNvGraphicFramePr>
          <p:nvPr/>
        </p:nvGraphicFramePr>
        <p:xfrm>
          <a:off x="4813830" y="3305277"/>
          <a:ext cx="429816" cy="370840"/>
        </p:xfrm>
        <a:graphic>
          <a:graphicData uri="http://schemas.openxmlformats.org/drawingml/2006/table">
            <a:tbl>
              <a:tblPr firstRow="1" bandRow="1">
                <a:tableStyleId>{5C22544A-7EE6-4342-B048-85BDC9FD1C3A}</a:tableStyleId>
              </a:tblPr>
              <a:tblGrid>
                <a:gridCol w="429816">
                  <a:extLst>
                    <a:ext uri="{9D8B030D-6E8A-4147-A177-3AD203B41FA5}">
                      <a16:colId xmlns:a16="http://schemas.microsoft.com/office/drawing/2014/main" val="2689440918"/>
                    </a:ext>
                  </a:extLst>
                </a:gridCol>
              </a:tblGrid>
              <a:tr h="370840">
                <a:tc>
                  <a:txBody>
                    <a:bodyPr/>
                    <a:lstStyle/>
                    <a:p>
                      <a:endParaRPr lang="en-US" dirty="0"/>
                    </a:p>
                  </a:txBody>
                  <a:tcPr/>
                </a:tc>
                <a:extLst>
                  <a:ext uri="{0D108BD9-81ED-4DB2-BD59-A6C34878D82A}">
                    <a16:rowId xmlns:a16="http://schemas.microsoft.com/office/drawing/2014/main" val="350576816"/>
                  </a:ext>
                </a:extLst>
              </a:tr>
            </a:tbl>
          </a:graphicData>
        </a:graphic>
      </p:graphicFrame>
      <p:pic>
        <p:nvPicPr>
          <p:cNvPr id="18" name="Picture 17">
            <a:extLst>
              <a:ext uri="{FF2B5EF4-FFF2-40B4-BE49-F238E27FC236}">
                <a16:creationId xmlns:a16="http://schemas.microsoft.com/office/drawing/2014/main" id="{62F680D7-10CE-7D41-A28F-B8175555E7DD}"/>
              </a:ext>
            </a:extLst>
          </p:cNvPr>
          <p:cNvPicPr>
            <a:picLocks noChangeAspect="1"/>
          </p:cNvPicPr>
          <p:nvPr/>
        </p:nvPicPr>
        <p:blipFill>
          <a:blip r:embed="rId2"/>
          <a:stretch>
            <a:fillRect/>
          </a:stretch>
        </p:blipFill>
        <p:spPr>
          <a:xfrm>
            <a:off x="1702639" y="3769113"/>
            <a:ext cx="6958691" cy="2881988"/>
          </a:xfrm>
          <a:prstGeom prst="rect">
            <a:avLst/>
          </a:prstGeom>
        </p:spPr>
      </p:pic>
      <p:sp>
        <p:nvSpPr>
          <p:cNvPr id="20" name="TextBox 19">
            <a:extLst>
              <a:ext uri="{FF2B5EF4-FFF2-40B4-BE49-F238E27FC236}">
                <a16:creationId xmlns:a16="http://schemas.microsoft.com/office/drawing/2014/main" id="{F3F8F4DD-28D4-704C-94BE-A81403F220F4}"/>
              </a:ext>
            </a:extLst>
          </p:cNvPr>
          <p:cNvSpPr txBox="1"/>
          <p:nvPr/>
        </p:nvSpPr>
        <p:spPr>
          <a:xfrm>
            <a:off x="9344723" y="1740357"/>
            <a:ext cx="320922" cy="369332"/>
          </a:xfrm>
          <a:prstGeom prst="rect">
            <a:avLst/>
          </a:prstGeom>
          <a:noFill/>
        </p:spPr>
        <p:txBody>
          <a:bodyPr wrap="none" rtlCol="0">
            <a:spAutoFit/>
          </a:bodyPr>
          <a:lstStyle/>
          <a:p>
            <a:r>
              <a:rPr lang="en-US" dirty="0"/>
              <a:t>A</a:t>
            </a:r>
          </a:p>
        </p:txBody>
      </p:sp>
      <p:sp>
        <p:nvSpPr>
          <p:cNvPr id="21" name="TextBox 20">
            <a:extLst>
              <a:ext uri="{FF2B5EF4-FFF2-40B4-BE49-F238E27FC236}">
                <a16:creationId xmlns:a16="http://schemas.microsoft.com/office/drawing/2014/main" id="{F4A16AF5-1DF7-8248-B0AA-16C06148877D}"/>
              </a:ext>
            </a:extLst>
          </p:cNvPr>
          <p:cNvSpPr txBox="1"/>
          <p:nvPr/>
        </p:nvSpPr>
        <p:spPr>
          <a:xfrm>
            <a:off x="9344723" y="2440073"/>
            <a:ext cx="320922" cy="369332"/>
          </a:xfrm>
          <a:prstGeom prst="rect">
            <a:avLst/>
          </a:prstGeom>
          <a:noFill/>
        </p:spPr>
        <p:txBody>
          <a:bodyPr wrap="none" rtlCol="0">
            <a:spAutoFit/>
          </a:bodyPr>
          <a:lstStyle/>
          <a:p>
            <a:r>
              <a:rPr lang="en-US" dirty="0"/>
              <a:t>B</a:t>
            </a:r>
          </a:p>
        </p:txBody>
      </p:sp>
      <p:sp>
        <p:nvSpPr>
          <p:cNvPr id="3" name="Slide Number Placeholder 2">
            <a:extLst>
              <a:ext uri="{FF2B5EF4-FFF2-40B4-BE49-F238E27FC236}">
                <a16:creationId xmlns:a16="http://schemas.microsoft.com/office/drawing/2014/main" id="{64811B66-536D-264F-808E-42B1BFEF1CFA}"/>
              </a:ext>
            </a:extLst>
          </p:cNvPr>
          <p:cNvSpPr>
            <a:spLocks noGrp="1"/>
          </p:cNvSpPr>
          <p:nvPr>
            <p:ph type="sldNum" sz="quarter" idx="12"/>
          </p:nvPr>
        </p:nvSpPr>
        <p:spPr/>
        <p:txBody>
          <a:bodyPr/>
          <a:lstStyle/>
          <a:p>
            <a:fld id="{4FAB73BC-B049-4115-A692-8D63A059BFB8}" type="slidenum">
              <a:rPr lang="en-US" smtClean="0"/>
              <a:t>37</a:t>
            </a:fld>
            <a:endParaRPr lang="en-US"/>
          </a:p>
        </p:txBody>
      </p:sp>
    </p:spTree>
    <p:extLst>
      <p:ext uri="{BB962C8B-B14F-4D97-AF65-F5344CB8AC3E}">
        <p14:creationId xmlns:p14="http://schemas.microsoft.com/office/powerpoint/2010/main" val="31450322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62020-CB88-814A-9578-6B93661F1E94}"/>
              </a:ext>
            </a:extLst>
          </p:cNvPr>
          <p:cNvSpPr>
            <a:spLocks noGrp="1"/>
          </p:cNvSpPr>
          <p:nvPr>
            <p:ph type="title"/>
          </p:nvPr>
        </p:nvSpPr>
        <p:spPr/>
        <p:txBody>
          <a:bodyPr/>
          <a:lstStyle/>
          <a:p>
            <a:r>
              <a:rPr lang="en-US" dirty="0"/>
              <a:t>Dot Product</a:t>
            </a:r>
          </a:p>
        </p:txBody>
      </p:sp>
      <p:graphicFrame>
        <p:nvGraphicFramePr>
          <p:cNvPr id="5" name="Content Placeholder 4">
            <a:extLst>
              <a:ext uri="{FF2B5EF4-FFF2-40B4-BE49-F238E27FC236}">
                <a16:creationId xmlns:a16="http://schemas.microsoft.com/office/drawing/2014/main" id="{841ADBCD-04ED-8546-8077-89BE1B6BBEDE}"/>
              </a:ext>
            </a:extLst>
          </p:cNvPr>
          <p:cNvGraphicFramePr>
            <a:graphicFrameLocks noGrp="1"/>
          </p:cNvGraphicFramePr>
          <p:nvPr>
            <p:ph idx="1"/>
          </p:nvPr>
        </p:nvGraphicFramePr>
        <p:xfrm>
          <a:off x="677682" y="1744980"/>
          <a:ext cx="8596320" cy="370840"/>
        </p:xfrm>
        <a:graphic>
          <a:graphicData uri="http://schemas.openxmlformats.org/drawingml/2006/table">
            <a:tbl>
              <a:tblPr firstRow="1" bandRow="1">
                <a:tableStyleId>{5C22544A-7EE6-4342-B048-85BDC9FD1C3A}</a:tableStyleId>
              </a:tblPr>
              <a:tblGrid>
                <a:gridCol w="429816">
                  <a:extLst>
                    <a:ext uri="{9D8B030D-6E8A-4147-A177-3AD203B41FA5}">
                      <a16:colId xmlns:a16="http://schemas.microsoft.com/office/drawing/2014/main" val="2689440918"/>
                    </a:ext>
                  </a:extLst>
                </a:gridCol>
                <a:gridCol w="429816">
                  <a:extLst>
                    <a:ext uri="{9D8B030D-6E8A-4147-A177-3AD203B41FA5}">
                      <a16:colId xmlns:a16="http://schemas.microsoft.com/office/drawing/2014/main" val="1934155305"/>
                    </a:ext>
                  </a:extLst>
                </a:gridCol>
                <a:gridCol w="429816">
                  <a:extLst>
                    <a:ext uri="{9D8B030D-6E8A-4147-A177-3AD203B41FA5}">
                      <a16:colId xmlns:a16="http://schemas.microsoft.com/office/drawing/2014/main" val="4146791306"/>
                    </a:ext>
                  </a:extLst>
                </a:gridCol>
                <a:gridCol w="429816">
                  <a:extLst>
                    <a:ext uri="{9D8B030D-6E8A-4147-A177-3AD203B41FA5}">
                      <a16:colId xmlns:a16="http://schemas.microsoft.com/office/drawing/2014/main" val="2049982477"/>
                    </a:ext>
                  </a:extLst>
                </a:gridCol>
                <a:gridCol w="429816">
                  <a:extLst>
                    <a:ext uri="{9D8B030D-6E8A-4147-A177-3AD203B41FA5}">
                      <a16:colId xmlns:a16="http://schemas.microsoft.com/office/drawing/2014/main" val="2773191258"/>
                    </a:ext>
                  </a:extLst>
                </a:gridCol>
                <a:gridCol w="429816">
                  <a:extLst>
                    <a:ext uri="{9D8B030D-6E8A-4147-A177-3AD203B41FA5}">
                      <a16:colId xmlns:a16="http://schemas.microsoft.com/office/drawing/2014/main" val="3544429911"/>
                    </a:ext>
                  </a:extLst>
                </a:gridCol>
                <a:gridCol w="429816">
                  <a:extLst>
                    <a:ext uri="{9D8B030D-6E8A-4147-A177-3AD203B41FA5}">
                      <a16:colId xmlns:a16="http://schemas.microsoft.com/office/drawing/2014/main" val="2162264184"/>
                    </a:ext>
                  </a:extLst>
                </a:gridCol>
                <a:gridCol w="429816">
                  <a:extLst>
                    <a:ext uri="{9D8B030D-6E8A-4147-A177-3AD203B41FA5}">
                      <a16:colId xmlns:a16="http://schemas.microsoft.com/office/drawing/2014/main" val="2511071876"/>
                    </a:ext>
                  </a:extLst>
                </a:gridCol>
                <a:gridCol w="429816">
                  <a:extLst>
                    <a:ext uri="{9D8B030D-6E8A-4147-A177-3AD203B41FA5}">
                      <a16:colId xmlns:a16="http://schemas.microsoft.com/office/drawing/2014/main" val="2930817596"/>
                    </a:ext>
                  </a:extLst>
                </a:gridCol>
                <a:gridCol w="429816">
                  <a:extLst>
                    <a:ext uri="{9D8B030D-6E8A-4147-A177-3AD203B41FA5}">
                      <a16:colId xmlns:a16="http://schemas.microsoft.com/office/drawing/2014/main" val="4021496421"/>
                    </a:ext>
                  </a:extLst>
                </a:gridCol>
                <a:gridCol w="429816">
                  <a:extLst>
                    <a:ext uri="{9D8B030D-6E8A-4147-A177-3AD203B41FA5}">
                      <a16:colId xmlns:a16="http://schemas.microsoft.com/office/drawing/2014/main" val="1228824809"/>
                    </a:ext>
                  </a:extLst>
                </a:gridCol>
                <a:gridCol w="429816">
                  <a:extLst>
                    <a:ext uri="{9D8B030D-6E8A-4147-A177-3AD203B41FA5}">
                      <a16:colId xmlns:a16="http://schemas.microsoft.com/office/drawing/2014/main" val="4191018982"/>
                    </a:ext>
                  </a:extLst>
                </a:gridCol>
                <a:gridCol w="429816">
                  <a:extLst>
                    <a:ext uri="{9D8B030D-6E8A-4147-A177-3AD203B41FA5}">
                      <a16:colId xmlns:a16="http://schemas.microsoft.com/office/drawing/2014/main" val="92390089"/>
                    </a:ext>
                  </a:extLst>
                </a:gridCol>
                <a:gridCol w="429816">
                  <a:extLst>
                    <a:ext uri="{9D8B030D-6E8A-4147-A177-3AD203B41FA5}">
                      <a16:colId xmlns:a16="http://schemas.microsoft.com/office/drawing/2014/main" val="3090278164"/>
                    </a:ext>
                  </a:extLst>
                </a:gridCol>
                <a:gridCol w="429816">
                  <a:extLst>
                    <a:ext uri="{9D8B030D-6E8A-4147-A177-3AD203B41FA5}">
                      <a16:colId xmlns:a16="http://schemas.microsoft.com/office/drawing/2014/main" val="2541965687"/>
                    </a:ext>
                  </a:extLst>
                </a:gridCol>
                <a:gridCol w="429816">
                  <a:extLst>
                    <a:ext uri="{9D8B030D-6E8A-4147-A177-3AD203B41FA5}">
                      <a16:colId xmlns:a16="http://schemas.microsoft.com/office/drawing/2014/main" val="201045810"/>
                    </a:ext>
                  </a:extLst>
                </a:gridCol>
                <a:gridCol w="429816">
                  <a:extLst>
                    <a:ext uri="{9D8B030D-6E8A-4147-A177-3AD203B41FA5}">
                      <a16:colId xmlns:a16="http://schemas.microsoft.com/office/drawing/2014/main" val="3139433668"/>
                    </a:ext>
                  </a:extLst>
                </a:gridCol>
                <a:gridCol w="429816">
                  <a:extLst>
                    <a:ext uri="{9D8B030D-6E8A-4147-A177-3AD203B41FA5}">
                      <a16:colId xmlns:a16="http://schemas.microsoft.com/office/drawing/2014/main" val="2198947314"/>
                    </a:ext>
                  </a:extLst>
                </a:gridCol>
                <a:gridCol w="429816">
                  <a:extLst>
                    <a:ext uri="{9D8B030D-6E8A-4147-A177-3AD203B41FA5}">
                      <a16:colId xmlns:a16="http://schemas.microsoft.com/office/drawing/2014/main" val="327402141"/>
                    </a:ext>
                  </a:extLst>
                </a:gridCol>
                <a:gridCol w="429816">
                  <a:extLst>
                    <a:ext uri="{9D8B030D-6E8A-4147-A177-3AD203B41FA5}">
                      <a16:colId xmlns:a16="http://schemas.microsoft.com/office/drawing/2014/main" val="1612002039"/>
                    </a:ext>
                  </a:extLst>
                </a:gridCol>
              </a:tblGrid>
              <a:tr h="370840">
                <a:tc>
                  <a:txBody>
                    <a:bodyPr/>
                    <a:lstStyle/>
                    <a:p>
                      <a:endParaRPr lang="en-US" dirty="0"/>
                    </a:p>
                  </a:txBody>
                  <a:tcPr>
                    <a:solidFill>
                      <a:schemeClr val="accent3"/>
                    </a:solidFill>
                  </a:tcPr>
                </a:tc>
                <a:tc>
                  <a:txBody>
                    <a:bodyPr/>
                    <a:lstStyle/>
                    <a:p>
                      <a:endParaRPr lang="en-US"/>
                    </a:p>
                  </a:txBody>
                  <a:tcPr>
                    <a:solidFill>
                      <a:schemeClr val="accent3"/>
                    </a:solidFill>
                  </a:tcPr>
                </a:tc>
                <a:tc>
                  <a:txBody>
                    <a:bodyPr/>
                    <a:lstStyle/>
                    <a:p>
                      <a:endParaRPr lang="en-US" dirty="0"/>
                    </a:p>
                  </a:txBody>
                  <a:tcPr>
                    <a:solidFill>
                      <a:schemeClr val="accent3"/>
                    </a:solidFill>
                  </a:tcPr>
                </a:tc>
                <a:tc>
                  <a:txBody>
                    <a:bodyPr/>
                    <a:lstStyle/>
                    <a:p>
                      <a:endParaRPr lang="en-US" dirty="0"/>
                    </a:p>
                  </a:txBody>
                  <a:tcPr>
                    <a:solidFill>
                      <a:schemeClr val="accent3"/>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4"/>
                    </a:solidFill>
                  </a:tcPr>
                </a:tc>
                <a:tc>
                  <a:txBody>
                    <a:bodyPr/>
                    <a:lstStyle/>
                    <a:p>
                      <a:endParaRPr lang="en-US" dirty="0"/>
                    </a:p>
                  </a:txBody>
                  <a:tcPr>
                    <a:solidFill>
                      <a:schemeClr val="accent4"/>
                    </a:solidFill>
                  </a:tcPr>
                </a:tc>
                <a:tc>
                  <a:txBody>
                    <a:bodyPr/>
                    <a:lstStyle/>
                    <a:p>
                      <a:endParaRPr lang="en-US" dirty="0"/>
                    </a:p>
                  </a:txBody>
                  <a:tcPr>
                    <a:solidFill>
                      <a:schemeClr val="accent4"/>
                    </a:solidFill>
                  </a:tcPr>
                </a:tc>
                <a:tc>
                  <a:txBody>
                    <a:bodyPr/>
                    <a:lstStyle/>
                    <a:p>
                      <a:endParaRPr lang="en-US" dirty="0"/>
                    </a:p>
                  </a:txBody>
                  <a:tcPr>
                    <a:solidFill>
                      <a:schemeClr val="accent4"/>
                    </a:solidFill>
                  </a:tcPr>
                </a:tc>
                <a:tc>
                  <a:txBody>
                    <a:bodyPr/>
                    <a:lstStyle/>
                    <a:p>
                      <a:endParaRPr lang="en-US" dirty="0"/>
                    </a:p>
                  </a:txBody>
                  <a:tcPr>
                    <a:solidFill>
                      <a:schemeClr val="tx2"/>
                    </a:solidFill>
                  </a:tcPr>
                </a:tc>
                <a:tc>
                  <a:txBody>
                    <a:bodyPr/>
                    <a:lstStyle/>
                    <a:p>
                      <a:endParaRPr lang="en-US" dirty="0"/>
                    </a:p>
                  </a:txBody>
                  <a:tcPr>
                    <a:solidFill>
                      <a:schemeClr val="tx2"/>
                    </a:solidFill>
                  </a:tcPr>
                </a:tc>
                <a:tc>
                  <a:txBody>
                    <a:bodyPr/>
                    <a:lstStyle/>
                    <a:p>
                      <a:endParaRPr lang="en-US" dirty="0"/>
                    </a:p>
                  </a:txBody>
                  <a:tcPr>
                    <a:solidFill>
                      <a:schemeClr val="tx2"/>
                    </a:solidFill>
                  </a:tcPr>
                </a:tc>
                <a:tc>
                  <a:txBody>
                    <a:bodyPr/>
                    <a:lstStyle/>
                    <a:p>
                      <a:endParaRPr lang="en-US" dirty="0"/>
                    </a:p>
                  </a:txBody>
                  <a:tcPr>
                    <a:solidFill>
                      <a:schemeClr val="tx2"/>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extLst>
                  <a:ext uri="{0D108BD9-81ED-4DB2-BD59-A6C34878D82A}">
                    <a16:rowId xmlns:a16="http://schemas.microsoft.com/office/drawing/2014/main" val="350576816"/>
                  </a:ext>
                </a:extLst>
              </a:tr>
            </a:tbl>
          </a:graphicData>
        </a:graphic>
      </p:graphicFrame>
      <p:sp>
        <p:nvSpPr>
          <p:cNvPr id="7" name="TextBox 6">
            <a:extLst>
              <a:ext uri="{FF2B5EF4-FFF2-40B4-BE49-F238E27FC236}">
                <a16:creationId xmlns:a16="http://schemas.microsoft.com/office/drawing/2014/main" id="{406D3D6B-275C-CE46-9777-9E283EC791B3}"/>
              </a:ext>
            </a:extLst>
          </p:cNvPr>
          <p:cNvSpPr txBox="1"/>
          <p:nvPr/>
        </p:nvSpPr>
        <p:spPr>
          <a:xfrm>
            <a:off x="4884053" y="1839045"/>
            <a:ext cx="354584" cy="646331"/>
          </a:xfrm>
          <a:prstGeom prst="rect">
            <a:avLst/>
          </a:prstGeom>
          <a:noFill/>
        </p:spPr>
        <p:txBody>
          <a:bodyPr wrap="none" rtlCol="0">
            <a:spAutoFit/>
          </a:bodyPr>
          <a:lstStyle/>
          <a:p>
            <a:r>
              <a:rPr lang="en-US" sz="3600" b="1" dirty="0"/>
              <a:t>.</a:t>
            </a:r>
          </a:p>
        </p:txBody>
      </p:sp>
      <p:sp>
        <p:nvSpPr>
          <p:cNvPr id="8" name="TextBox 7">
            <a:extLst>
              <a:ext uri="{FF2B5EF4-FFF2-40B4-BE49-F238E27FC236}">
                <a16:creationId xmlns:a16="http://schemas.microsoft.com/office/drawing/2014/main" id="{B60D5672-C5DA-6D41-8158-6A53901B109C}"/>
              </a:ext>
            </a:extLst>
          </p:cNvPr>
          <p:cNvSpPr txBox="1"/>
          <p:nvPr/>
        </p:nvSpPr>
        <p:spPr>
          <a:xfrm>
            <a:off x="4875491" y="2856435"/>
            <a:ext cx="306494" cy="369332"/>
          </a:xfrm>
          <a:prstGeom prst="rect">
            <a:avLst/>
          </a:prstGeom>
          <a:noFill/>
        </p:spPr>
        <p:txBody>
          <a:bodyPr wrap="none" rtlCol="0">
            <a:spAutoFit/>
          </a:bodyPr>
          <a:lstStyle/>
          <a:p>
            <a:r>
              <a:rPr lang="en-US" dirty="0"/>
              <a:t>=</a:t>
            </a:r>
          </a:p>
        </p:txBody>
      </p:sp>
      <p:graphicFrame>
        <p:nvGraphicFramePr>
          <p:cNvPr id="9" name="Content Placeholder 4">
            <a:extLst>
              <a:ext uri="{FF2B5EF4-FFF2-40B4-BE49-F238E27FC236}">
                <a16:creationId xmlns:a16="http://schemas.microsoft.com/office/drawing/2014/main" id="{9EBDE134-0D0B-F64E-BD1E-2DF19402D519}"/>
              </a:ext>
            </a:extLst>
          </p:cNvPr>
          <p:cNvGraphicFramePr>
            <a:graphicFrameLocks/>
          </p:cNvGraphicFramePr>
          <p:nvPr/>
        </p:nvGraphicFramePr>
        <p:xfrm>
          <a:off x="4813830" y="3305277"/>
          <a:ext cx="429816" cy="370840"/>
        </p:xfrm>
        <a:graphic>
          <a:graphicData uri="http://schemas.openxmlformats.org/drawingml/2006/table">
            <a:tbl>
              <a:tblPr firstRow="1" bandRow="1">
                <a:tableStyleId>{5C22544A-7EE6-4342-B048-85BDC9FD1C3A}</a:tableStyleId>
              </a:tblPr>
              <a:tblGrid>
                <a:gridCol w="429816">
                  <a:extLst>
                    <a:ext uri="{9D8B030D-6E8A-4147-A177-3AD203B41FA5}">
                      <a16:colId xmlns:a16="http://schemas.microsoft.com/office/drawing/2014/main" val="2689440918"/>
                    </a:ext>
                  </a:extLst>
                </a:gridCol>
              </a:tblGrid>
              <a:tr h="370840">
                <a:tc>
                  <a:txBody>
                    <a:bodyPr/>
                    <a:lstStyle/>
                    <a:p>
                      <a:endParaRPr lang="en-US" dirty="0"/>
                    </a:p>
                  </a:txBody>
                  <a:tcPr/>
                </a:tc>
                <a:extLst>
                  <a:ext uri="{0D108BD9-81ED-4DB2-BD59-A6C34878D82A}">
                    <a16:rowId xmlns:a16="http://schemas.microsoft.com/office/drawing/2014/main" val="350576816"/>
                  </a:ext>
                </a:extLst>
              </a:tr>
            </a:tbl>
          </a:graphicData>
        </a:graphic>
      </p:graphicFrame>
      <p:graphicFrame>
        <p:nvGraphicFramePr>
          <p:cNvPr id="10" name="Content Placeholder 4">
            <a:extLst>
              <a:ext uri="{FF2B5EF4-FFF2-40B4-BE49-F238E27FC236}">
                <a16:creationId xmlns:a16="http://schemas.microsoft.com/office/drawing/2014/main" id="{8247FBF9-72B0-A447-A186-5F94AF98A879}"/>
              </a:ext>
            </a:extLst>
          </p:cNvPr>
          <p:cNvGraphicFramePr>
            <a:graphicFrameLocks/>
          </p:cNvGraphicFramePr>
          <p:nvPr/>
        </p:nvGraphicFramePr>
        <p:xfrm>
          <a:off x="677682" y="2442712"/>
          <a:ext cx="8596320" cy="370840"/>
        </p:xfrm>
        <a:graphic>
          <a:graphicData uri="http://schemas.openxmlformats.org/drawingml/2006/table">
            <a:tbl>
              <a:tblPr firstRow="1" bandRow="1">
                <a:tableStyleId>{5C22544A-7EE6-4342-B048-85BDC9FD1C3A}</a:tableStyleId>
              </a:tblPr>
              <a:tblGrid>
                <a:gridCol w="429816">
                  <a:extLst>
                    <a:ext uri="{9D8B030D-6E8A-4147-A177-3AD203B41FA5}">
                      <a16:colId xmlns:a16="http://schemas.microsoft.com/office/drawing/2014/main" val="2689440918"/>
                    </a:ext>
                  </a:extLst>
                </a:gridCol>
                <a:gridCol w="429816">
                  <a:extLst>
                    <a:ext uri="{9D8B030D-6E8A-4147-A177-3AD203B41FA5}">
                      <a16:colId xmlns:a16="http://schemas.microsoft.com/office/drawing/2014/main" val="1934155305"/>
                    </a:ext>
                  </a:extLst>
                </a:gridCol>
                <a:gridCol w="429816">
                  <a:extLst>
                    <a:ext uri="{9D8B030D-6E8A-4147-A177-3AD203B41FA5}">
                      <a16:colId xmlns:a16="http://schemas.microsoft.com/office/drawing/2014/main" val="4146791306"/>
                    </a:ext>
                  </a:extLst>
                </a:gridCol>
                <a:gridCol w="429816">
                  <a:extLst>
                    <a:ext uri="{9D8B030D-6E8A-4147-A177-3AD203B41FA5}">
                      <a16:colId xmlns:a16="http://schemas.microsoft.com/office/drawing/2014/main" val="2049982477"/>
                    </a:ext>
                  </a:extLst>
                </a:gridCol>
                <a:gridCol w="429816">
                  <a:extLst>
                    <a:ext uri="{9D8B030D-6E8A-4147-A177-3AD203B41FA5}">
                      <a16:colId xmlns:a16="http://schemas.microsoft.com/office/drawing/2014/main" val="2773191258"/>
                    </a:ext>
                  </a:extLst>
                </a:gridCol>
                <a:gridCol w="429816">
                  <a:extLst>
                    <a:ext uri="{9D8B030D-6E8A-4147-A177-3AD203B41FA5}">
                      <a16:colId xmlns:a16="http://schemas.microsoft.com/office/drawing/2014/main" val="3544429911"/>
                    </a:ext>
                  </a:extLst>
                </a:gridCol>
                <a:gridCol w="429816">
                  <a:extLst>
                    <a:ext uri="{9D8B030D-6E8A-4147-A177-3AD203B41FA5}">
                      <a16:colId xmlns:a16="http://schemas.microsoft.com/office/drawing/2014/main" val="2162264184"/>
                    </a:ext>
                  </a:extLst>
                </a:gridCol>
                <a:gridCol w="429816">
                  <a:extLst>
                    <a:ext uri="{9D8B030D-6E8A-4147-A177-3AD203B41FA5}">
                      <a16:colId xmlns:a16="http://schemas.microsoft.com/office/drawing/2014/main" val="2511071876"/>
                    </a:ext>
                  </a:extLst>
                </a:gridCol>
                <a:gridCol w="429816">
                  <a:extLst>
                    <a:ext uri="{9D8B030D-6E8A-4147-A177-3AD203B41FA5}">
                      <a16:colId xmlns:a16="http://schemas.microsoft.com/office/drawing/2014/main" val="2930817596"/>
                    </a:ext>
                  </a:extLst>
                </a:gridCol>
                <a:gridCol w="429816">
                  <a:extLst>
                    <a:ext uri="{9D8B030D-6E8A-4147-A177-3AD203B41FA5}">
                      <a16:colId xmlns:a16="http://schemas.microsoft.com/office/drawing/2014/main" val="4021496421"/>
                    </a:ext>
                  </a:extLst>
                </a:gridCol>
                <a:gridCol w="429816">
                  <a:extLst>
                    <a:ext uri="{9D8B030D-6E8A-4147-A177-3AD203B41FA5}">
                      <a16:colId xmlns:a16="http://schemas.microsoft.com/office/drawing/2014/main" val="1228824809"/>
                    </a:ext>
                  </a:extLst>
                </a:gridCol>
                <a:gridCol w="429816">
                  <a:extLst>
                    <a:ext uri="{9D8B030D-6E8A-4147-A177-3AD203B41FA5}">
                      <a16:colId xmlns:a16="http://schemas.microsoft.com/office/drawing/2014/main" val="4191018982"/>
                    </a:ext>
                  </a:extLst>
                </a:gridCol>
                <a:gridCol w="429816">
                  <a:extLst>
                    <a:ext uri="{9D8B030D-6E8A-4147-A177-3AD203B41FA5}">
                      <a16:colId xmlns:a16="http://schemas.microsoft.com/office/drawing/2014/main" val="92390089"/>
                    </a:ext>
                  </a:extLst>
                </a:gridCol>
                <a:gridCol w="429816">
                  <a:extLst>
                    <a:ext uri="{9D8B030D-6E8A-4147-A177-3AD203B41FA5}">
                      <a16:colId xmlns:a16="http://schemas.microsoft.com/office/drawing/2014/main" val="3090278164"/>
                    </a:ext>
                  </a:extLst>
                </a:gridCol>
                <a:gridCol w="429816">
                  <a:extLst>
                    <a:ext uri="{9D8B030D-6E8A-4147-A177-3AD203B41FA5}">
                      <a16:colId xmlns:a16="http://schemas.microsoft.com/office/drawing/2014/main" val="2541965687"/>
                    </a:ext>
                  </a:extLst>
                </a:gridCol>
                <a:gridCol w="429816">
                  <a:extLst>
                    <a:ext uri="{9D8B030D-6E8A-4147-A177-3AD203B41FA5}">
                      <a16:colId xmlns:a16="http://schemas.microsoft.com/office/drawing/2014/main" val="201045810"/>
                    </a:ext>
                  </a:extLst>
                </a:gridCol>
                <a:gridCol w="429816">
                  <a:extLst>
                    <a:ext uri="{9D8B030D-6E8A-4147-A177-3AD203B41FA5}">
                      <a16:colId xmlns:a16="http://schemas.microsoft.com/office/drawing/2014/main" val="3139433668"/>
                    </a:ext>
                  </a:extLst>
                </a:gridCol>
                <a:gridCol w="429816">
                  <a:extLst>
                    <a:ext uri="{9D8B030D-6E8A-4147-A177-3AD203B41FA5}">
                      <a16:colId xmlns:a16="http://schemas.microsoft.com/office/drawing/2014/main" val="2198947314"/>
                    </a:ext>
                  </a:extLst>
                </a:gridCol>
                <a:gridCol w="429816">
                  <a:extLst>
                    <a:ext uri="{9D8B030D-6E8A-4147-A177-3AD203B41FA5}">
                      <a16:colId xmlns:a16="http://schemas.microsoft.com/office/drawing/2014/main" val="327402141"/>
                    </a:ext>
                  </a:extLst>
                </a:gridCol>
                <a:gridCol w="429816">
                  <a:extLst>
                    <a:ext uri="{9D8B030D-6E8A-4147-A177-3AD203B41FA5}">
                      <a16:colId xmlns:a16="http://schemas.microsoft.com/office/drawing/2014/main" val="1612002039"/>
                    </a:ext>
                  </a:extLst>
                </a:gridCol>
              </a:tblGrid>
              <a:tr h="370840">
                <a:tc>
                  <a:txBody>
                    <a:bodyPr/>
                    <a:lstStyle/>
                    <a:p>
                      <a:endParaRPr lang="en-US" dirty="0"/>
                    </a:p>
                  </a:txBody>
                  <a:tcPr>
                    <a:solidFill>
                      <a:schemeClr val="accent3"/>
                    </a:solidFill>
                  </a:tcPr>
                </a:tc>
                <a:tc>
                  <a:txBody>
                    <a:bodyPr/>
                    <a:lstStyle/>
                    <a:p>
                      <a:endParaRPr lang="en-US" dirty="0"/>
                    </a:p>
                  </a:txBody>
                  <a:tcPr>
                    <a:solidFill>
                      <a:schemeClr val="accent3"/>
                    </a:solidFill>
                  </a:tcPr>
                </a:tc>
                <a:tc>
                  <a:txBody>
                    <a:bodyPr/>
                    <a:lstStyle/>
                    <a:p>
                      <a:endParaRPr lang="en-US" dirty="0"/>
                    </a:p>
                  </a:txBody>
                  <a:tcPr>
                    <a:solidFill>
                      <a:schemeClr val="accent3"/>
                    </a:solidFill>
                  </a:tcPr>
                </a:tc>
                <a:tc>
                  <a:txBody>
                    <a:bodyPr/>
                    <a:lstStyle/>
                    <a:p>
                      <a:endParaRPr lang="en-US" dirty="0"/>
                    </a:p>
                  </a:txBody>
                  <a:tcPr>
                    <a:solidFill>
                      <a:schemeClr val="accent3"/>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4"/>
                    </a:solidFill>
                  </a:tcPr>
                </a:tc>
                <a:tc>
                  <a:txBody>
                    <a:bodyPr/>
                    <a:lstStyle/>
                    <a:p>
                      <a:endParaRPr lang="en-US" dirty="0"/>
                    </a:p>
                  </a:txBody>
                  <a:tcPr>
                    <a:solidFill>
                      <a:schemeClr val="accent4"/>
                    </a:solidFill>
                  </a:tcPr>
                </a:tc>
                <a:tc>
                  <a:txBody>
                    <a:bodyPr/>
                    <a:lstStyle/>
                    <a:p>
                      <a:endParaRPr lang="en-US" dirty="0"/>
                    </a:p>
                  </a:txBody>
                  <a:tcPr>
                    <a:solidFill>
                      <a:schemeClr val="accent4"/>
                    </a:solidFill>
                  </a:tcPr>
                </a:tc>
                <a:tc>
                  <a:txBody>
                    <a:bodyPr/>
                    <a:lstStyle/>
                    <a:p>
                      <a:endParaRPr lang="en-US" dirty="0"/>
                    </a:p>
                  </a:txBody>
                  <a:tcPr>
                    <a:solidFill>
                      <a:schemeClr val="accent4"/>
                    </a:solidFill>
                  </a:tcPr>
                </a:tc>
                <a:tc>
                  <a:txBody>
                    <a:bodyPr/>
                    <a:lstStyle/>
                    <a:p>
                      <a:endParaRPr lang="en-US" dirty="0"/>
                    </a:p>
                  </a:txBody>
                  <a:tcPr>
                    <a:solidFill>
                      <a:schemeClr val="tx2"/>
                    </a:solidFill>
                  </a:tcPr>
                </a:tc>
                <a:tc>
                  <a:txBody>
                    <a:bodyPr/>
                    <a:lstStyle/>
                    <a:p>
                      <a:endParaRPr lang="en-US" dirty="0"/>
                    </a:p>
                  </a:txBody>
                  <a:tcPr>
                    <a:solidFill>
                      <a:schemeClr val="tx2"/>
                    </a:solidFill>
                  </a:tcPr>
                </a:tc>
                <a:tc>
                  <a:txBody>
                    <a:bodyPr/>
                    <a:lstStyle/>
                    <a:p>
                      <a:endParaRPr lang="en-US" dirty="0"/>
                    </a:p>
                  </a:txBody>
                  <a:tcPr>
                    <a:solidFill>
                      <a:schemeClr val="tx2"/>
                    </a:solidFill>
                  </a:tcPr>
                </a:tc>
                <a:tc>
                  <a:txBody>
                    <a:bodyPr/>
                    <a:lstStyle/>
                    <a:p>
                      <a:endParaRPr lang="en-US" dirty="0"/>
                    </a:p>
                  </a:txBody>
                  <a:tcPr>
                    <a:solidFill>
                      <a:schemeClr val="tx2"/>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extLst>
                  <a:ext uri="{0D108BD9-81ED-4DB2-BD59-A6C34878D82A}">
                    <a16:rowId xmlns:a16="http://schemas.microsoft.com/office/drawing/2014/main" val="350576816"/>
                  </a:ext>
                </a:extLst>
              </a:tr>
            </a:tbl>
          </a:graphicData>
        </a:graphic>
      </p:graphicFrame>
      <p:pic>
        <p:nvPicPr>
          <p:cNvPr id="3" name="Picture 2">
            <a:extLst>
              <a:ext uri="{FF2B5EF4-FFF2-40B4-BE49-F238E27FC236}">
                <a16:creationId xmlns:a16="http://schemas.microsoft.com/office/drawing/2014/main" id="{9F7307F1-CE9B-9B4A-BF50-3770D6666238}"/>
              </a:ext>
            </a:extLst>
          </p:cNvPr>
          <p:cNvPicPr>
            <a:picLocks noChangeAspect="1"/>
          </p:cNvPicPr>
          <p:nvPr/>
        </p:nvPicPr>
        <p:blipFill>
          <a:blip r:embed="rId2"/>
          <a:stretch>
            <a:fillRect/>
          </a:stretch>
        </p:blipFill>
        <p:spPr>
          <a:xfrm>
            <a:off x="1716521" y="3755627"/>
            <a:ext cx="7044232" cy="2880732"/>
          </a:xfrm>
          <a:prstGeom prst="rect">
            <a:avLst/>
          </a:prstGeom>
        </p:spPr>
      </p:pic>
      <p:sp>
        <p:nvSpPr>
          <p:cNvPr id="11" name="TextBox 10">
            <a:extLst>
              <a:ext uri="{FF2B5EF4-FFF2-40B4-BE49-F238E27FC236}">
                <a16:creationId xmlns:a16="http://schemas.microsoft.com/office/drawing/2014/main" id="{849EC393-93A6-A84D-8FE7-2451986544E4}"/>
              </a:ext>
            </a:extLst>
          </p:cNvPr>
          <p:cNvSpPr txBox="1"/>
          <p:nvPr/>
        </p:nvSpPr>
        <p:spPr>
          <a:xfrm>
            <a:off x="9344723" y="1740357"/>
            <a:ext cx="320922" cy="369332"/>
          </a:xfrm>
          <a:prstGeom prst="rect">
            <a:avLst/>
          </a:prstGeom>
          <a:noFill/>
        </p:spPr>
        <p:txBody>
          <a:bodyPr wrap="none" rtlCol="0">
            <a:spAutoFit/>
          </a:bodyPr>
          <a:lstStyle/>
          <a:p>
            <a:r>
              <a:rPr lang="en-US" dirty="0"/>
              <a:t>A</a:t>
            </a:r>
          </a:p>
        </p:txBody>
      </p:sp>
      <p:sp>
        <p:nvSpPr>
          <p:cNvPr id="12" name="TextBox 11">
            <a:extLst>
              <a:ext uri="{FF2B5EF4-FFF2-40B4-BE49-F238E27FC236}">
                <a16:creationId xmlns:a16="http://schemas.microsoft.com/office/drawing/2014/main" id="{D380BE25-08B9-5241-9D82-9C5F62E6E070}"/>
              </a:ext>
            </a:extLst>
          </p:cNvPr>
          <p:cNvSpPr txBox="1"/>
          <p:nvPr/>
        </p:nvSpPr>
        <p:spPr>
          <a:xfrm>
            <a:off x="9344723" y="2440073"/>
            <a:ext cx="320922" cy="369332"/>
          </a:xfrm>
          <a:prstGeom prst="rect">
            <a:avLst/>
          </a:prstGeom>
          <a:noFill/>
        </p:spPr>
        <p:txBody>
          <a:bodyPr wrap="none" rtlCol="0">
            <a:spAutoFit/>
          </a:bodyPr>
          <a:lstStyle/>
          <a:p>
            <a:r>
              <a:rPr lang="en-US" dirty="0"/>
              <a:t>B</a:t>
            </a:r>
          </a:p>
        </p:txBody>
      </p:sp>
      <p:sp>
        <p:nvSpPr>
          <p:cNvPr id="4" name="Slide Number Placeholder 3">
            <a:extLst>
              <a:ext uri="{FF2B5EF4-FFF2-40B4-BE49-F238E27FC236}">
                <a16:creationId xmlns:a16="http://schemas.microsoft.com/office/drawing/2014/main" id="{22958938-19C0-6C4A-9F65-AB265C55419C}"/>
              </a:ext>
            </a:extLst>
          </p:cNvPr>
          <p:cNvSpPr>
            <a:spLocks noGrp="1"/>
          </p:cNvSpPr>
          <p:nvPr>
            <p:ph type="sldNum" sz="quarter" idx="12"/>
          </p:nvPr>
        </p:nvSpPr>
        <p:spPr/>
        <p:txBody>
          <a:bodyPr/>
          <a:lstStyle/>
          <a:p>
            <a:fld id="{4FAB73BC-B049-4115-A692-8D63A059BFB8}" type="slidenum">
              <a:rPr lang="en-US" smtClean="0"/>
              <a:t>38</a:t>
            </a:fld>
            <a:endParaRPr lang="en-US"/>
          </a:p>
        </p:txBody>
      </p:sp>
    </p:spTree>
    <p:extLst>
      <p:ext uri="{BB962C8B-B14F-4D97-AF65-F5344CB8AC3E}">
        <p14:creationId xmlns:p14="http://schemas.microsoft.com/office/powerpoint/2010/main" val="13332138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62020-CB88-814A-9578-6B93661F1E94}"/>
              </a:ext>
            </a:extLst>
          </p:cNvPr>
          <p:cNvSpPr>
            <a:spLocks noGrp="1"/>
          </p:cNvSpPr>
          <p:nvPr>
            <p:ph type="title"/>
          </p:nvPr>
        </p:nvSpPr>
        <p:spPr/>
        <p:txBody>
          <a:bodyPr/>
          <a:lstStyle/>
          <a:p>
            <a:r>
              <a:rPr lang="en-US" dirty="0"/>
              <a:t>Dot Product</a:t>
            </a:r>
          </a:p>
        </p:txBody>
      </p:sp>
      <p:graphicFrame>
        <p:nvGraphicFramePr>
          <p:cNvPr id="5" name="Content Placeholder 4">
            <a:extLst>
              <a:ext uri="{FF2B5EF4-FFF2-40B4-BE49-F238E27FC236}">
                <a16:creationId xmlns:a16="http://schemas.microsoft.com/office/drawing/2014/main" id="{841ADBCD-04ED-8546-8077-89BE1B6BBEDE}"/>
              </a:ext>
            </a:extLst>
          </p:cNvPr>
          <p:cNvGraphicFramePr>
            <a:graphicFrameLocks noGrp="1"/>
          </p:cNvGraphicFramePr>
          <p:nvPr>
            <p:ph idx="1"/>
          </p:nvPr>
        </p:nvGraphicFramePr>
        <p:xfrm>
          <a:off x="677682" y="1744980"/>
          <a:ext cx="8596320" cy="370840"/>
        </p:xfrm>
        <a:graphic>
          <a:graphicData uri="http://schemas.openxmlformats.org/drawingml/2006/table">
            <a:tbl>
              <a:tblPr firstRow="1" bandRow="1">
                <a:tableStyleId>{5C22544A-7EE6-4342-B048-85BDC9FD1C3A}</a:tableStyleId>
              </a:tblPr>
              <a:tblGrid>
                <a:gridCol w="429816">
                  <a:extLst>
                    <a:ext uri="{9D8B030D-6E8A-4147-A177-3AD203B41FA5}">
                      <a16:colId xmlns:a16="http://schemas.microsoft.com/office/drawing/2014/main" val="2689440918"/>
                    </a:ext>
                  </a:extLst>
                </a:gridCol>
                <a:gridCol w="429816">
                  <a:extLst>
                    <a:ext uri="{9D8B030D-6E8A-4147-A177-3AD203B41FA5}">
                      <a16:colId xmlns:a16="http://schemas.microsoft.com/office/drawing/2014/main" val="1934155305"/>
                    </a:ext>
                  </a:extLst>
                </a:gridCol>
                <a:gridCol w="429816">
                  <a:extLst>
                    <a:ext uri="{9D8B030D-6E8A-4147-A177-3AD203B41FA5}">
                      <a16:colId xmlns:a16="http://schemas.microsoft.com/office/drawing/2014/main" val="4146791306"/>
                    </a:ext>
                  </a:extLst>
                </a:gridCol>
                <a:gridCol w="429816">
                  <a:extLst>
                    <a:ext uri="{9D8B030D-6E8A-4147-A177-3AD203B41FA5}">
                      <a16:colId xmlns:a16="http://schemas.microsoft.com/office/drawing/2014/main" val="2049982477"/>
                    </a:ext>
                  </a:extLst>
                </a:gridCol>
                <a:gridCol w="429816">
                  <a:extLst>
                    <a:ext uri="{9D8B030D-6E8A-4147-A177-3AD203B41FA5}">
                      <a16:colId xmlns:a16="http://schemas.microsoft.com/office/drawing/2014/main" val="2773191258"/>
                    </a:ext>
                  </a:extLst>
                </a:gridCol>
                <a:gridCol w="429816">
                  <a:extLst>
                    <a:ext uri="{9D8B030D-6E8A-4147-A177-3AD203B41FA5}">
                      <a16:colId xmlns:a16="http://schemas.microsoft.com/office/drawing/2014/main" val="3544429911"/>
                    </a:ext>
                  </a:extLst>
                </a:gridCol>
                <a:gridCol w="429816">
                  <a:extLst>
                    <a:ext uri="{9D8B030D-6E8A-4147-A177-3AD203B41FA5}">
                      <a16:colId xmlns:a16="http://schemas.microsoft.com/office/drawing/2014/main" val="2162264184"/>
                    </a:ext>
                  </a:extLst>
                </a:gridCol>
                <a:gridCol w="429816">
                  <a:extLst>
                    <a:ext uri="{9D8B030D-6E8A-4147-A177-3AD203B41FA5}">
                      <a16:colId xmlns:a16="http://schemas.microsoft.com/office/drawing/2014/main" val="2511071876"/>
                    </a:ext>
                  </a:extLst>
                </a:gridCol>
                <a:gridCol w="429816">
                  <a:extLst>
                    <a:ext uri="{9D8B030D-6E8A-4147-A177-3AD203B41FA5}">
                      <a16:colId xmlns:a16="http://schemas.microsoft.com/office/drawing/2014/main" val="2930817596"/>
                    </a:ext>
                  </a:extLst>
                </a:gridCol>
                <a:gridCol w="429816">
                  <a:extLst>
                    <a:ext uri="{9D8B030D-6E8A-4147-A177-3AD203B41FA5}">
                      <a16:colId xmlns:a16="http://schemas.microsoft.com/office/drawing/2014/main" val="4021496421"/>
                    </a:ext>
                  </a:extLst>
                </a:gridCol>
                <a:gridCol w="429816">
                  <a:extLst>
                    <a:ext uri="{9D8B030D-6E8A-4147-A177-3AD203B41FA5}">
                      <a16:colId xmlns:a16="http://schemas.microsoft.com/office/drawing/2014/main" val="1228824809"/>
                    </a:ext>
                  </a:extLst>
                </a:gridCol>
                <a:gridCol w="429816">
                  <a:extLst>
                    <a:ext uri="{9D8B030D-6E8A-4147-A177-3AD203B41FA5}">
                      <a16:colId xmlns:a16="http://schemas.microsoft.com/office/drawing/2014/main" val="4191018982"/>
                    </a:ext>
                  </a:extLst>
                </a:gridCol>
                <a:gridCol w="429816">
                  <a:extLst>
                    <a:ext uri="{9D8B030D-6E8A-4147-A177-3AD203B41FA5}">
                      <a16:colId xmlns:a16="http://schemas.microsoft.com/office/drawing/2014/main" val="92390089"/>
                    </a:ext>
                  </a:extLst>
                </a:gridCol>
                <a:gridCol w="429816">
                  <a:extLst>
                    <a:ext uri="{9D8B030D-6E8A-4147-A177-3AD203B41FA5}">
                      <a16:colId xmlns:a16="http://schemas.microsoft.com/office/drawing/2014/main" val="3090278164"/>
                    </a:ext>
                  </a:extLst>
                </a:gridCol>
                <a:gridCol w="429816">
                  <a:extLst>
                    <a:ext uri="{9D8B030D-6E8A-4147-A177-3AD203B41FA5}">
                      <a16:colId xmlns:a16="http://schemas.microsoft.com/office/drawing/2014/main" val="2541965687"/>
                    </a:ext>
                  </a:extLst>
                </a:gridCol>
                <a:gridCol w="429816">
                  <a:extLst>
                    <a:ext uri="{9D8B030D-6E8A-4147-A177-3AD203B41FA5}">
                      <a16:colId xmlns:a16="http://schemas.microsoft.com/office/drawing/2014/main" val="201045810"/>
                    </a:ext>
                  </a:extLst>
                </a:gridCol>
                <a:gridCol w="429816">
                  <a:extLst>
                    <a:ext uri="{9D8B030D-6E8A-4147-A177-3AD203B41FA5}">
                      <a16:colId xmlns:a16="http://schemas.microsoft.com/office/drawing/2014/main" val="3139433668"/>
                    </a:ext>
                  </a:extLst>
                </a:gridCol>
                <a:gridCol w="429816">
                  <a:extLst>
                    <a:ext uri="{9D8B030D-6E8A-4147-A177-3AD203B41FA5}">
                      <a16:colId xmlns:a16="http://schemas.microsoft.com/office/drawing/2014/main" val="2198947314"/>
                    </a:ext>
                  </a:extLst>
                </a:gridCol>
                <a:gridCol w="429816">
                  <a:extLst>
                    <a:ext uri="{9D8B030D-6E8A-4147-A177-3AD203B41FA5}">
                      <a16:colId xmlns:a16="http://schemas.microsoft.com/office/drawing/2014/main" val="327402141"/>
                    </a:ext>
                  </a:extLst>
                </a:gridCol>
                <a:gridCol w="429816">
                  <a:extLst>
                    <a:ext uri="{9D8B030D-6E8A-4147-A177-3AD203B41FA5}">
                      <a16:colId xmlns:a16="http://schemas.microsoft.com/office/drawing/2014/main" val="1612002039"/>
                    </a:ext>
                  </a:extLst>
                </a:gridCol>
              </a:tblGrid>
              <a:tr h="370840">
                <a:tc>
                  <a:txBody>
                    <a:bodyPr/>
                    <a:lstStyle/>
                    <a:p>
                      <a:endParaRPr lang="en-US" dirty="0"/>
                    </a:p>
                  </a:txBody>
                  <a:tcPr>
                    <a:solidFill>
                      <a:schemeClr val="accent3"/>
                    </a:solidFill>
                  </a:tcPr>
                </a:tc>
                <a:tc>
                  <a:txBody>
                    <a:bodyPr/>
                    <a:lstStyle/>
                    <a:p>
                      <a:endParaRPr lang="en-US"/>
                    </a:p>
                  </a:txBody>
                  <a:tcPr>
                    <a:solidFill>
                      <a:schemeClr val="accent3"/>
                    </a:solidFill>
                  </a:tcPr>
                </a:tc>
                <a:tc>
                  <a:txBody>
                    <a:bodyPr/>
                    <a:lstStyle/>
                    <a:p>
                      <a:endParaRPr lang="en-US" dirty="0"/>
                    </a:p>
                  </a:txBody>
                  <a:tcPr>
                    <a:solidFill>
                      <a:schemeClr val="accent3"/>
                    </a:solidFill>
                  </a:tcPr>
                </a:tc>
                <a:tc>
                  <a:txBody>
                    <a:bodyPr/>
                    <a:lstStyle/>
                    <a:p>
                      <a:endParaRPr lang="en-US" dirty="0"/>
                    </a:p>
                  </a:txBody>
                  <a:tcPr>
                    <a:solidFill>
                      <a:schemeClr val="accent3"/>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4"/>
                    </a:solidFill>
                  </a:tcPr>
                </a:tc>
                <a:tc>
                  <a:txBody>
                    <a:bodyPr/>
                    <a:lstStyle/>
                    <a:p>
                      <a:endParaRPr lang="en-US" dirty="0"/>
                    </a:p>
                  </a:txBody>
                  <a:tcPr>
                    <a:solidFill>
                      <a:schemeClr val="accent4"/>
                    </a:solidFill>
                  </a:tcPr>
                </a:tc>
                <a:tc>
                  <a:txBody>
                    <a:bodyPr/>
                    <a:lstStyle/>
                    <a:p>
                      <a:endParaRPr lang="en-US" dirty="0"/>
                    </a:p>
                  </a:txBody>
                  <a:tcPr>
                    <a:solidFill>
                      <a:schemeClr val="accent4"/>
                    </a:solidFill>
                  </a:tcPr>
                </a:tc>
                <a:tc>
                  <a:txBody>
                    <a:bodyPr/>
                    <a:lstStyle/>
                    <a:p>
                      <a:endParaRPr lang="en-US" dirty="0"/>
                    </a:p>
                  </a:txBody>
                  <a:tcPr>
                    <a:solidFill>
                      <a:schemeClr val="accent4"/>
                    </a:solidFill>
                  </a:tcPr>
                </a:tc>
                <a:tc>
                  <a:txBody>
                    <a:bodyPr/>
                    <a:lstStyle/>
                    <a:p>
                      <a:endParaRPr lang="en-US" dirty="0"/>
                    </a:p>
                  </a:txBody>
                  <a:tcPr>
                    <a:solidFill>
                      <a:schemeClr val="tx2"/>
                    </a:solidFill>
                  </a:tcPr>
                </a:tc>
                <a:tc>
                  <a:txBody>
                    <a:bodyPr/>
                    <a:lstStyle/>
                    <a:p>
                      <a:endParaRPr lang="en-US" dirty="0"/>
                    </a:p>
                  </a:txBody>
                  <a:tcPr>
                    <a:solidFill>
                      <a:schemeClr val="tx2"/>
                    </a:solidFill>
                  </a:tcPr>
                </a:tc>
                <a:tc>
                  <a:txBody>
                    <a:bodyPr/>
                    <a:lstStyle/>
                    <a:p>
                      <a:endParaRPr lang="en-US" dirty="0"/>
                    </a:p>
                  </a:txBody>
                  <a:tcPr>
                    <a:solidFill>
                      <a:schemeClr val="tx2"/>
                    </a:solidFill>
                  </a:tcPr>
                </a:tc>
                <a:tc>
                  <a:txBody>
                    <a:bodyPr/>
                    <a:lstStyle/>
                    <a:p>
                      <a:endParaRPr lang="en-US" dirty="0"/>
                    </a:p>
                  </a:txBody>
                  <a:tcPr>
                    <a:solidFill>
                      <a:schemeClr val="tx2"/>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extLst>
                  <a:ext uri="{0D108BD9-81ED-4DB2-BD59-A6C34878D82A}">
                    <a16:rowId xmlns:a16="http://schemas.microsoft.com/office/drawing/2014/main" val="350576816"/>
                  </a:ext>
                </a:extLst>
              </a:tr>
            </a:tbl>
          </a:graphicData>
        </a:graphic>
      </p:graphicFrame>
      <p:sp>
        <p:nvSpPr>
          <p:cNvPr id="7" name="TextBox 6">
            <a:extLst>
              <a:ext uri="{FF2B5EF4-FFF2-40B4-BE49-F238E27FC236}">
                <a16:creationId xmlns:a16="http://schemas.microsoft.com/office/drawing/2014/main" id="{406D3D6B-275C-CE46-9777-9E283EC791B3}"/>
              </a:ext>
            </a:extLst>
          </p:cNvPr>
          <p:cNvSpPr txBox="1"/>
          <p:nvPr/>
        </p:nvSpPr>
        <p:spPr>
          <a:xfrm>
            <a:off x="4884053" y="1839045"/>
            <a:ext cx="354584" cy="646331"/>
          </a:xfrm>
          <a:prstGeom prst="rect">
            <a:avLst/>
          </a:prstGeom>
          <a:noFill/>
        </p:spPr>
        <p:txBody>
          <a:bodyPr wrap="none" rtlCol="0">
            <a:spAutoFit/>
          </a:bodyPr>
          <a:lstStyle/>
          <a:p>
            <a:r>
              <a:rPr lang="en-US" sz="3600" b="1" dirty="0"/>
              <a:t>.</a:t>
            </a:r>
          </a:p>
        </p:txBody>
      </p:sp>
      <p:sp>
        <p:nvSpPr>
          <p:cNvPr id="8" name="TextBox 7">
            <a:extLst>
              <a:ext uri="{FF2B5EF4-FFF2-40B4-BE49-F238E27FC236}">
                <a16:creationId xmlns:a16="http://schemas.microsoft.com/office/drawing/2014/main" id="{B60D5672-C5DA-6D41-8158-6A53901B109C}"/>
              </a:ext>
            </a:extLst>
          </p:cNvPr>
          <p:cNvSpPr txBox="1"/>
          <p:nvPr/>
        </p:nvSpPr>
        <p:spPr>
          <a:xfrm>
            <a:off x="4875491" y="2856435"/>
            <a:ext cx="306494" cy="369332"/>
          </a:xfrm>
          <a:prstGeom prst="rect">
            <a:avLst/>
          </a:prstGeom>
          <a:noFill/>
        </p:spPr>
        <p:txBody>
          <a:bodyPr wrap="none" rtlCol="0">
            <a:spAutoFit/>
          </a:bodyPr>
          <a:lstStyle/>
          <a:p>
            <a:r>
              <a:rPr lang="en-US" dirty="0"/>
              <a:t>=</a:t>
            </a:r>
          </a:p>
        </p:txBody>
      </p:sp>
      <p:graphicFrame>
        <p:nvGraphicFramePr>
          <p:cNvPr id="9" name="Content Placeholder 4">
            <a:extLst>
              <a:ext uri="{FF2B5EF4-FFF2-40B4-BE49-F238E27FC236}">
                <a16:creationId xmlns:a16="http://schemas.microsoft.com/office/drawing/2014/main" id="{9EBDE134-0D0B-F64E-BD1E-2DF19402D519}"/>
              </a:ext>
            </a:extLst>
          </p:cNvPr>
          <p:cNvGraphicFramePr>
            <a:graphicFrameLocks/>
          </p:cNvGraphicFramePr>
          <p:nvPr/>
        </p:nvGraphicFramePr>
        <p:xfrm>
          <a:off x="4813830" y="3305277"/>
          <a:ext cx="429816" cy="370840"/>
        </p:xfrm>
        <a:graphic>
          <a:graphicData uri="http://schemas.openxmlformats.org/drawingml/2006/table">
            <a:tbl>
              <a:tblPr firstRow="1" bandRow="1">
                <a:tableStyleId>{5C22544A-7EE6-4342-B048-85BDC9FD1C3A}</a:tableStyleId>
              </a:tblPr>
              <a:tblGrid>
                <a:gridCol w="429816">
                  <a:extLst>
                    <a:ext uri="{9D8B030D-6E8A-4147-A177-3AD203B41FA5}">
                      <a16:colId xmlns:a16="http://schemas.microsoft.com/office/drawing/2014/main" val="2689440918"/>
                    </a:ext>
                  </a:extLst>
                </a:gridCol>
              </a:tblGrid>
              <a:tr h="370840">
                <a:tc>
                  <a:txBody>
                    <a:bodyPr/>
                    <a:lstStyle/>
                    <a:p>
                      <a:endParaRPr lang="en-US" dirty="0"/>
                    </a:p>
                  </a:txBody>
                  <a:tcPr/>
                </a:tc>
                <a:extLst>
                  <a:ext uri="{0D108BD9-81ED-4DB2-BD59-A6C34878D82A}">
                    <a16:rowId xmlns:a16="http://schemas.microsoft.com/office/drawing/2014/main" val="350576816"/>
                  </a:ext>
                </a:extLst>
              </a:tr>
            </a:tbl>
          </a:graphicData>
        </a:graphic>
      </p:graphicFrame>
      <p:graphicFrame>
        <p:nvGraphicFramePr>
          <p:cNvPr id="10" name="Content Placeholder 4">
            <a:extLst>
              <a:ext uri="{FF2B5EF4-FFF2-40B4-BE49-F238E27FC236}">
                <a16:creationId xmlns:a16="http://schemas.microsoft.com/office/drawing/2014/main" id="{8247FBF9-72B0-A447-A186-5F94AF98A879}"/>
              </a:ext>
            </a:extLst>
          </p:cNvPr>
          <p:cNvGraphicFramePr>
            <a:graphicFrameLocks/>
          </p:cNvGraphicFramePr>
          <p:nvPr/>
        </p:nvGraphicFramePr>
        <p:xfrm>
          <a:off x="677682" y="2442712"/>
          <a:ext cx="8596320" cy="370840"/>
        </p:xfrm>
        <a:graphic>
          <a:graphicData uri="http://schemas.openxmlformats.org/drawingml/2006/table">
            <a:tbl>
              <a:tblPr firstRow="1" bandRow="1">
                <a:tableStyleId>{5C22544A-7EE6-4342-B048-85BDC9FD1C3A}</a:tableStyleId>
              </a:tblPr>
              <a:tblGrid>
                <a:gridCol w="429816">
                  <a:extLst>
                    <a:ext uri="{9D8B030D-6E8A-4147-A177-3AD203B41FA5}">
                      <a16:colId xmlns:a16="http://schemas.microsoft.com/office/drawing/2014/main" val="2689440918"/>
                    </a:ext>
                  </a:extLst>
                </a:gridCol>
                <a:gridCol w="429816">
                  <a:extLst>
                    <a:ext uri="{9D8B030D-6E8A-4147-A177-3AD203B41FA5}">
                      <a16:colId xmlns:a16="http://schemas.microsoft.com/office/drawing/2014/main" val="1934155305"/>
                    </a:ext>
                  </a:extLst>
                </a:gridCol>
                <a:gridCol w="429816">
                  <a:extLst>
                    <a:ext uri="{9D8B030D-6E8A-4147-A177-3AD203B41FA5}">
                      <a16:colId xmlns:a16="http://schemas.microsoft.com/office/drawing/2014/main" val="4146791306"/>
                    </a:ext>
                  </a:extLst>
                </a:gridCol>
                <a:gridCol w="429816">
                  <a:extLst>
                    <a:ext uri="{9D8B030D-6E8A-4147-A177-3AD203B41FA5}">
                      <a16:colId xmlns:a16="http://schemas.microsoft.com/office/drawing/2014/main" val="2049982477"/>
                    </a:ext>
                  </a:extLst>
                </a:gridCol>
                <a:gridCol w="429816">
                  <a:extLst>
                    <a:ext uri="{9D8B030D-6E8A-4147-A177-3AD203B41FA5}">
                      <a16:colId xmlns:a16="http://schemas.microsoft.com/office/drawing/2014/main" val="2773191258"/>
                    </a:ext>
                  </a:extLst>
                </a:gridCol>
                <a:gridCol w="429816">
                  <a:extLst>
                    <a:ext uri="{9D8B030D-6E8A-4147-A177-3AD203B41FA5}">
                      <a16:colId xmlns:a16="http://schemas.microsoft.com/office/drawing/2014/main" val="3544429911"/>
                    </a:ext>
                  </a:extLst>
                </a:gridCol>
                <a:gridCol w="429816">
                  <a:extLst>
                    <a:ext uri="{9D8B030D-6E8A-4147-A177-3AD203B41FA5}">
                      <a16:colId xmlns:a16="http://schemas.microsoft.com/office/drawing/2014/main" val="2162264184"/>
                    </a:ext>
                  </a:extLst>
                </a:gridCol>
                <a:gridCol w="429816">
                  <a:extLst>
                    <a:ext uri="{9D8B030D-6E8A-4147-A177-3AD203B41FA5}">
                      <a16:colId xmlns:a16="http://schemas.microsoft.com/office/drawing/2014/main" val="2511071876"/>
                    </a:ext>
                  </a:extLst>
                </a:gridCol>
                <a:gridCol w="429816">
                  <a:extLst>
                    <a:ext uri="{9D8B030D-6E8A-4147-A177-3AD203B41FA5}">
                      <a16:colId xmlns:a16="http://schemas.microsoft.com/office/drawing/2014/main" val="2930817596"/>
                    </a:ext>
                  </a:extLst>
                </a:gridCol>
                <a:gridCol w="429816">
                  <a:extLst>
                    <a:ext uri="{9D8B030D-6E8A-4147-A177-3AD203B41FA5}">
                      <a16:colId xmlns:a16="http://schemas.microsoft.com/office/drawing/2014/main" val="4021496421"/>
                    </a:ext>
                  </a:extLst>
                </a:gridCol>
                <a:gridCol w="429816">
                  <a:extLst>
                    <a:ext uri="{9D8B030D-6E8A-4147-A177-3AD203B41FA5}">
                      <a16:colId xmlns:a16="http://schemas.microsoft.com/office/drawing/2014/main" val="1228824809"/>
                    </a:ext>
                  </a:extLst>
                </a:gridCol>
                <a:gridCol w="429816">
                  <a:extLst>
                    <a:ext uri="{9D8B030D-6E8A-4147-A177-3AD203B41FA5}">
                      <a16:colId xmlns:a16="http://schemas.microsoft.com/office/drawing/2014/main" val="4191018982"/>
                    </a:ext>
                  </a:extLst>
                </a:gridCol>
                <a:gridCol w="429816">
                  <a:extLst>
                    <a:ext uri="{9D8B030D-6E8A-4147-A177-3AD203B41FA5}">
                      <a16:colId xmlns:a16="http://schemas.microsoft.com/office/drawing/2014/main" val="92390089"/>
                    </a:ext>
                  </a:extLst>
                </a:gridCol>
                <a:gridCol w="429816">
                  <a:extLst>
                    <a:ext uri="{9D8B030D-6E8A-4147-A177-3AD203B41FA5}">
                      <a16:colId xmlns:a16="http://schemas.microsoft.com/office/drawing/2014/main" val="3090278164"/>
                    </a:ext>
                  </a:extLst>
                </a:gridCol>
                <a:gridCol w="429816">
                  <a:extLst>
                    <a:ext uri="{9D8B030D-6E8A-4147-A177-3AD203B41FA5}">
                      <a16:colId xmlns:a16="http://schemas.microsoft.com/office/drawing/2014/main" val="2541965687"/>
                    </a:ext>
                  </a:extLst>
                </a:gridCol>
                <a:gridCol w="429816">
                  <a:extLst>
                    <a:ext uri="{9D8B030D-6E8A-4147-A177-3AD203B41FA5}">
                      <a16:colId xmlns:a16="http://schemas.microsoft.com/office/drawing/2014/main" val="201045810"/>
                    </a:ext>
                  </a:extLst>
                </a:gridCol>
                <a:gridCol w="429816">
                  <a:extLst>
                    <a:ext uri="{9D8B030D-6E8A-4147-A177-3AD203B41FA5}">
                      <a16:colId xmlns:a16="http://schemas.microsoft.com/office/drawing/2014/main" val="3139433668"/>
                    </a:ext>
                  </a:extLst>
                </a:gridCol>
                <a:gridCol w="429816">
                  <a:extLst>
                    <a:ext uri="{9D8B030D-6E8A-4147-A177-3AD203B41FA5}">
                      <a16:colId xmlns:a16="http://schemas.microsoft.com/office/drawing/2014/main" val="2198947314"/>
                    </a:ext>
                  </a:extLst>
                </a:gridCol>
                <a:gridCol w="429816">
                  <a:extLst>
                    <a:ext uri="{9D8B030D-6E8A-4147-A177-3AD203B41FA5}">
                      <a16:colId xmlns:a16="http://schemas.microsoft.com/office/drawing/2014/main" val="327402141"/>
                    </a:ext>
                  </a:extLst>
                </a:gridCol>
                <a:gridCol w="429816">
                  <a:extLst>
                    <a:ext uri="{9D8B030D-6E8A-4147-A177-3AD203B41FA5}">
                      <a16:colId xmlns:a16="http://schemas.microsoft.com/office/drawing/2014/main" val="1612002039"/>
                    </a:ext>
                  </a:extLst>
                </a:gridCol>
              </a:tblGrid>
              <a:tr h="370840">
                <a:tc>
                  <a:txBody>
                    <a:bodyPr/>
                    <a:lstStyle/>
                    <a:p>
                      <a:endParaRPr lang="en-US" dirty="0"/>
                    </a:p>
                  </a:txBody>
                  <a:tcPr>
                    <a:solidFill>
                      <a:schemeClr val="accent3"/>
                    </a:solidFill>
                  </a:tcPr>
                </a:tc>
                <a:tc>
                  <a:txBody>
                    <a:bodyPr/>
                    <a:lstStyle/>
                    <a:p>
                      <a:endParaRPr lang="en-US" dirty="0"/>
                    </a:p>
                  </a:txBody>
                  <a:tcPr>
                    <a:solidFill>
                      <a:schemeClr val="accent3"/>
                    </a:solidFill>
                  </a:tcPr>
                </a:tc>
                <a:tc>
                  <a:txBody>
                    <a:bodyPr/>
                    <a:lstStyle/>
                    <a:p>
                      <a:endParaRPr lang="en-US" dirty="0"/>
                    </a:p>
                  </a:txBody>
                  <a:tcPr>
                    <a:solidFill>
                      <a:schemeClr val="accent3"/>
                    </a:solidFill>
                  </a:tcPr>
                </a:tc>
                <a:tc>
                  <a:txBody>
                    <a:bodyPr/>
                    <a:lstStyle/>
                    <a:p>
                      <a:endParaRPr lang="en-US" dirty="0"/>
                    </a:p>
                  </a:txBody>
                  <a:tcPr>
                    <a:solidFill>
                      <a:schemeClr val="accent3"/>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4"/>
                    </a:solidFill>
                  </a:tcPr>
                </a:tc>
                <a:tc>
                  <a:txBody>
                    <a:bodyPr/>
                    <a:lstStyle/>
                    <a:p>
                      <a:endParaRPr lang="en-US" dirty="0"/>
                    </a:p>
                  </a:txBody>
                  <a:tcPr>
                    <a:solidFill>
                      <a:schemeClr val="accent4"/>
                    </a:solidFill>
                  </a:tcPr>
                </a:tc>
                <a:tc>
                  <a:txBody>
                    <a:bodyPr/>
                    <a:lstStyle/>
                    <a:p>
                      <a:endParaRPr lang="en-US" dirty="0"/>
                    </a:p>
                  </a:txBody>
                  <a:tcPr>
                    <a:solidFill>
                      <a:schemeClr val="accent4"/>
                    </a:solidFill>
                  </a:tcPr>
                </a:tc>
                <a:tc>
                  <a:txBody>
                    <a:bodyPr/>
                    <a:lstStyle/>
                    <a:p>
                      <a:endParaRPr lang="en-US" dirty="0"/>
                    </a:p>
                  </a:txBody>
                  <a:tcPr>
                    <a:solidFill>
                      <a:schemeClr val="accent4"/>
                    </a:solidFill>
                  </a:tcPr>
                </a:tc>
                <a:tc>
                  <a:txBody>
                    <a:bodyPr/>
                    <a:lstStyle/>
                    <a:p>
                      <a:endParaRPr lang="en-US" dirty="0"/>
                    </a:p>
                  </a:txBody>
                  <a:tcPr>
                    <a:solidFill>
                      <a:schemeClr val="tx2"/>
                    </a:solidFill>
                  </a:tcPr>
                </a:tc>
                <a:tc>
                  <a:txBody>
                    <a:bodyPr/>
                    <a:lstStyle/>
                    <a:p>
                      <a:endParaRPr lang="en-US" dirty="0"/>
                    </a:p>
                  </a:txBody>
                  <a:tcPr>
                    <a:solidFill>
                      <a:schemeClr val="tx2"/>
                    </a:solidFill>
                  </a:tcPr>
                </a:tc>
                <a:tc>
                  <a:txBody>
                    <a:bodyPr/>
                    <a:lstStyle/>
                    <a:p>
                      <a:endParaRPr lang="en-US" dirty="0"/>
                    </a:p>
                  </a:txBody>
                  <a:tcPr>
                    <a:solidFill>
                      <a:schemeClr val="tx2"/>
                    </a:solidFill>
                  </a:tcPr>
                </a:tc>
                <a:tc>
                  <a:txBody>
                    <a:bodyPr/>
                    <a:lstStyle/>
                    <a:p>
                      <a:endParaRPr lang="en-US" dirty="0"/>
                    </a:p>
                  </a:txBody>
                  <a:tcPr>
                    <a:solidFill>
                      <a:schemeClr val="tx2"/>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extLst>
                  <a:ext uri="{0D108BD9-81ED-4DB2-BD59-A6C34878D82A}">
                    <a16:rowId xmlns:a16="http://schemas.microsoft.com/office/drawing/2014/main" val="350576816"/>
                  </a:ext>
                </a:extLst>
              </a:tr>
            </a:tbl>
          </a:graphicData>
        </a:graphic>
      </p:graphicFrame>
      <p:pic>
        <p:nvPicPr>
          <p:cNvPr id="3" name="Picture 2">
            <a:extLst>
              <a:ext uri="{FF2B5EF4-FFF2-40B4-BE49-F238E27FC236}">
                <a16:creationId xmlns:a16="http://schemas.microsoft.com/office/drawing/2014/main" id="{9F7307F1-CE9B-9B4A-BF50-3770D6666238}"/>
              </a:ext>
            </a:extLst>
          </p:cNvPr>
          <p:cNvPicPr>
            <a:picLocks noChangeAspect="1"/>
          </p:cNvPicPr>
          <p:nvPr/>
        </p:nvPicPr>
        <p:blipFill>
          <a:blip r:embed="rId2"/>
          <a:stretch>
            <a:fillRect/>
          </a:stretch>
        </p:blipFill>
        <p:spPr>
          <a:xfrm>
            <a:off x="1716521" y="3755627"/>
            <a:ext cx="7044232" cy="2880732"/>
          </a:xfrm>
          <a:prstGeom prst="rect">
            <a:avLst/>
          </a:prstGeom>
        </p:spPr>
      </p:pic>
      <p:sp>
        <p:nvSpPr>
          <p:cNvPr id="4" name="Rectangle 3">
            <a:extLst>
              <a:ext uri="{FF2B5EF4-FFF2-40B4-BE49-F238E27FC236}">
                <a16:creationId xmlns:a16="http://schemas.microsoft.com/office/drawing/2014/main" id="{2AF0E19F-C285-B24E-A2B8-4B60D4F3DA5D}"/>
              </a:ext>
            </a:extLst>
          </p:cNvPr>
          <p:cNvSpPr/>
          <p:nvPr/>
        </p:nvSpPr>
        <p:spPr>
          <a:xfrm>
            <a:off x="1784195" y="5055220"/>
            <a:ext cx="6976558" cy="973873"/>
          </a:xfrm>
          <a:prstGeom prst="rect">
            <a:avLst/>
          </a:prstGeom>
          <a:solidFill>
            <a:schemeClr val="accent2">
              <a:lumMod val="60000"/>
              <a:lumOff val="40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FCF240F-4F78-F14B-8B05-01595ABA08CD}"/>
              </a:ext>
            </a:extLst>
          </p:cNvPr>
          <p:cNvSpPr txBox="1"/>
          <p:nvPr/>
        </p:nvSpPr>
        <p:spPr>
          <a:xfrm>
            <a:off x="7774586" y="5055220"/>
            <a:ext cx="986167" cy="369332"/>
          </a:xfrm>
          <a:prstGeom prst="rect">
            <a:avLst/>
          </a:prstGeom>
          <a:noFill/>
        </p:spPr>
        <p:txBody>
          <a:bodyPr wrap="none" rtlCol="0">
            <a:spAutoFit/>
          </a:bodyPr>
          <a:lstStyle/>
          <a:p>
            <a:r>
              <a:rPr lang="en-US" dirty="0" err="1"/>
              <a:t>Codelet</a:t>
            </a:r>
            <a:endParaRPr lang="en-US" dirty="0"/>
          </a:p>
        </p:txBody>
      </p:sp>
      <p:sp>
        <p:nvSpPr>
          <p:cNvPr id="11" name="TextBox 10">
            <a:extLst>
              <a:ext uri="{FF2B5EF4-FFF2-40B4-BE49-F238E27FC236}">
                <a16:creationId xmlns:a16="http://schemas.microsoft.com/office/drawing/2014/main" id="{6E6A64D9-70C5-674B-A507-9296C12F9C3E}"/>
              </a:ext>
            </a:extLst>
          </p:cNvPr>
          <p:cNvSpPr txBox="1"/>
          <p:nvPr/>
        </p:nvSpPr>
        <p:spPr>
          <a:xfrm>
            <a:off x="9344723" y="1740357"/>
            <a:ext cx="320922" cy="369332"/>
          </a:xfrm>
          <a:prstGeom prst="rect">
            <a:avLst/>
          </a:prstGeom>
          <a:noFill/>
        </p:spPr>
        <p:txBody>
          <a:bodyPr wrap="none" rtlCol="0">
            <a:spAutoFit/>
          </a:bodyPr>
          <a:lstStyle/>
          <a:p>
            <a:r>
              <a:rPr lang="en-US" dirty="0"/>
              <a:t>A</a:t>
            </a:r>
          </a:p>
        </p:txBody>
      </p:sp>
      <p:sp>
        <p:nvSpPr>
          <p:cNvPr id="12" name="TextBox 11">
            <a:extLst>
              <a:ext uri="{FF2B5EF4-FFF2-40B4-BE49-F238E27FC236}">
                <a16:creationId xmlns:a16="http://schemas.microsoft.com/office/drawing/2014/main" id="{20897720-269C-6C4B-B4B3-0804B8CC9E0E}"/>
              </a:ext>
            </a:extLst>
          </p:cNvPr>
          <p:cNvSpPr txBox="1"/>
          <p:nvPr/>
        </p:nvSpPr>
        <p:spPr>
          <a:xfrm>
            <a:off x="9344723" y="2440073"/>
            <a:ext cx="320922" cy="369332"/>
          </a:xfrm>
          <a:prstGeom prst="rect">
            <a:avLst/>
          </a:prstGeom>
          <a:noFill/>
        </p:spPr>
        <p:txBody>
          <a:bodyPr wrap="none" rtlCol="0">
            <a:spAutoFit/>
          </a:bodyPr>
          <a:lstStyle/>
          <a:p>
            <a:r>
              <a:rPr lang="en-US" dirty="0"/>
              <a:t>B</a:t>
            </a:r>
          </a:p>
        </p:txBody>
      </p:sp>
      <p:sp>
        <p:nvSpPr>
          <p:cNvPr id="13" name="Slide Number Placeholder 12">
            <a:extLst>
              <a:ext uri="{FF2B5EF4-FFF2-40B4-BE49-F238E27FC236}">
                <a16:creationId xmlns:a16="http://schemas.microsoft.com/office/drawing/2014/main" id="{A052086D-26EA-F541-9B07-03CB56230EB3}"/>
              </a:ext>
            </a:extLst>
          </p:cNvPr>
          <p:cNvSpPr>
            <a:spLocks noGrp="1"/>
          </p:cNvSpPr>
          <p:nvPr>
            <p:ph type="sldNum" sz="quarter" idx="12"/>
          </p:nvPr>
        </p:nvSpPr>
        <p:spPr/>
        <p:txBody>
          <a:bodyPr/>
          <a:lstStyle/>
          <a:p>
            <a:fld id="{4FAB73BC-B049-4115-A692-8D63A059BFB8}" type="slidenum">
              <a:rPr lang="en-US" smtClean="0"/>
              <a:t>39</a:t>
            </a:fld>
            <a:endParaRPr lang="en-US"/>
          </a:p>
        </p:txBody>
      </p:sp>
    </p:spTree>
    <p:extLst>
      <p:ext uri="{BB962C8B-B14F-4D97-AF65-F5344CB8AC3E}">
        <p14:creationId xmlns:p14="http://schemas.microsoft.com/office/powerpoint/2010/main" val="566705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8AAAA-C8FF-064C-858F-24D7BA244DC7}"/>
              </a:ext>
            </a:extLst>
          </p:cNvPr>
          <p:cNvSpPr>
            <a:spLocks noGrp="1"/>
          </p:cNvSpPr>
          <p:nvPr>
            <p:ph type="title"/>
          </p:nvPr>
        </p:nvSpPr>
        <p:spPr/>
        <p:txBody>
          <a:bodyPr/>
          <a:lstStyle/>
          <a:p>
            <a:r>
              <a:rPr lang="en-US" dirty="0"/>
              <a:t>How did we get here?</a:t>
            </a:r>
          </a:p>
        </p:txBody>
      </p:sp>
      <p:cxnSp>
        <p:nvCxnSpPr>
          <p:cNvPr id="5" name="Straight Connector 4">
            <a:extLst>
              <a:ext uri="{FF2B5EF4-FFF2-40B4-BE49-F238E27FC236}">
                <a16:creationId xmlns:a16="http://schemas.microsoft.com/office/drawing/2014/main" id="{A3132CF3-25A6-DD4D-98C7-A9575CD24446}"/>
              </a:ext>
            </a:extLst>
          </p:cNvPr>
          <p:cNvCxnSpPr/>
          <p:nvPr/>
        </p:nvCxnSpPr>
        <p:spPr>
          <a:xfrm>
            <a:off x="1061187" y="4323122"/>
            <a:ext cx="256720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Curved Connector 6">
            <a:extLst>
              <a:ext uri="{FF2B5EF4-FFF2-40B4-BE49-F238E27FC236}">
                <a16:creationId xmlns:a16="http://schemas.microsoft.com/office/drawing/2014/main" id="{B23987A5-CB4B-5143-A9E9-2E9D5D1D42F9}"/>
              </a:ext>
            </a:extLst>
          </p:cNvPr>
          <p:cNvCxnSpPr>
            <a:cxnSpLocks/>
          </p:cNvCxnSpPr>
          <p:nvPr/>
        </p:nvCxnSpPr>
        <p:spPr>
          <a:xfrm flipV="1">
            <a:off x="3628391" y="3121046"/>
            <a:ext cx="6051478" cy="1202075"/>
          </a:xfrm>
          <a:prstGeom prst="curvedConnector3">
            <a:avLst>
              <a:gd name="adj1" fmla="val 534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00A0FDCA-21E8-D44B-9C7F-FFAFBB76A24C}"/>
              </a:ext>
            </a:extLst>
          </p:cNvPr>
          <p:cNvCxnSpPr>
            <a:cxnSpLocks/>
          </p:cNvCxnSpPr>
          <p:nvPr/>
        </p:nvCxnSpPr>
        <p:spPr>
          <a:xfrm>
            <a:off x="3628391" y="4323122"/>
            <a:ext cx="6051478" cy="1089060"/>
          </a:xfrm>
          <a:prstGeom prst="curvedConnector3">
            <a:avLst>
              <a:gd name="adj1" fmla="val 551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4853A07D-6BCE-5B4D-801B-26F772EDD7D4}"/>
              </a:ext>
            </a:extLst>
          </p:cNvPr>
          <p:cNvSpPr/>
          <p:nvPr/>
        </p:nvSpPr>
        <p:spPr>
          <a:xfrm>
            <a:off x="1030365" y="4261476"/>
            <a:ext cx="121954" cy="1219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D3A7116-5507-C647-8941-ACCA57D0DE15}"/>
              </a:ext>
            </a:extLst>
          </p:cNvPr>
          <p:cNvSpPr txBox="1"/>
          <p:nvPr/>
        </p:nvSpPr>
        <p:spPr>
          <a:xfrm rot="19800000">
            <a:off x="585221" y="4407937"/>
            <a:ext cx="684803" cy="369332"/>
          </a:xfrm>
          <a:prstGeom prst="rect">
            <a:avLst/>
          </a:prstGeom>
          <a:noFill/>
        </p:spPr>
        <p:txBody>
          <a:bodyPr wrap="none" rtlCol="0">
            <a:spAutoFit/>
          </a:bodyPr>
          <a:lstStyle/>
          <a:p>
            <a:r>
              <a:rPr lang="en-US" dirty="0"/>
              <a:t>1936</a:t>
            </a:r>
          </a:p>
        </p:txBody>
      </p:sp>
      <p:sp>
        <p:nvSpPr>
          <p:cNvPr id="20" name="TextBox 19">
            <a:extLst>
              <a:ext uri="{FF2B5EF4-FFF2-40B4-BE49-F238E27FC236}">
                <a16:creationId xmlns:a16="http://schemas.microsoft.com/office/drawing/2014/main" id="{53160AE3-07EA-6A4C-A005-43DC33094ECD}"/>
              </a:ext>
            </a:extLst>
          </p:cNvPr>
          <p:cNvSpPr txBox="1"/>
          <p:nvPr/>
        </p:nvSpPr>
        <p:spPr>
          <a:xfrm rot="18257492">
            <a:off x="591629" y="3283337"/>
            <a:ext cx="1861215" cy="369332"/>
          </a:xfrm>
          <a:prstGeom prst="rect">
            <a:avLst/>
          </a:prstGeom>
          <a:noFill/>
        </p:spPr>
        <p:txBody>
          <a:bodyPr wrap="none" rtlCol="0">
            <a:spAutoFit/>
          </a:bodyPr>
          <a:lstStyle/>
          <a:p>
            <a:r>
              <a:rPr lang="en-US" dirty="0"/>
              <a:t>Turing Machine</a:t>
            </a:r>
          </a:p>
        </p:txBody>
      </p:sp>
      <p:sp>
        <p:nvSpPr>
          <p:cNvPr id="21" name="Oval 20">
            <a:extLst>
              <a:ext uri="{FF2B5EF4-FFF2-40B4-BE49-F238E27FC236}">
                <a16:creationId xmlns:a16="http://schemas.microsoft.com/office/drawing/2014/main" id="{462E4C77-68A8-AD4A-B11A-36105A7A740E}"/>
              </a:ext>
            </a:extLst>
          </p:cNvPr>
          <p:cNvSpPr/>
          <p:nvPr/>
        </p:nvSpPr>
        <p:spPr>
          <a:xfrm>
            <a:off x="2018593" y="4261476"/>
            <a:ext cx="121954" cy="1219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87666D0B-9368-9947-AA9E-E0F16AE3067F}"/>
              </a:ext>
            </a:extLst>
          </p:cNvPr>
          <p:cNvSpPr txBox="1"/>
          <p:nvPr/>
        </p:nvSpPr>
        <p:spPr>
          <a:xfrm rot="19800000">
            <a:off x="1573449" y="4407937"/>
            <a:ext cx="684803" cy="369332"/>
          </a:xfrm>
          <a:prstGeom prst="rect">
            <a:avLst/>
          </a:prstGeom>
          <a:noFill/>
        </p:spPr>
        <p:txBody>
          <a:bodyPr wrap="none" rtlCol="0">
            <a:spAutoFit/>
          </a:bodyPr>
          <a:lstStyle/>
          <a:p>
            <a:r>
              <a:rPr lang="en-US" dirty="0"/>
              <a:t>1945</a:t>
            </a:r>
          </a:p>
        </p:txBody>
      </p:sp>
      <p:sp>
        <p:nvSpPr>
          <p:cNvPr id="23" name="TextBox 22">
            <a:extLst>
              <a:ext uri="{FF2B5EF4-FFF2-40B4-BE49-F238E27FC236}">
                <a16:creationId xmlns:a16="http://schemas.microsoft.com/office/drawing/2014/main" id="{9184F434-F5B2-804C-8156-1A140C87E60E}"/>
              </a:ext>
            </a:extLst>
          </p:cNvPr>
          <p:cNvSpPr txBox="1"/>
          <p:nvPr/>
        </p:nvSpPr>
        <p:spPr>
          <a:xfrm rot="18257492">
            <a:off x="1520798" y="3105833"/>
            <a:ext cx="1791470" cy="646331"/>
          </a:xfrm>
          <a:prstGeom prst="rect">
            <a:avLst/>
          </a:prstGeom>
          <a:noFill/>
        </p:spPr>
        <p:txBody>
          <a:bodyPr wrap="square" rtlCol="0">
            <a:spAutoFit/>
          </a:bodyPr>
          <a:lstStyle/>
          <a:p>
            <a:r>
              <a:rPr lang="en-US" dirty="0"/>
              <a:t>Von Neumann Architecture</a:t>
            </a:r>
          </a:p>
        </p:txBody>
      </p:sp>
      <p:sp>
        <p:nvSpPr>
          <p:cNvPr id="24" name="Oval 23">
            <a:extLst>
              <a:ext uri="{FF2B5EF4-FFF2-40B4-BE49-F238E27FC236}">
                <a16:creationId xmlns:a16="http://schemas.microsoft.com/office/drawing/2014/main" id="{45FD12EC-3C75-5644-9F9B-5A9DA22EEF72}"/>
              </a:ext>
            </a:extLst>
          </p:cNvPr>
          <p:cNvSpPr/>
          <p:nvPr/>
        </p:nvSpPr>
        <p:spPr>
          <a:xfrm>
            <a:off x="3612116" y="4261475"/>
            <a:ext cx="121954" cy="1219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966C4EA2-173F-8B48-B231-A69C5CA061F8}"/>
              </a:ext>
            </a:extLst>
          </p:cNvPr>
          <p:cNvSpPr txBox="1"/>
          <p:nvPr/>
        </p:nvSpPr>
        <p:spPr>
          <a:xfrm rot="19800000">
            <a:off x="3166972" y="4407936"/>
            <a:ext cx="684803" cy="369332"/>
          </a:xfrm>
          <a:prstGeom prst="rect">
            <a:avLst/>
          </a:prstGeom>
          <a:noFill/>
        </p:spPr>
        <p:txBody>
          <a:bodyPr wrap="none" rtlCol="0">
            <a:spAutoFit/>
          </a:bodyPr>
          <a:lstStyle/>
          <a:p>
            <a:r>
              <a:rPr lang="en-US" dirty="0"/>
              <a:t>1960</a:t>
            </a:r>
          </a:p>
        </p:txBody>
      </p:sp>
      <p:sp>
        <p:nvSpPr>
          <p:cNvPr id="26" name="Rectangle 25">
            <a:extLst>
              <a:ext uri="{FF2B5EF4-FFF2-40B4-BE49-F238E27FC236}">
                <a16:creationId xmlns:a16="http://schemas.microsoft.com/office/drawing/2014/main" id="{B1373F11-82AD-3A47-82C1-0C709E720277}"/>
              </a:ext>
            </a:extLst>
          </p:cNvPr>
          <p:cNvSpPr/>
          <p:nvPr/>
        </p:nvSpPr>
        <p:spPr>
          <a:xfrm rot="18171170">
            <a:off x="3168289" y="3351793"/>
            <a:ext cx="1612942" cy="369332"/>
          </a:xfrm>
          <a:prstGeom prst="rect">
            <a:avLst/>
          </a:prstGeom>
        </p:spPr>
        <p:txBody>
          <a:bodyPr wrap="none">
            <a:spAutoFit/>
          </a:bodyPr>
          <a:lstStyle/>
          <a:p>
            <a:r>
              <a:rPr lang="en-US" dirty="0"/>
              <a:t>ISA (IBM 360)</a:t>
            </a:r>
          </a:p>
        </p:txBody>
      </p:sp>
      <p:sp>
        <p:nvSpPr>
          <p:cNvPr id="27" name="Oval 26">
            <a:extLst>
              <a:ext uri="{FF2B5EF4-FFF2-40B4-BE49-F238E27FC236}">
                <a16:creationId xmlns:a16="http://schemas.microsoft.com/office/drawing/2014/main" id="{290DAFFD-6AC3-2C46-93DE-67FEE907D092}"/>
              </a:ext>
            </a:extLst>
          </p:cNvPr>
          <p:cNvSpPr/>
          <p:nvPr/>
        </p:nvSpPr>
        <p:spPr>
          <a:xfrm>
            <a:off x="5483578" y="3267882"/>
            <a:ext cx="121954" cy="121954"/>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420BC0FC-3D62-624F-8BF3-3352A6928837}"/>
              </a:ext>
            </a:extLst>
          </p:cNvPr>
          <p:cNvSpPr txBox="1"/>
          <p:nvPr/>
        </p:nvSpPr>
        <p:spPr>
          <a:xfrm rot="19800000">
            <a:off x="5038434" y="3414343"/>
            <a:ext cx="684803" cy="369332"/>
          </a:xfrm>
          <a:prstGeom prst="rect">
            <a:avLst/>
          </a:prstGeom>
          <a:noFill/>
        </p:spPr>
        <p:txBody>
          <a:bodyPr wrap="none" rtlCol="0">
            <a:spAutoFit/>
          </a:bodyPr>
          <a:lstStyle/>
          <a:p>
            <a:r>
              <a:rPr lang="en-US" dirty="0"/>
              <a:t>1973</a:t>
            </a:r>
          </a:p>
        </p:txBody>
      </p:sp>
      <p:sp>
        <p:nvSpPr>
          <p:cNvPr id="29" name="TextBox 28">
            <a:extLst>
              <a:ext uri="{FF2B5EF4-FFF2-40B4-BE49-F238E27FC236}">
                <a16:creationId xmlns:a16="http://schemas.microsoft.com/office/drawing/2014/main" id="{8CB99112-64EB-B443-A02B-5B55773C8A51}"/>
              </a:ext>
            </a:extLst>
          </p:cNvPr>
          <p:cNvSpPr txBox="1"/>
          <p:nvPr/>
        </p:nvSpPr>
        <p:spPr>
          <a:xfrm rot="18257492">
            <a:off x="5089788" y="2144345"/>
            <a:ext cx="1791470" cy="646331"/>
          </a:xfrm>
          <a:prstGeom prst="rect">
            <a:avLst/>
          </a:prstGeom>
          <a:noFill/>
        </p:spPr>
        <p:txBody>
          <a:bodyPr wrap="square" rtlCol="0">
            <a:spAutoFit/>
          </a:bodyPr>
          <a:lstStyle/>
          <a:p>
            <a:r>
              <a:rPr lang="en-US" dirty="0"/>
              <a:t>Writable Control Store</a:t>
            </a:r>
          </a:p>
        </p:txBody>
      </p:sp>
      <p:sp>
        <p:nvSpPr>
          <p:cNvPr id="30" name="TextBox 29">
            <a:extLst>
              <a:ext uri="{FF2B5EF4-FFF2-40B4-BE49-F238E27FC236}">
                <a16:creationId xmlns:a16="http://schemas.microsoft.com/office/drawing/2014/main" id="{2BA8A829-B41D-8E44-B4E8-85CCAF68C080}"/>
              </a:ext>
            </a:extLst>
          </p:cNvPr>
          <p:cNvSpPr txBox="1"/>
          <p:nvPr/>
        </p:nvSpPr>
        <p:spPr>
          <a:xfrm>
            <a:off x="9909128" y="5227516"/>
            <a:ext cx="1089850" cy="369332"/>
          </a:xfrm>
          <a:prstGeom prst="rect">
            <a:avLst/>
          </a:prstGeom>
          <a:noFill/>
        </p:spPr>
        <p:txBody>
          <a:bodyPr wrap="none" rtlCol="0">
            <a:spAutoFit/>
          </a:bodyPr>
          <a:lstStyle/>
          <a:p>
            <a:r>
              <a:rPr lang="en-US" dirty="0"/>
              <a:t>Software</a:t>
            </a:r>
          </a:p>
        </p:txBody>
      </p:sp>
      <p:sp>
        <p:nvSpPr>
          <p:cNvPr id="31" name="TextBox 30">
            <a:extLst>
              <a:ext uri="{FF2B5EF4-FFF2-40B4-BE49-F238E27FC236}">
                <a16:creationId xmlns:a16="http://schemas.microsoft.com/office/drawing/2014/main" id="{01324A18-D683-1245-89C7-31E82DC27B1E}"/>
              </a:ext>
            </a:extLst>
          </p:cNvPr>
          <p:cNvSpPr txBox="1"/>
          <p:nvPr/>
        </p:nvSpPr>
        <p:spPr>
          <a:xfrm>
            <a:off x="9909128" y="2898550"/>
            <a:ext cx="1213024" cy="369332"/>
          </a:xfrm>
          <a:prstGeom prst="rect">
            <a:avLst/>
          </a:prstGeom>
          <a:noFill/>
        </p:spPr>
        <p:txBody>
          <a:bodyPr wrap="none" rtlCol="0">
            <a:spAutoFit/>
          </a:bodyPr>
          <a:lstStyle/>
          <a:p>
            <a:r>
              <a:rPr lang="en-US" dirty="0"/>
              <a:t>Hardware</a:t>
            </a:r>
          </a:p>
        </p:txBody>
      </p:sp>
      <p:sp>
        <p:nvSpPr>
          <p:cNvPr id="32" name="Oval 31">
            <a:extLst>
              <a:ext uri="{FF2B5EF4-FFF2-40B4-BE49-F238E27FC236}">
                <a16:creationId xmlns:a16="http://schemas.microsoft.com/office/drawing/2014/main" id="{2EEC7138-D70C-4046-87AB-F794FCC3113C}"/>
              </a:ext>
            </a:extLst>
          </p:cNvPr>
          <p:cNvSpPr/>
          <p:nvPr/>
        </p:nvSpPr>
        <p:spPr>
          <a:xfrm>
            <a:off x="6179807" y="3205332"/>
            <a:ext cx="121954" cy="121954"/>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BB2A0C8B-F0E8-3D46-ABE1-456C9DF548B3}"/>
              </a:ext>
            </a:extLst>
          </p:cNvPr>
          <p:cNvSpPr txBox="1"/>
          <p:nvPr/>
        </p:nvSpPr>
        <p:spPr>
          <a:xfrm rot="19800000">
            <a:off x="5734663" y="3351793"/>
            <a:ext cx="684803" cy="369332"/>
          </a:xfrm>
          <a:prstGeom prst="rect">
            <a:avLst/>
          </a:prstGeom>
          <a:noFill/>
        </p:spPr>
        <p:txBody>
          <a:bodyPr wrap="none" rtlCol="0">
            <a:spAutoFit/>
          </a:bodyPr>
          <a:lstStyle/>
          <a:p>
            <a:r>
              <a:rPr lang="en-US" dirty="0"/>
              <a:t>1979</a:t>
            </a:r>
          </a:p>
        </p:txBody>
      </p:sp>
      <p:sp>
        <p:nvSpPr>
          <p:cNvPr id="34" name="Oval 33">
            <a:extLst>
              <a:ext uri="{FF2B5EF4-FFF2-40B4-BE49-F238E27FC236}">
                <a16:creationId xmlns:a16="http://schemas.microsoft.com/office/drawing/2014/main" id="{DDB8AE1C-B05B-A54E-8B5D-6DEC1F3A0ED0}"/>
              </a:ext>
            </a:extLst>
          </p:cNvPr>
          <p:cNvSpPr/>
          <p:nvPr/>
        </p:nvSpPr>
        <p:spPr>
          <a:xfrm>
            <a:off x="6768953" y="3154741"/>
            <a:ext cx="121954" cy="121954"/>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917A23BA-AA67-0948-98A7-0FDD212883C7}"/>
              </a:ext>
            </a:extLst>
          </p:cNvPr>
          <p:cNvSpPr txBox="1"/>
          <p:nvPr/>
        </p:nvSpPr>
        <p:spPr>
          <a:xfrm rot="19800000">
            <a:off x="6323809" y="3301202"/>
            <a:ext cx="684803" cy="369332"/>
          </a:xfrm>
          <a:prstGeom prst="rect">
            <a:avLst/>
          </a:prstGeom>
          <a:noFill/>
        </p:spPr>
        <p:txBody>
          <a:bodyPr wrap="none" rtlCol="0">
            <a:spAutoFit/>
          </a:bodyPr>
          <a:lstStyle/>
          <a:p>
            <a:r>
              <a:rPr lang="en-US" dirty="0"/>
              <a:t>1981</a:t>
            </a:r>
          </a:p>
        </p:txBody>
      </p:sp>
      <p:sp>
        <p:nvSpPr>
          <p:cNvPr id="36" name="Oval 35">
            <a:extLst>
              <a:ext uri="{FF2B5EF4-FFF2-40B4-BE49-F238E27FC236}">
                <a16:creationId xmlns:a16="http://schemas.microsoft.com/office/drawing/2014/main" id="{2D7F00DB-C472-D745-A23E-A2F8DDF24B2D}"/>
              </a:ext>
            </a:extLst>
          </p:cNvPr>
          <p:cNvSpPr/>
          <p:nvPr/>
        </p:nvSpPr>
        <p:spPr>
          <a:xfrm>
            <a:off x="7315245" y="3154741"/>
            <a:ext cx="121954" cy="121954"/>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FA256884-E46A-7948-98A7-5C9A57EA27A3}"/>
              </a:ext>
            </a:extLst>
          </p:cNvPr>
          <p:cNvSpPr txBox="1"/>
          <p:nvPr/>
        </p:nvSpPr>
        <p:spPr>
          <a:xfrm rot="19800000">
            <a:off x="6870101" y="3301202"/>
            <a:ext cx="684803" cy="369332"/>
          </a:xfrm>
          <a:prstGeom prst="rect">
            <a:avLst/>
          </a:prstGeom>
          <a:noFill/>
        </p:spPr>
        <p:txBody>
          <a:bodyPr wrap="none" rtlCol="0">
            <a:spAutoFit/>
          </a:bodyPr>
          <a:lstStyle/>
          <a:p>
            <a:r>
              <a:rPr lang="en-US" dirty="0"/>
              <a:t>1985</a:t>
            </a:r>
          </a:p>
        </p:txBody>
      </p:sp>
      <p:sp>
        <p:nvSpPr>
          <p:cNvPr id="38" name="TextBox 37">
            <a:extLst>
              <a:ext uri="{FF2B5EF4-FFF2-40B4-BE49-F238E27FC236}">
                <a16:creationId xmlns:a16="http://schemas.microsoft.com/office/drawing/2014/main" id="{E2F7E610-4F56-504B-B443-99C21C243E11}"/>
              </a:ext>
            </a:extLst>
          </p:cNvPr>
          <p:cNvSpPr txBox="1"/>
          <p:nvPr/>
        </p:nvSpPr>
        <p:spPr>
          <a:xfrm rot="18257492">
            <a:off x="5838559" y="2296938"/>
            <a:ext cx="1791470" cy="369332"/>
          </a:xfrm>
          <a:prstGeom prst="rect">
            <a:avLst/>
          </a:prstGeom>
          <a:noFill/>
        </p:spPr>
        <p:txBody>
          <a:bodyPr wrap="square" rtlCol="0">
            <a:spAutoFit/>
          </a:bodyPr>
          <a:lstStyle/>
          <a:p>
            <a:r>
              <a:rPr lang="en-US" dirty="0"/>
              <a:t>Intel 8086</a:t>
            </a:r>
          </a:p>
        </p:txBody>
      </p:sp>
      <p:sp>
        <p:nvSpPr>
          <p:cNvPr id="39" name="TextBox 38">
            <a:extLst>
              <a:ext uri="{FF2B5EF4-FFF2-40B4-BE49-F238E27FC236}">
                <a16:creationId xmlns:a16="http://schemas.microsoft.com/office/drawing/2014/main" id="{6649F323-2D98-F644-BC3B-76DDC497C46A}"/>
              </a:ext>
            </a:extLst>
          </p:cNvPr>
          <p:cNvSpPr txBox="1"/>
          <p:nvPr/>
        </p:nvSpPr>
        <p:spPr>
          <a:xfrm rot="18257492">
            <a:off x="6424294" y="2276390"/>
            <a:ext cx="1791470" cy="369332"/>
          </a:xfrm>
          <a:prstGeom prst="rect">
            <a:avLst/>
          </a:prstGeom>
          <a:noFill/>
        </p:spPr>
        <p:txBody>
          <a:bodyPr wrap="square" rtlCol="0">
            <a:spAutoFit/>
          </a:bodyPr>
          <a:lstStyle/>
          <a:p>
            <a:r>
              <a:rPr lang="en-US" dirty="0"/>
              <a:t>IBM PC</a:t>
            </a:r>
          </a:p>
        </p:txBody>
      </p:sp>
      <p:sp>
        <p:nvSpPr>
          <p:cNvPr id="40" name="TextBox 39">
            <a:extLst>
              <a:ext uri="{FF2B5EF4-FFF2-40B4-BE49-F238E27FC236}">
                <a16:creationId xmlns:a16="http://schemas.microsoft.com/office/drawing/2014/main" id="{06BF5333-B690-0C46-A233-FC15AF1560D7}"/>
              </a:ext>
            </a:extLst>
          </p:cNvPr>
          <p:cNvSpPr txBox="1"/>
          <p:nvPr/>
        </p:nvSpPr>
        <p:spPr>
          <a:xfrm rot="18257492">
            <a:off x="6949544" y="2233340"/>
            <a:ext cx="1791470" cy="369332"/>
          </a:xfrm>
          <a:prstGeom prst="rect">
            <a:avLst/>
          </a:prstGeom>
          <a:noFill/>
        </p:spPr>
        <p:txBody>
          <a:bodyPr wrap="square" rtlCol="0">
            <a:spAutoFit/>
          </a:bodyPr>
          <a:lstStyle/>
          <a:p>
            <a:r>
              <a:rPr lang="en-US" dirty="0"/>
              <a:t>Intel 80386</a:t>
            </a:r>
          </a:p>
        </p:txBody>
      </p:sp>
      <p:sp>
        <p:nvSpPr>
          <p:cNvPr id="41" name="Oval 40">
            <a:extLst>
              <a:ext uri="{FF2B5EF4-FFF2-40B4-BE49-F238E27FC236}">
                <a16:creationId xmlns:a16="http://schemas.microsoft.com/office/drawing/2014/main" id="{D4C2454D-132F-874B-94E4-67BE240B4F57}"/>
              </a:ext>
            </a:extLst>
          </p:cNvPr>
          <p:cNvSpPr/>
          <p:nvPr/>
        </p:nvSpPr>
        <p:spPr>
          <a:xfrm>
            <a:off x="4587065" y="3389622"/>
            <a:ext cx="121954" cy="121954"/>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0A621461-BF85-D141-918C-A4198CEFC09D}"/>
              </a:ext>
            </a:extLst>
          </p:cNvPr>
          <p:cNvSpPr txBox="1"/>
          <p:nvPr/>
        </p:nvSpPr>
        <p:spPr>
          <a:xfrm rot="19800000">
            <a:off x="4141921" y="3536083"/>
            <a:ext cx="684803" cy="369332"/>
          </a:xfrm>
          <a:prstGeom prst="rect">
            <a:avLst/>
          </a:prstGeom>
          <a:noFill/>
        </p:spPr>
        <p:txBody>
          <a:bodyPr wrap="none" rtlCol="0">
            <a:spAutoFit/>
          </a:bodyPr>
          <a:lstStyle/>
          <a:p>
            <a:r>
              <a:rPr lang="en-US" dirty="0"/>
              <a:t>1966</a:t>
            </a:r>
          </a:p>
        </p:txBody>
      </p:sp>
      <p:sp>
        <p:nvSpPr>
          <p:cNvPr id="43" name="TextBox 42">
            <a:extLst>
              <a:ext uri="{FF2B5EF4-FFF2-40B4-BE49-F238E27FC236}">
                <a16:creationId xmlns:a16="http://schemas.microsoft.com/office/drawing/2014/main" id="{6F5B7E62-9D4C-A14F-9EE9-00AEB7BC3EF4}"/>
              </a:ext>
            </a:extLst>
          </p:cNvPr>
          <p:cNvSpPr txBox="1"/>
          <p:nvPr/>
        </p:nvSpPr>
        <p:spPr>
          <a:xfrm rot="18393560">
            <a:off x="4318816" y="2565130"/>
            <a:ext cx="1498071" cy="369332"/>
          </a:xfrm>
          <a:prstGeom prst="rect">
            <a:avLst/>
          </a:prstGeom>
          <a:noFill/>
        </p:spPr>
        <p:txBody>
          <a:bodyPr wrap="square" rtlCol="0">
            <a:spAutoFit/>
          </a:bodyPr>
          <a:lstStyle/>
          <a:p>
            <a:r>
              <a:rPr lang="en-US" dirty="0"/>
              <a:t>CDC6600</a:t>
            </a:r>
          </a:p>
        </p:txBody>
      </p:sp>
      <p:sp>
        <p:nvSpPr>
          <p:cNvPr id="44" name="Oval 43">
            <a:extLst>
              <a:ext uri="{FF2B5EF4-FFF2-40B4-BE49-F238E27FC236}">
                <a16:creationId xmlns:a16="http://schemas.microsoft.com/office/drawing/2014/main" id="{35FB763B-E554-104C-91DB-F747AE0D1ACB}"/>
              </a:ext>
            </a:extLst>
          </p:cNvPr>
          <p:cNvSpPr/>
          <p:nvPr/>
        </p:nvSpPr>
        <p:spPr>
          <a:xfrm>
            <a:off x="4850283" y="5103357"/>
            <a:ext cx="121954" cy="121954"/>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7729A182-1F4F-FA43-A7EC-C049AB30C2F0}"/>
              </a:ext>
            </a:extLst>
          </p:cNvPr>
          <p:cNvSpPr txBox="1"/>
          <p:nvPr/>
        </p:nvSpPr>
        <p:spPr>
          <a:xfrm rot="19800000">
            <a:off x="4405139" y="5249818"/>
            <a:ext cx="684803" cy="369332"/>
          </a:xfrm>
          <a:prstGeom prst="rect">
            <a:avLst/>
          </a:prstGeom>
          <a:noFill/>
        </p:spPr>
        <p:txBody>
          <a:bodyPr wrap="none" rtlCol="0">
            <a:spAutoFit/>
          </a:bodyPr>
          <a:lstStyle/>
          <a:p>
            <a:r>
              <a:rPr lang="en-US" dirty="0"/>
              <a:t>1969</a:t>
            </a:r>
          </a:p>
        </p:txBody>
      </p:sp>
      <p:sp>
        <p:nvSpPr>
          <p:cNvPr id="46" name="TextBox 45">
            <a:extLst>
              <a:ext uri="{FF2B5EF4-FFF2-40B4-BE49-F238E27FC236}">
                <a16:creationId xmlns:a16="http://schemas.microsoft.com/office/drawing/2014/main" id="{8ECAA97E-9561-AC48-BF20-34A0A1FA498A}"/>
              </a:ext>
            </a:extLst>
          </p:cNvPr>
          <p:cNvSpPr txBox="1"/>
          <p:nvPr/>
        </p:nvSpPr>
        <p:spPr>
          <a:xfrm rot="18393560">
            <a:off x="4582034" y="4278865"/>
            <a:ext cx="1498071" cy="369332"/>
          </a:xfrm>
          <a:prstGeom prst="rect">
            <a:avLst/>
          </a:prstGeom>
          <a:noFill/>
        </p:spPr>
        <p:txBody>
          <a:bodyPr wrap="square" rtlCol="0">
            <a:spAutoFit/>
          </a:bodyPr>
          <a:lstStyle/>
          <a:p>
            <a:r>
              <a:rPr lang="en-US" dirty="0"/>
              <a:t>Unix</a:t>
            </a:r>
          </a:p>
        </p:txBody>
      </p:sp>
      <p:sp>
        <p:nvSpPr>
          <p:cNvPr id="47" name="Oval 46">
            <a:extLst>
              <a:ext uri="{FF2B5EF4-FFF2-40B4-BE49-F238E27FC236}">
                <a16:creationId xmlns:a16="http://schemas.microsoft.com/office/drawing/2014/main" id="{A3001513-4866-8B49-96F7-7C71BAA241D4}"/>
              </a:ext>
            </a:extLst>
          </p:cNvPr>
          <p:cNvSpPr/>
          <p:nvPr/>
        </p:nvSpPr>
        <p:spPr>
          <a:xfrm>
            <a:off x="6756920" y="5251823"/>
            <a:ext cx="121954" cy="121954"/>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C61DBE9A-3F72-C747-9E93-78AA6654009D}"/>
              </a:ext>
            </a:extLst>
          </p:cNvPr>
          <p:cNvSpPr txBox="1"/>
          <p:nvPr/>
        </p:nvSpPr>
        <p:spPr>
          <a:xfrm rot="19800000">
            <a:off x="6311776" y="5398284"/>
            <a:ext cx="684803" cy="369332"/>
          </a:xfrm>
          <a:prstGeom prst="rect">
            <a:avLst/>
          </a:prstGeom>
          <a:noFill/>
        </p:spPr>
        <p:txBody>
          <a:bodyPr wrap="none" rtlCol="0">
            <a:spAutoFit/>
          </a:bodyPr>
          <a:lstStyle/>
          <a:p>
            <a:r>
              <a:rPr lang="en-US" dirty="0"/>
              <a:t>1983</a:t>
            </a:r>
          </a:p>
        </p:txBody>
      </p:sp>
      <p:sp>
        <p:nvSpPr>
          <p:cNvPr id="49" name="TextBox 48">
            <a:extLst>
              <a:ext uri="{FF2B5EF4-FFF2-40B4-BE49-F238E27FC236}">
                <a16:creationId xmlns:a16="http://schemas.microsoft.com/office/drawing/2014/main" id="{E2899527-D572-0A4F-9F07-0F8B5E761C4C}"/>
              </a:ext>
            </a:extLst>
          </p:cNvPr>
          <p:cNvSpPr txBox="1"/>
          <p:nvPr/>
        </p:nvSpPr>
        <p:spPr>
          <a:xfrm rot="18257492">
            <a:off x="6647678" y="4776974"/>
            <a:ext cx="701718" cy="369332"/>
          </a:xfrm>
          <a:prstGeom prst="rect">
            <a:avLst/>
          </a:prstGeom>
          <a:noFill/>
        </p:spPr>
        <p:txBody>
          <a:bodyPr wrap="square" rtlCol="0">
            <a:spAutoFit/>
          </a:bodyPr>
          <a:lstStyle/>
          <a:p>
            <a:r>
              <a:rPr lang="en-US" dirty="0"/>
              <a:t>C++</a:t>
            </a:r>
          </a:p>
        </p:txBody>
      </p:sp>
      <p:sp>
        <p:nvSpPr>
          <p:cNvPr id="50" name="Oval 49">
            <a:extLst>
              <a:ext uri="{FF2B5EF4-FFF2-40B4-BE49-F238E27FC236}">
                <a16:creationId xmlns:a16="http://schemas.microsoft.com/office/drawing/2014/main" id="{C2D2335E-AC77-5142-A610-BFC2CA3510E3}"/>
              </a:ext>
            </a:extLst>
          </p:cNvPr>
          <p:cNvSpPr/>
          <p:nvPr/>
        </p:nvSpPr>
        <p:spPr>
          <a:xfrm>
            <a:off x="5221592" y="5128533"/>
            <a:ext cx="121954" cy="121954"/>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26115266-703F-7B4C-B56A-16400A9F4B25}"/>
              </a:ext>
            </a:extLst>
          </p:cNvPr>
          <p:cNvSpPr txBox="1"/>
          <p:nvPr/>
        </p:nvSpPr>
        <p:spPr>
          <a:xfrm rot="19800000">
            <a:off x="4776448" y="5274994"/>
            <a:ext cx="684803" cy="369332"/>
          </a:xfrm>
          <a:prstGeom prst="rect">
            <a:avLst/>
          </a:prstGeom>
          <a:noFill/>
        </p:spPr>
        <p:txBody>
          <a:bodyPr wrap="none" rtlCol="0">
            <a:spAutoFit/>
          </a:bodyPr>
          <a:lstStyle/>
          <a:p>
            <a:r>
              <a:rPr lang="en-US" dirty="0"/>
              <a:t>1972</a:t>
            </a:r>
          </a:p>
        </p:txBody>
      </p:sp>
      <p:sp>
        <p:nvSpPr>
          <p:cNvPr id="52" name="TextBox 51">
            <a:extLst>
              <a:ext uri="{FF2B5EF4-FFF2-40B4-BE49-F238E27FC236}">
                <a16:creationId xmlns:a16="http://schemas.microsoft.com/office/drawing/2014/main" id="{B1CE34D3-BC54-984E-B17B-FC3D40FA4A6C}"/>
              </a:ext>
            </a:extLst>
          </p:cNvPr>
          <p:cNvSpPr txBox="1"/>
          <p:nvPr/>
        </p:nvSpPr>
        <p:spPr>
          <a:xfrm rot="18257492">
            <a:off x="5149879" y="4724701"/>
            <a:ext cx="529802" cy="369332"/>
          </a:xfrm>
          <a:prstGeom prst="rect">
            <a:avLst/>
          </a:prstGeom>
          <a:noFill/>
        </p:spPr>
        <p:txBody>
          <a:bodyPr wrap="square" rtlCol="0">
            <a:spAutoFit/>
          </a:bodyPr>
          <a:lstStyle/>
          <a:p>
            <a:r>
              <a:rPr lang="en-US" dirty="0"/>
              <a:t>C</a:t>
            </a:r>
          </a:p>
        </p:txBody>
      </p:sp>
      <p:sp>
        <p:nvSpPr>
          <p:cNvPr id="55" name="Oval 54">
            <a:extLst>
              <a:ext uri="{FF2B5EF4-FFF2-40B4-BE49-F238E27FC236}">
                <a16:creationId xmlns:a16="http://schemas.microsoft.com/office/drawing/2014/main" id="{E6399459-4F2C-9B40-BD7C-F1064794C240}"/>
              </a:ext>
            </a:extLst>
          </p:cNvPr>
          <p:cNvSpPr/>
          <p:nvPr/>
        </p:nvSpPr>
        <p:spPr>
          <a:xfrm>
            <a:off x="8841925" y="3073462"/>
            <a:ext cx="121954" cy="121954"/>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E2B07799-542B-724B-A9AC-539F442BED20}"/>
              </a:ext>
            </a:extLst>
          </p:cNvPr>
          <p:cNvSpPr txBox="1"/>
          <p:nvPr/>
        </p:nvSpPr>
        <p:spPr>
          <a:xfrm rot="19800000">
            <a:off x="8396781" y="3219923"/>
            <a:ext cx="684803" cy="369332"/>
          </a:xfrm>
          <a:prstGeom prst="rect">
            <a:avLst/>
          </a:prstGeom>
          <a:noFill/>
        </p:spPr>
        <p:txBody>
          <a:bodyPr wrap="none" rtlCol="0">
            <a:spAutoFit/>
          </a:bodyPr>
          <a:lstStyle/>
          <a:p>
            <a:r>
              <a:rPr lang="en-US" dirty="0"/>
              <a:t>2004</a:t>
            </a:r>
          </a:p>
        </p:txBody>
      </p:sp>
      <p:sp>
        <p:nvSpPr>
          <p:cNvPr id="57" name="TextBox 56">
            <a:extLst>
              <a:ext uri="{FF2B5EF4-FFF2-40B4-BE49-F238E27FC236}">
                <a16:creationId xmlns:a16="http://schemas.microsoft.com/office/drawing/2014/main" id="{8FFD0663-0AAD-954E-B7DA-46ED8BEB006C}"/>
              </a:ext>
            </a:extLst>
          </p:cNvPr>
          <p:cNvSpPr txBox="1"/>
          <p:nvPr/>
        </p:nvSpPr>
        <p:spPr>
          <a:xfrm rot="18257492">
            <a:off x="8476224" y="2013562"/>
            <a:ext cx="1791470" cy="646331"/>
          </a:xfrm>
          <a:prstGeom prst="rect">
            <a:avLst/>
          </a:prstGeom>
          <a:noFill/>
        </p:spPr>
        <p:txBody>
          <a:bodyPr wrap="square" rtlCol="0">
            <a:spAutoFit/>
          </a:bodyPr>
          <a:lstStyle/>
          <a:p>
            <a:r>
              <a:rPr lang="en-US" dirty="0"/>
              <a:t>Intel </a:t>
            </a:r>
            <a:r>
              <a:rPr lang="en-US" dirty="0" err="1"/>
              <a:t>Tejas</a:t>
            </a:r>
            <a:r>
              <a:rPr lang="en-US" dirty="0"/>
              <a:t> (Cancelled)</a:t>
            </a:r>
          </a:p>
        </p:txBody>
      </p:sp>
      <p:sp>
        <p:nvSpPr>
          <p:cNvPr id="58" name="Oval 57">
            <a:extLst>
              <a:ext uri="{FF2B5EF4-FFF2-40B4-BE49-F238E27FC236}">
                <a16:creationId xmlns:a16="http://schemas.microsoft.com/office/drawing/2014/main" id="{3C660177-66F9-1248-B2CA-5825EE641FAD}"/>
              </a:ext>
            </a:extLst>
          </p:cNvPr>
          <p:cNvSpPr/>
          <p:nvPr/>
        </p:nvSpPr>
        <p:spPr>
          <a:xfrm>
            <a:off x="7422886" y="5314453"/>
            <a:ext cx="121954" cy="121954"/>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81CF38AD-02F1-6B4C-B8B8-2A7A0DA58118}"/>
              </a:ext>
            </a:extLst>
          </p:cNvPr>
          <p:cNvSpPr txBox="1"/>
          <p:nvPr/>
        </p:nvSpPr>
        <p:spPr>
          <a:xfrm rot="19800000">
            <a:off x="6977742" y="5460914"/>
            <a:ext cx="684803" cy="369332"/>
          </a:xfrm>
          <a:prstGeom prst="rect">
            <a:avLst/>
          </a:prstGeom>
          <a:noFill/>
        </p:spPr>
        <p:txBody>
          <a:bodyPr wrap="none" rtlCol="0">
            <a:spAutoFit/>
          </a:bodyPr>
          <a:lstStyle/>
          <a:p>
            <a:r>
              <a:rPr lang="en-US" dirty="0"/>
              <a:t>1991</a:t>
            </a:r>
          </a:p>
        </p:txBody>
      </p:sp>
      <p:sp>
        <p:nvSpPr>
          <p:cNvPr id="60" name="TextBox 59">
            <a:extLst>
              <a:ext uri="{FF2B5EF4-FFF2-40B4-BE49-F238E27FC236}">
                <a16:creationId xmlns:a16="http://schemas.microsoft.com/office/drawing/2014/main" id="{88E3E3D4-030E-CB41-B7EB-A222F005DE72}"/>
              </a:ext>
            </a:extLst>
          </p:cNvPr>
          <p:cNvSpPr txBox="1"/>
          <p:nvPr/>
        </p:nvSpPr>
        <p:spPr>
          <a:xfrm rot="18257492">
            <a:off x="7274225" y="4765013"/>
            <a:ext cx="882287" cy="369332"/>
          </a:xfrm>
          <a:prstGeom prst="rect">
            <a:avLst/>
          </a:prstGeom>
          <a:noFill/>
        </p:spPr>
        <p:txBody>
          <a:bodyPr wrap="square" rtlCol="0">
            <a:spAutoFit/>
          </a:bodyPr>
          <a:lstStyle/>
          <a:p>
            <a:r>
              <a:rPr lang="en-US" dirty="0"/>
              <a:t>MPI 1</a:t>
            </a:r>
          </a:p>
        </p:txBody>
      </p:sp>
      <p:sp>
        <p:nvSpPr>
          <p:cNvPr id="61" name="Oval 60">
            <a:extLst>
              <a:ext uri="{FF2B5EF4-FFF2-40B4-BE49-F238E27FC236}">
                <a16:creationId xmlns:a16="http://schemas.microsoft.com/office/drawing/2014/main" id="{E568C451-C664-C544-9179-A14259556CF3}"/>
              </a:ext>
            </a:extLst>
          </p:cNvPr>
          <p:cNvSpPr/>
          <p:nvPr/>
        </p:nvSpPr>
        <p:spPr>
          <a:xfrm>
            <a:off x="8242635" y="5314453"/>
            <a:ext cx="121954" cy="121954"/>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64043DCD-F293-234C-B429-CA35421A19EE}"/>
              </a:ext>
            </a:extLst>
          </p:cNvPr>
          <p:cNvSpPr txBox="1"/>
          <p:nvPr/>
        </p:nvSpPr>
        <p:spPr>
          <a:xfrm rot="19800000">
            <a:off x="7797491" y="5460914"/>
            <a:ext cx="684803" cy="369332"/>
          </a:xfrm>
          <a:prstGeom prst="rect">
            <a:avLst/>
          </a:prstGeom>
          <a:noFill/>
        </p:spPr>
        <p:txBody>
          <a:bodyPr wrap="none" rtlCol="0">
            <a:spAutoFit/>
          </a:bodyPr>
          <a:lstStyle/>
          <a:p>
            <a:r>
              <a:rPr lang="en-US" dirty="0"/>
              <a:t>1998</a:t>
            </a:r>
          </a:p>
        </p:txBody>
      </p:sp>
      <p:sp>
        <p:nvSpPr>
          <p:cNvPr id="63" name="TextBox 62">
            <a:extLst>
              <a:ext uri="{FF2B5EF4-FFF2-40B4-BE49-F238E27FC236}">
                <a16:creationId xmlns:a16="http://schemas.microsoft.com/office/drawing/2014/main" id="{364EE702-DF24-0340-9CBF-6F1869ABD96C}"/>
              </a:ext>
            </a:extLst>
          </p:cNvPr>
          <p:cNvSpPr txBox="1"/>
          <p:nvPr/>
        </p:nvSpPr>
        <p:spPr>
          <a:xfrm rot="18257492">
            <a:off x="7952652" y="4497585"/>
            <a:ext cx="1529667" cy="369332"/>
          </a:xfrm>
          <a:prstGeom prst="rect">
            <a:avLst/>
          </a:prstGeom>
          <a:noFill/>
        </p:spPr>
        <p:txBody>
          <a:bodyPr wrap="square" rtlCol="0">
            <a:spAutoFit/>
          </a:bodyPr>
          <a:lstStyle/>
          <a:p>
            <a:r>
              <a:rPr lang="en-US" dirty="0"/>
              <a:t>OpenMP 1.0</a:t>
            </a:r>
          </a:p>
        </p:txBody>
      </p:sp>
      <p:sp>
        <p:nvSpPr>
          <p:cNvPr id="64" name="Oval 63">
            <a:extLst>
              <a:ext uri="{FF2B5EF4-FFF2-40B4-BE49-F238E27FC236}">
                <a16:creationId xmlns:a16="http://schemas.microsoft.com/office/drawing/2014/main" id="{B2FEFCD3-60DE-C04E-9C52-3051051A70D9}"/>
              </a:ext>
            </a:extLst>
          </p:cNvPr>
          <p:cNvSpPr/>
          <p:nvPr/>
        </p:nvSpPr>
        <p:spPr>
          <a:xfrm>
            <a:off x="7816749" y="5326978"/>
            <a:ext cx="121954" cy="121954"/>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AAA1F1B4-ABB1-944F-A4E5-776E2665E83D}"/>
              </a:ext>
            </a:extLst>
          </p:cNvPr>
          <p:cNvSpPr txBox="1"/>
          <p:nvPr/>
        </p:nvSpPr>
        <p:spPr>
          <a:xfrm rot="19800000">
            <a:off x="7371605" y="5473439"/>
            <a:ext cx="684803" cy="369332"/>
          </a:xfrm>
          <a:prstGeom prst="rect">
            <a:avLst/>
          </a:prstGeom>
          <a:noFill/>
        </p:spPr>
        <p:txBody>
          <a:bodyPr wrap="none" rtlCol="0">
            <a:spAutoFit/>
          </a:bodyPr>
          <a:lstStyle/>
          <a:p>
            <a:r>
              <a:rPr lang="en-US" dirty="0"/>
              <a:t>1995</a:t>
            </a:r>
          </a:p>
        </p:txBody>
      </p:sp>
      <p:sp>
        <p:nvSpPr>
          <p:cNvPr id="66" name="TextBox 65">
            <a:extLst>
              <a:ext uri="{FF2B5EF4-FFF2-40B4-BE49-F238E27FC236}">
                <a16:creationId xmlns:a16="http://schemas.microsoft.com/office/drawing/2014/main" id="{42925A29-B5C4-A649-9AE5-7426EB8A5433}"/>
              </a:ext>
            </a:extLst>
          </p:cNvPr>
          <p:cNvSpPr txBox="1"/>
          <p:nvPr/>
        </p:nvSpPr>
        <p:spPr>
          <a:xfrm rot="18257492">
            <a:off x="7466486" y="4396040"/>
            <a:ext cx="1805804" cy="369332"/>
          </a:xfrm>
          <a:prstGeom prst="rect">
            <a:avLst/>
          </a:prstGeom>
          <a:noFill/>
        </p:spPr>
        <p:txBody>
          <a:bodyPr wrap="square" rtlCol="0">
            <a:spAutoFit/>
          </a:bodyPr>
          <a:lstStyle/>
          <a:p>
            <a:r>
              <a:rPr lang="en-US" dirty="0"/>
              <a:t>POSIX Threads</a:t>
            </a:r>
          </a:p>
        </p:txBody>
      </p:sp>
      <p:sp>
        <p:nvSpPr>
          <p:cNvPr id="67" name="Slide Number Placeholder 66">
            <a:extLst>
              <a:ext uri="{FF2B5EF4-FFF2-40B4-BE49-F238E27FC236}">
                <a16:creationId xmlns:a16="http://schemas.microsoft.com/office/drawing/2014/main" id="{C79E4DF4-ECB5-1940-BCF8-DD54B06EF330}"/>
              </a:ext>
            </a:extLst>
          </p:cNvPr>
          <p:cNvSpPr>
            <a:spLocks noGrp="1"/>
          </p:cNvSpPr>
          <p:nvPr>
            <p:ph type="sldNum" sz="quarter" idx="12"/>
          </p:nvPr>
        </p:nvSpPr>
        <p:spPr/>
        <p:txBody>
          <a:bodyPr/>
          <a:lstStyle/>
          <a:p>
            <a:fld id="{4FAB73BC-B049-4115-A692-8D63A059BFB8}" type="slidenum">
              <a:rPr lang="en-US" smtClean="0"/>
              <a:t>4</a:t>
            </a:fld>
            <a:endParaRPr lang="en-US"/>
          </a:p>
        </p:txBody>
      </p:sp>
      <p:sp>
        <p:nvSpPr>
          <p:cNvPr id="68" name="Oval 67">
            <a:extLst>
              <a:ext uri="{FF2B5EF4-FFF2-40B4-BE49-F238E27FC236}">
                <a16:creationId xmlns:a16="http://schemas.microsoft.com/office/drawing/2014/main" id="{6280969A-9739-7A42-A86E-53A31A261B29}"/>
              </a:ext>
            </a:extLst>
          </p:cNvPr>
          <p:cNvSpPr/>
          <p:nvPr/>
        </p:nvSpPr>
        <p:spPr>
          <a:xfrm>
            <a:off x="2378392" y="4279697"/>
            <a:ext cx="121954" cy="121954"/>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F421A9C9-BF33-AA44-BE64-E216658577D8}"/>
              </a:ext>
            </a:extLst>
          </p:cNvPr>
          <p:cNvSpPr txBox="1"/>
          <p:nvPr/>
        </p:nvSpPr>
        <p:spPr>
          <a:xfrm rot="19800000">
            <a:off x="1933248" y="4426158"/>
            <a:ext cx="684803" cy="369332"/>
          </a:xfrm>
          <a:prstGeom prst="rect">
            <a:avLst/>
          </a:prstGeom>
          <a:noFill/>
        </p:spPr>
        <p:txBody>
          <a:bodyPr wrap="none" rtlCol="0">
            <a:spAutoFit/>
          </a:bodyPr>
          <a:lstStyle/>
          <a:p>
            <a:r>
              <a:rPr lang="en-US" dirty="0"/>
              <a:t>1949</a:t>
            </a:r>
          </a:p>
        </p:txBody>
      </p:sp>
      <p:sp>
        <p:nvSpPr>
          <p:cNvPr id="70" name="TextBox 69">
            <a:extLst>
              <a:ext uri="{FF2B5EF4-FFF2-40B4-BE49-F238E27FC236}">
                <a16:creationId xmlns:a16="http://schemas.microsoft.com/office/drawing/2014/main" id="{96A3B9A2-0F23-7F4A-A3CF-E95EACB214D7}"/>
              </a:ext>
            </a:extLst>
          </p:cNvPr>
          <p:cNvSpPr txBox="1"/>
          <p:nvPr/>
        </p:nvSpPr>
        <p:spPr>
          <a:xfrm rot="18257492">
            <a:off x="2033809" y="3359509"/>
            <a:ext cx="1779788" cy="369332"/>
          </a:xfrm>
          <a:prstGeom prst="rect">
            <a:avLst/>
          </a:prstGeom>
          <a:noFill/>
        </p:spPr>
        <p:txBody>
          <a:bodyPr wrap="square" rtlCol="0">
            <a:spAutoFit/>
          </a:bodyPr>
          <a:lstStyle/>
          <a:p>
            <a:r>
              <a:rPr lang="en-US" dirty="0"/>
              <a:t>Short Code</a:t>
            </a:r>
          </a:p>
        </p:txBody>
      </p:sp>
      <p:sp>
        <p:nvSpPr>
          <p:cNvPr id="71" name="Oval 70">
            <a:extLst>
              <a:ext uri="{FF2B5EF4-FFF2-40B4-BE49-F238E27FC236}">
                <a16:creationId xmlns:a16="http://schemas.microsoft.com/office/drawing/2014/main" id="{CFE0B7D8-9DA8-9E49-B79E-06C0B14EC75C}"/>
              </a:ext>
            </a:extLst>
          </p:cNvPr>
          <p:cNvSpPr/>
          <p:nvPr/>
        </p:nvSpPr>
        <p:spPr>
          <a:xfrm>
            <a:off x="3217598" y="4279697"/>
            <a:ext cx="121954" cy="121954"/>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AEC1B840-9E1A-AC44-B2E7-9F2780409F74}"/>
              </a:ext>
            </a:extLst>
          </p:cNvPr>
          <p:cNvSpPr txBox="1"/>
          <p:nvPr/>
        </p:nvSpPr>
        <p:spPr>
          <a:xfrm rot="19800000">
            <a:off x="2772454" y="4426158"/>
            <a:ext cx="684803" cy="369332"/>
          </a:xfrm>
          <a:prstGeom prst="rect">
            <a:avLst/>
          </a:prstGeom>
          <a:noFill/>
        </p:spPr>
        <p:txBody>
          <a:bodyPr wrap="none" rtlCol="0">
            <a:spAutoFit/>
          </a:bodyPr>
          <a:lstStyle/>
          <a:p>
            <a:r>
              <a:rPr lang="en-US" dirty="0"/>
              <a:t>1957</a:t>
            </a:r>
          </a:p>
        </p:txBody>
      </p:sp>
      <p:sp>
        <p:nvSpPr>
          <p:cNvPr id="73" name="TextBox 72">
            <a:extLst>
              <a:ext uri="{FF2B5EF4-FFF2-40B4-BE49-F238E27FC236}">
                <a16:creationId xmlns:a16="http://schemas.microsoft.com/office/drawing/2014/main" id="{433D750A-18FA-2045-9749-9ABFC2167B44}"/>
              </a:ext>
            </a:extLst>
          </p:cNvPr>
          <p:cNvSpPr txBox="1"/>
          <p:nvPr/>
        </p:nvSpPr>
        <p:spPr>
          <a:xfrm rot="18074937">
            <a:off x="2772807" y="3296879"/>
            <a:ext cx="1779788" cy="369332"/>
          </a:xfrm>
          <a:prstGeom prst="rect">
            <a:avLst/>
          </a:prstGeom>
          <a:noFill/>
        </p:spPr>
        <p:txBody>
          <a:bodyPr wrap="square" rtlCol="0">
            <a:spAutoFit/>
          </a:bodyPr>
          <a:lstStyle/>
          <a:p>
            <a:r>
              <a:rPr lang="en-US" dirty="0"/>
              <a:t>FORTRAN</a:t>
            </a:r>
          </a:p>
        </p:txBody>
      </p:sp>
      <p:sp>
        <p:nvSpPr>
          <p:cNvPr id="77" name="Up-Down Arrow 76">
            <a:extLst>
              <a:ext uri="{FF2B5EF4-FFF2-40B4-BE49-F238E27FC236}">
                <a16:creationId xmlns:a16="http://schemas.microsoft.com/office/drawing/2014/main" id="{9E836F9E-0A8F-124B-A14E-622EEA61DF5F}"/>
              </a:ext>
            </a:extLst>
          </p:cNvPr>
          <p:cNvSpPr/>
          <p:nvPr/>
        </p:nvSpPr>
        <p:spPr>
          <a:xfrm>
            <a:off x="9242677" y="3389622"/>
            <a:ext cx="310401" cy="16995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88D5E894-F233-BF45-9B20-71B82C27626C}"/>
              </a:ext>
            </a:extLst>
          </p:cNvPr>
          <p:cNvSpPr txBox="1"/>
          <p:nvPr/>
        </p:nvSpPr>
        <p:spPr>
          <a:xfrm>
            <a:off x="9496194" y="3777723"/>
            <a:ext cx="2605869" cy="923330"/>
          </a:xfrm>
          <a:prstGeom prst="rect">
            <a:avLst/>
          </a:prstGeom>
          <a:noFill/>
        </p:spPr>
        <p:txBody>
          <a:bodyPr wrap="square" rtlCol="0">
            <a:spAutoFit/>
          </a:bodyPr>
          <a:lstStyle/>
          <a:p>
            <a:r>
              <a:rPr lang="en-US" dirty="0"/>
              <a:t>Large distance between hardware and software abstractions</a:t>
            </a:r>
          </a:p>
        </p:txBody>
      </p:sp>
      <p:sp>
        <p:nvSpPr>
          <p:cNvPr id="74" name="Oval 73">
            <a:extLst>
              <a:ext uri="{FF2B5EF4-FFF2-40B4-BE49-F238E27FC236}">
                <a16:creationId xmlns:a16="http://schemas.microsoft.com/office/drawing/2014/main" id="{E0805987-0BE1-4548-B8A6-4511CB99FA23}"/>
              </a:ext>
            </a:extLst>
          </p:cNvPr>
          <p:cNvSpPr/>
          <p:nvPr/>
        </p:nvSpPr>
        <p:spPr>
          <a:xfrm>
            <a:off x="7107619" y="5276071"/>
            <a:ext cx="121954" cy="121954"/>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56330C0B-B635-BD44-AAB7-CF00AD2D3F42}"/>
              </a:ext>
            </a:extLst>
          </p:cNvPr>
          <p:cNvSpPr txBox="1"/>
          <p:nvPr/>
        </p:nvSpPr>
        <p:spPr>
          <a:xfrm rot="19800000">
            <a:off x="6662475" y="5422532"/>
            <a:ext cx="684803" cy="369332"/>
          </a:xfrm>
          <a:prstGeom prst="rect">
            <a:avLst/>
          </a:prstGeom>
          <a:noFill/>
        </p:spPr>
        <p:txBody>
          <a:bodyPr wrap="none" rtlCol="0">
            <a:spAutoFit/>
          </a:bodyPr>
          <a:lstStyle/>
          <a:p>
            <a:r>
              <a:rPr lang="en-US" dirty="0"/>
              <a:t>1986</a:t>
            </a:r>
          </a:p>
        </p:txBody>
      </p:sp>
      <p:sp>
        <p:nvSpPr>
          <p:cNvPr id="76" name="TextBox 75">
            <a:extLst>
              <a:ext uri="{FF2B5EF4-FFF2-40B4-BE49-F238E27FC236}">
                <a16:creationId xmlns:a16="http://schemas.microsoft.com/office/drawing/2014/main" id="{E33D307F-CC3B-6E48-87F4-3B724C48E61A}"/>
              </a:ext>
            </a:extLst>
          </p:cNvPr>
          <p:cNvSpPr txBox="1"/>
          <p:nvPr/>
        </p:nvSpPr>
        <p:spPr>
          <a:xfrm rot="18257492">
            <a:off x="6948431" y="4706710"/>
            <a:ext cx="930509" cy="369332"/>
          </a:xfrm>
          <a:prstGeom prst="rect">
            <a:avLst/>
          </a:prstGeom>
          <a:noFill/>
        </p:spPr>
        <p:txBody>
          <a:bodyPr wrap="square" rtlCol="0">
            <a:spAutoFit/>
          </a:bodyPr>
          <a:lstStyle/>
          <a:p>
            <a:r>
              <a:rPr lang="en-US" dirty="0"/>
              <a:t>AIX OS</a:t>
            </a:r>
          </a:p>
        </p:txBody>
      </p:sp>
      <p:sp>
        <p:nvSpPr>
          <p:cNvPr id="3" name="TextBox 2">
            <a:extLst>
              <a:ext uri="{FF2B5EF4-FFF2-40B4-BE49-F238E27FC236}">
                <a16:creationId xmlns:a16="http://schemas.microsoft.com/office/drawing/2014/main" id="{BB422BB1-51DD-ED4E-8474-E3097665E814}"/>
              </a:ext>
            </a:extLst>
          </p:cNvPr>
          <p:cNvSpPr txBox="1"/>
          <p:nvPr/>
        </p:nvSpPr>
        <p:spPr>
          <a:xfrm>
            <a:off x="40328" y="6195219"/>
            <a:ext cx="5504227" cy="646331"/>
          </a:xfrm>
          <a:prstGeom prst="rect">
            <a:avLst/>
          </a:prstGeom>
          <a:noFill/>
        </p:spPr>
        <p:txBody>
          <a:bodyPr wrap="square" rtlCol="0">
            <a:spAutoFit/>
          </a:bodyPr>
          <a:lstStyle/>
          <a:p>
            <a:r>
              <a:rPr lang="en-US" dirty="0"/>
              <a:t>Based on Hennessey and Patterson Turing Lecture:</a:t>
            </a:r>
          </a:p>
          <a:p>
            <a:r>
              <a:rPr lang="en-US" b="1" dirty="0"/>
              <a:t>A New Golden Age for Computer Architecture</a:t>
            </a:r>
          </a:p>
        </p:txBody>
      </p:sp>
    </p:spTree>
    <p:extLst>
      <p:ext uri="{BB962C8B-B14F-4D97-AF65-F5344CB8AC3E}">
        <p14:creationId xmlns:p14="http://schemas.microsoft.com/office/powerpoint/2010/main" val="2786218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dissolve">
                                      <p:cBhvr>
                                        <p:cTn id="10" dur="500"/>
                                        <p:tgtEl>
                                          <p:spTgt spid="1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dissolve">
                                      <p:cBhvr>
                                        <p:cTn id="13" dur="500"/>
                                        <p:tgtEl>
                                          <p:spTgt spid="2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dissolve">
                                      <p:cBhvr>
                                        <p:cTn id="16" dur="500"/>
                                        <p:tgtEl>
                                          <p:spTgt spid="22"/>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dissolve">
                                      <p:cBhvr>
                                        <p:cTn id="19" dur="500"/>
                                        <p:tgtEl>
                                          <p:spTgt spid="21"/>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dissolve">
                                      <p:cBhvr>
                                        <p:cTn id="22" dur="500"/>
                                        <p:tgtEl>
                                          <p:spTgt spid="23"/>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dissolve">
                                      <p:cBhvr>
                                        <p:cTn id="25" dur="500"/>
                                        <p:tgtEl>
                                          <p:spTgt spid="24"/>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dissolve">
                                      <p:cBhvr>
                                        <p:cTn id="28" dur="500"/>
                                        <p:tgtEl>
                                          <p:spTgt spid="2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dissolve">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left)">
                                      <p:cBhvr>
                                        <p:cTn id="36" dur="500"/>
                                        <p:tgtEl>
                                          <p:spTgt spid="7"/>
                                        </p:tgtEl>
                                      </p:cBhvr>
                                    </p:animEffect>
                                  </p:childTnLst>
                                </p:cTn>
                              </p:par>
                              <p:par>
                                <p:cTn id="37" presetID="22" presetClass="entr" presetSubtype="8"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left)">
                                      <p:cBhvr>
                                        <p:cTn id="39" dur="500"/>
                                        <p:tgtEl>
                                          <p:spTgt spid="12"/>
                                        </p:tgtEl>
                                      </p:cBhvr>
                                    </p:animEffect>
                                  </p:childTnLst>
                                </p:cTn>
                              </p:par>
                            </p:childTnLst>
                          </p:cTn>
                        </p:par>
                        <p:par>
                          <p:cTn id="40" fill="hold">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left)">
                                      <p:cBhvr>
                                        <p:cTn id="43" dur="500"/>
                                        <p:tgtEl>
                                          <p:spTgt spid="31"/>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wipe(left)">
                                      <p:cBhvr>
                                        <p:cTn id="46" dur="500"/>
                                        <p:tgtEl>
                                          <p:spTgt spid="30"/>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dissolve">
                                      <p:cBhvr>
                                        <p:cTn id="51" dur="500"/>
                                        <p:tgtEl>
                                          <p:spTgt spid="32"/>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dissolve">
                                      <p:cBhvr>
                                        <p:cTn id="54" dur="500"/>
                                        <p:tgtEl>
                                          <p:spTgt spid="34"/>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dissolve">
                                      <p:cBhvr>
                                        <p:cTn id="57" dur="500"/>
                                        <p:tgtEl>
                                          <p:spTgt spid="35"/>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dissolve">
                                      <p:cBhvr>
                                        <p:cTn id="60" dur="500"/>
                                        <p:tgtEl>
                                          <p:spTgt spid="36"/>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dissolve">
                                      <p:cBhvr>
                                        <p:cTn id="63" dur="500"/>
                                        <p:tgtEl>
                                          <p:spTgt spid="37"/>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dissolve">
                                      <p:cBhvr>
                                        <p:cTn id="66" dur="500"/>
                                        <p:tgtEl>
                                          <p:spTgt spid="39"/>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dissolve">
                                      <p:cBhvr>
                                        <p:cTn id="69" dur="500"/>
                                        <p:tgtEl>
                                          <p:spTgt spid="38"/>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dissolve">
                                      <p:cBhvr>
                                        <p:cTn id="72" dur="500"/>
                                        <p:tgtEl>
                                          <p:spTgt spid="40"/>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dissolve">
                                      <p:cBhvr>
                                        <p:cTn id="75" dur="500"/>
                                        <p:tgtEl>
                                          <p:spTgt spid="33"/>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grpId="0" nodeType="clickEffect">
                                  <p:stCondLst>
                                    <p:cond delay="0"/>
                                  </p:stCondLst>
                                  <p:childTnLst>
                                    <p:set>
                                      <p:cBhvr>
                                        <p:cTn id="79" dur="1" fill="hold">
                                          <p:stCondLst>
                                            <p:cond delay="0"/>
                                          </p:stCondLst>
                                        </p:cTn>
                                        <p:tgtEl>
                                          <p:spTgt spid="27"/>
                                        </p:tgtEl>
                                        <p:attrNameLst>
                                          <p:attrName>style.visibility</p:attrName>
                                        </p:attrNameLst>
                                      </p:cBhvr>
                                      <p:to>
                                        <p:strVal val="visible"/>
                                      </p:to>
                                    </p:set>
                                    <p:animEffect transition="in" filter="dissolve">
                                      <p:cBhvr>
                                        <p:cTn id="80" dur="500"/>
                                        <p:tgtEl>
                                          <p:spTgt spid="27"/>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dissolve">
                                      <p:cBhvr>
                                        <p:cTn id="83" dur="500"/>
                                        <p:tgtEl>
                                          <p:spTgt spid="28"/>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29"/>
                                        </p:tgtEl>
                                        <p:attrNameLst>
                                          <p:attrName>style.visibility</p:attrName>
                                        </p:attrNameLst>
                                      </p:cBhvr>
                                      <p:to>
                                        <p:strVal val="visible"/>
                                      </p:to>
                                    </p:set>
                                    <p:animEffect transition="in" filter="dissolve">
                                      <p:cBhvr>
                                        <p:cTn id="86" dur="500"/>
                                        <p:tgtEl>
                                          <p:spTgt spid="29"/>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dissolve">
                                      <p:cBhvr>
                                        <p:cTn id="89" dur="500"/>
                                        <p:tgtEl>
                                          <p:spTgt spid="42"/>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41"/>
                                        </p:tgtEl>
                                        <p:attrNameLst>
                                          <p:attrName>style.visibility</p:attrName>
                                        </p:attrNameLst>
                                      </p:cBhvr>
                                      <p:to>
                                        <p:strVal val="visible"/>
                                      </p:to>
                                    </p:set>
                                    <p:animEffect transition="in" filter="dissolve">
                                      <p:cBhvr>
                                        <p:cTn id="92" dur="500"/>
                                        <p:tgtEl>
                                          <p:spTgt spid="41"/>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43"/>
                                        </p:tgtEl>
                                        <p:attrNameLst>
                                          <p:attrName>style.visibility</p:attrName>
                                        </p:attrNameLst>
                                      </p:cBhvr>
                                      <p:to>
                                        <p:strVal val="visible"/>
                                      </p:to>
                                    </p:set>
                                    <p:animEffect transition="in" filter="dissolve">
                                      <p:cBhvr>
                                        <p:cTn id="95" dur="500"/>
                                        <p:tgtEl>
                                          <p:spTgt spid="43"/>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grpId="0" nodeType="clickEffect">
                                  <p:stCondLst>
                                    <p:cond delay="0"/>
                                  </p:stCondLst>
                                  <p:childTnLst>
                                    <p:set>
                                      <p:cBhvr>
                                        <p:cTn id="99" dur="1" fill="hold">
                                          <p:stCondLst>
                                            <p:cond delay="0"/>
                                          </p:stCondLst>
                                        </p:cTn>
                                        <p:tgtEl>
                                          <p:spTgt spid="51"/>
                                        </p:tgtEl>
                                        <p:attrNameLst>
                                          <p:attrName>style.visibility</p:attrName>
                                        </p:attrNameLst>
                                      </p:cBhvr>
                                      <p:to>
                                        <p:strVal val="visible"/>
                                      </p:to>
                                    </p:set>
                                    <p:animEffect transition="in" filter="dissolve">
                                      <p:cBhvr>
                                        <p:cTn id="100" dur="500"/>
                                        <p:tgtEl>
                                          <p:spTgt spid="51"/>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50"/>
                                        </p:tgtEl>
                                        <p:attrNameLst>
                                          <p:attrName>style.visibility</p:attrName>
                                        </p:attrNameLst>
                                      </p:cBhvr>
                                      <p:to>
                                        <p:strVal val="visible"/>
                                      </p:to>
                                    </p:set>
                                    <p:animEffect transition="in" filter="dissolve">
                                      <p:cBhvr>
                                        <p:cTn id="103" dur="500"/>
                                        <p:tgtEl>
                                          <p:spTgt spid="50"/>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52"/>
                                        </p:tgtEl>
                                        <p:attrNameLst>
                                          <p:attrName>style.visibility</p:attrName>
                                        </p:attrNameLst>
                                      </p:cBhvr>
                                      <p:to>
                                        <p:strVal val="visible"/>
                                      </p:to>
                                    </p:set>
                                    <p:animEffect transition="in" filter="dissolve">
                                      <p:cBhvr>
                                        <p:cTn id="106" dur="500"/>
                                        <p:tgtEl>
                                          <p:spTgt spid="52"/>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7"/>
                                        </p:tgtEl>
                                        <p:attrNameLst>
                                          <p:attrName>style.visibility</p:attrName>
                                        </p:attrNameLst>
                                      </p:cBhvr>
                                      <p:to>
                                        <p:strVal val="visible"/>
                                      </p:to>
                                    </p:set>
                                    <p:animEffect transition="in" filter="dissolve">
                                      <p:cBhvr>
                                        <p:cTn id="109" dur="500"/>
                                        <p:tgtEl>
                                          <p:spTgt spid="47"/>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8"/>
                                        </p:tgtEl>
                                        <p:attrNameLst>
                                          <p:attrName>style.visibility</p:attrName>
                                        </p:attrNameLst>
                                      </p:cBhvr>
                                      <p:to>
                                        <p:strVal val="visible"/>
                                      </p:to>
                                    </p:set>
                                    <p:animEffect transition="in" filter="dissolve">
                                      <p:cBhvr>
                                        <p:cTn id="112" dur="500"/>
                                        <p:tgtEl>
                                          <p:spTgt spid="48"/>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9"/>
                                        </p:tgtEl>
                                        <p:attrNameLst>
                                          <p:attrName>style.visibility</p:attrName>
                                        </p:attrNameLst>
                                      </p:cBhvr>
                                      <p:to>
                                        <p:strVal val="visible"/>
                                      </p:to>
                                    </p:set>
                                    <p:animEffect transition="in" filter="dissolve">
                                      <p:cBhvr>
                                        <p:cTn id="115" dur="500"/>
                                        <p:tgtEl>
                                          <p:spTgt spid="49"/>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68"/>
                                        </p:tgtEl>
                                        <p:attrNameLst>
                                          <p:attrName>style.visibility</p:attrName>
                                        </p:attrNameLst>
                                      </p:cBhvr>
                                      <p:to>
                                        <p:strVal val="visible"/>
                                      </p:to>
                                    </p:set>
                                    <p:animEffect transition="in" filter="dissolve">
                                      <p:cBhvr>
                                        <p:cTn id="118" dur="500"/>
                                        <p:tgtEl>
                                          <p:spTgt spid="68"/>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69"/>
                                        </p:tgtEl>
                                        <p:attrNameLst>
                                          <p:attrName>style.visibility</p:attrName>
                                        </p:attrNameLst>
                                      </p:cBhvr>
                                      <p:to>
                                        <p:strVal val="visible"/>
                                      </p:to>
                                    </p:set>
                                    <p:animEffect transition="in" filter="dissolve">
                                      <p:cBhvr>
                                        <p:cTn id="121" dur="500"/>
                                        <p:tgtEl>
                                          <p:spTgt spid="69"/>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70"/>
                                        </p:tgtEl>
                                        <p:attrNameLst>
                                          <p:attrName>style.visibility</p:attrName>
                                        </p:attrNameLst>
                                      </p:cBhvr>
                                      <p:to>
                                        <p:strVal val="visible"/>
                                      </p:to>
                                    </p:set>
                                    <p:animEffect transition="in" filter="dissolve">
                                      <p:cBhvr>
                                        <p:cTn id="124" dur="500"/>
                                        <p:tgtEl>
                                          <p:spTgt spid="70"/>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72"/>
                                        </p:tgtEl>
                                        <p:attrNameLst>
                                          <p:attrName>style.visibility</p:attrName>
                                        </p:attrNameLst>
                                      </p:cBhvr>
                                      <p:to>
                                        <p:strVal val="visible"/>
                                      </p:to>
                                    </p:set>
                                    <p:animEffect transition="in" filter="dissolve">
                                      <p:cBhvr>
                                        <p:cTn id="127" dur="500"/>
                                        <p:tgtEl>
                                          <p:spTgt spid="72"/>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71"/>
                                        </p:tgtEl>
                                        <p:attrNameLst>
                                          <p:attrName>style.visibility</p:attrName>
                                        </p:attrNameLst>
                                      </p:cBhvr>
                                      <p:to>
                                        <p:strVal val="visible"/>
                                      </p:to>
                                    </p:set>
                                    <p:animEffect transition="in" filter="dissolve">
                                      <p:cBhvr>
                                        <p:cTn id="130" dur="500"/>
                                        <p:tgtEl>
                                          <p:spTgt spid="71"/>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73"/>
                                        </p:tgtEl>
                                        <p:attrNameLst>
                                          <p:attrName>style.visibility</p:attrName>
                                        </p:attrNameLst>
                                      </p:cBhvr>
                                      <p:to>
                                        <p:strVal val="visible"/>
                                      </p:to>
                                    </p:set>
                                    <p:animEffect transition="in" filter="dissolve">
                                      <p:cBhvr>
                                        <p:cTn id="133" dur="500"/>
                                        <p:tgtEl>
                                          <p:spTgt spid="73"/>
                                        </p:tgtEl>
                                      </p:cBhvr>
                                    </p:animEffect>
                                  </p:childTnLst>
                                </p:cTn>
                              </p:par>
                            </p:childTnLst>
                          </p:cTn>
                        </p:par>
                      </p:childTnLst>
                    </p:cTn>
                  </p:par>
                  <p:par>
                    <p:cTn id="134" fill="hold">
                      <p:stCondLst>
                        <p:cond delay="indefinite"/>
                      </p:stCondLst>
                      <p:childTnLst>
                        <p:par>
                          <p:cTn id="135" fill="hold">
                            <p:stCondLst>
                              <p:cond delay="0"/>
                            </p:stCondLst>
                            <p:childTnLst>
                              <p:par>
                                <p:cTn id="136" presetID="9" presetClass="entr" presetSubtype="0" fill="hold" grpId="0" nodeType="clickEffect">
                                  <p:stCondLst>
                                    <p:cond delay="0"/>
                                  </p:stCondLst>
                                  <p:childTnLst>
                                    <p:set>
                                      <p:cBhvr>
                                        <p:cTn id="137" dur="1" fill="hold">
                                          <p:stCondLst>
                                            <p:cond delay="0"/>
                                          </p:stCondLst>
                                        </p:cTn>
                                        <p:tgtEl>
                                          <p:spTgt spid="45"/>
                                        </p:tgtEl>
                                        <p:attrNameLst>
                                          <p:attrName>style.visibility</p:attrName>
                                        </p:attrNameLst>
                                      </p:cBhvr>
                                      <p:to>
                                        <p:strVal val="visible"/>
                                      </p:to>
                                    </p:set>
                                    <p:animEffect transition="in" filter="dissolve">
                                      <p:cBhvr>
                                        <p:cTn id="138" dur="500"/>
                                        <p:tgtEl>
                                          <p:spTgt spid="45"/>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44"/>
                                        </p:tgtEl>
                                        <p:attrNameLst>
                                          <p:attrName>style.visibility</p:attrName>
                                        </p:attrNameLst>
                                      </p:cBhvr>
                                      <p:to>
                                        <p:strVal val="visible"/>
                                      </p:to>
                                    </p:set>
                                    <p:animEffect transition="in" filter="dissolve">
                                      <p:cBhvr>
                                        <p:cTn id="141" dur="500"/>
                                        <p:tgtEl>
                                          <p:spTgt spid="44"/>
                                        </p:tgtEl>
                                      </p:cBhvr>
                                    </p:animEffect>
                                  </p:childTnLst>
                                </p:cTn>
                              </p:par>
                              <p:par>
                                <p:cTn id="142" presetID="9" presetClass="entr" presetSubtype="0" fill="hold" grpId="0" nodeType="withEffect">
                                  <p:stCondLst>
                                    <p:cond delay="0"/>
                                  </p:stCondLst>
                                  <p:childTnLst>
                                    <p:set>
                                      <p:cBhvr>
                                        <p:cTn id="143" dur="1" fill="hold">
                                          <p:stCondLst>
                                            <p:cond delay="0"/>
                                          </p:stCondLst>
                                        </p:cTn>
                                        <p:tgtEl>
                                          <p:spTgt spid="46"/>
                                        </p:tgtEl>
                                        <p:attrNameLst>
                                          <p:attrName>style.visibility</p:attrName>
                                        </p:attrNameLst>
                                      </p:cBhvr>
                                      <p:to>
                                        <p:strVal val="visible"/>
                                      </p:to>
                                    </p:set>
                                    <p:animEffect transition="in" filter="dissolve">
                                      <p:cBhvr>
                                        <p:cTn id="144" dur="500"/>
                                        <p:tgtEl>
                                          <p:spTgt spid="46"/>
                                        </p:tgtEl>
                                      </p:cBhvr>
                                    </p:animEffect>
                                  </p:childTnLst>
                                </p:cTn>
                              </p:par>
                            </p:childTnLst>
                          </p:cTn>
                        </p:par>
                      </p:childTnLst>
                    </p:cTn>
                  </p:par>
                  <p:par>
                    <p:cTn id="145" fill="hold">
                      <p:stCondLst>
                        <p:cond delay="indefinite"/>
                      </p:stCondLst>
                      <p:childTnLst>
                        <p:par>
                          <p:cTn id="146" fill="hold">
                            <p:stCondLst>
                              <p:cond delay="0"/>
                            </p:stCondLst>
                            <p:childTnLst>
                              <p:par>
                                <p:cTn id="147" presetID="9" presetClass="entr" presetSubtype="0" fill="hold" grpId="0" nodeType="clickEffect">
                                  <p:stCondLst>
                                    <p:cond delay="0"/>
                                  </p:stCondLst>
                                  <p:childTnLst>
                                    <p:set>
                                      <p:cBhvr>
                                        <p:cTn id="148" dur="1" fill="hold">
                                          <p:stCondLst>
                                            <p:cond delay="0"/>
                                          </p:stCondLst>
                                        </p:cTn>
                                        <p:tgtEl>
                                          <p:spTgt spid="55"/>
                                        </p:tgtEl>
                                        <p:attrNameLst>
                                          <p:attrName>style.visibility</p:attrName>
                                        </p:attrNameLst>
                                      </p:cBhvr>
                                      <p:to>
                                        <p:strVal val="visible"/>
                                      </p:to>
                                    </p:set>
                                    <p:animEffect transition="in" filter="dissolve">
                                      <p:cBhvr>
                                        <p:cTn id="149" dur="500"/>
                                        <p:tgtEl>
                                          <p:spTgt spid="55"/>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56"/>
                                        </p:tgtEl>
                                        <p:attrNameLst>
                                          <p:attrName>style.visibility</p:attrName>
                                        </p:attrNameLst>
                                      </p:cBhvr>
                                      <p:to>
                                        <p:strVal val="visible"/>
                                      </p:to>
                                    </p:set>
                                    <p:animEffect transition="in" filter="dissolve">
                                      <p:cBhvr>
                                        <p:cTn id="152" dur="500"/>
                                        <p:tgtEl>
                                          <p:spTgt spid="56"/>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57"/>
                                        </p:tgtEl>
                                        <p:attrNameLst>
                                          <p:attrName>style.visibility</p:attrName>
                                        </p:attrNameLst>
                                      </p:cBhvr>
                                      <p:to>
                                        <p:strVal val="visible"/>
                                      </p:to>
                                    </p:set>
                                    <p:animEffect transition="in" filter="dissolve">
                                      <p:cBhvr>
                                        <p:cTn id="155" dur="500"/>
                                        <p:tgtEl>
                                          <p:spTgt spid="57"/>
                                        </p:tgtEl>
                                      </p:cBhvr>
                                    </p:animEffect>
                                  </p:childTnLst>
                                </p:cTn>
                              </p:par>
                            </p:childTnLst>
                          </p:cTn>
                        </p:par>
                      </p:childTnLst>
                    </p:cTn>
                  </p:par>
                  <p:par>
                    <p:cTn id="156" fill="hold">
                      <p:stCondLst>
                        <p:cond delay="indefinite"/>
                      </p:stCondLst>
                      <p:childTnLst>
                        <p:par>
                          <p:cTn id="157" fill="hold">
                            <p:stCondLst>
                              <p:cond delay="0"/>
                            </p:stCondLst>
                            <p:childTnLst>
                              <p:par>
                                <p:cTn id="158" presetID="9" presetClass="entr" presetSubtype="0" fill="hold" grpId="0" nodeType="clickEffect">
                                  <p:stCondLst>
                                    <p:cond delay="0"/>
                                  </p:stCondLst>
                                  <p:childTnLst>
                                    <p:set>
                                      <p:cBhvr>
                                        <p:cTn id="159" dur="1" fill="hold">
                                          <p:stCondLst>
                                            <p:cond delay="0"/>
                                          </p:stCondLst>
                                        </p:cTn>
                                        <p:tgtEl>
                                          <p:spTgt spid="58"/>
                                        </p:tgtEl>
                                        <p:attrNameLst>
                                          <p:attrName>style.visibility</p:attrName>
                                        </p:attrNameLst>
                                      </p:cBhvr>
                                      <p:to>
                                        <p:strVal val="visible"/>
                                      </p:to>
                                    </p:set>
                                    <p:animEffect transition="in" filter="dissolve">
                                      <p:cBhvr>
                                        <p:cTn id="160" dur="500"/>
                                        <p:tgtEl>
                                          <p:spTgt spid="58"/>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61"/>
                                        </p:tgtEl>
                                        <p:attrNameLst>
                                          <p:attrName>style.visibility</p:attrName>
                                        </p:attrNameLst>
                                      </p:cBhvr>
                                      <p:to>
                                        <p:strVal val="visible"/>
                                      </p:to>
                                    </p:set>
                                    <p:animEffect transition="in" filter="dissolve">
                                      <p:cBhvr>
                                        <p:cTn id="163" dur="500"/>
                                        <p:tgtEl>
                                          <p:spTgt spid="61"/>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64"/>
                                        </p:tgtEl>
                                        <p:attrNameLst>
                                          <p:attrName>style.visibility</p:attrName>
                                        </p:attrNameLst>
                                      </p:cBhvr>
                                      <p:to>
                                        <p:strVal val="visible"/>
                                      </p:to>
                                    </p:set>
                                    <p:animEffect transition="in" filter="dissolve">
                                      <p:cBhvr>
                                        <p:cTn id="166" dur="500"/>
                                        <p:tgtEl>
                                          <p:spTgt spid="64"/>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66"/>
                                        </p:tgtEl>
                                        <p:attrNameLst>
                                          <p:attrName>style.visibility</p:attrName>
                                        </p:attrNameLst>
                                      </p:cBhvr>
                                      <p:to>
                                        <p:strVal val="visible"/>
                                      </p:to>
                                    </p:set>
                                    <p:animEffect transition="in" filter="dissolve">
                                      <p:cBhvr>
                                        <p:cTn id="169" dur="500"/>
                                        <p:tgtEl>
                                          <p:spTgt spid="66"/>
                                        </p:tgtEl>
                                      </p:cBhvr>
                                    </p:animEffect>
                                  </p:childTnLst>
                                </p:cTn>
                              </p:par>
                              <p:par>
                                <p:cTn id="170" presetID="9" presetClass="entr" presetSubtype="0" fill="hold" grpId="0" nodeType="withEffect">
                                  <p:stCondLst>
                                    <p:cond delay="0"/>
                                  </p:stCondLst>
                                  <p:childTnLst>
                                    <p:set>
                                      <p:cBhvr>
                                        <p:cTn id="171" dur="1" fill="hold">
                                          <p:stCondLst>
                                            <p:cond delay="0"/>
                                          </p:stCondLst>
                                        </p:cTn>
                                        <p:tgtEl>
                                          <p:spTgt spid="60"/>
                                        </p:tgtEl>
                                        <p:attrNameLst>
                                          <p:attrName>style.visibility</p:attrName>
                                        </p:attrNameLst>
                                      </p:cBhvr>
                                      <p:to>
                                        <p:strVal val="visible"/>
                                      </p:to>
                                    </p:set>
                                    <p:animEffect transition="in" filter="dissolve">
                                      <p:cBhvr>
                                        <p:cTn id="172" dur="500"/>
                                        <p:tgtEl>
                                          <p:spTgt spid="60"/>
                                        </p:tgtEl>
                                      </p:cBhvr>
                                    </p:animEffect>
                                  </p:childTnLst>
                                </p:cTn>
                              </p:par>
                              <p:par>
                                <p:cTn id="173" presetID="9" presetClass="entr" presetSubtype="0" fill="hold" grpId="0" nodeType="withEffect">
                                  <p:stCondLst>
                                    <p:cond delay="0"/>
                                  </p:stCondLst>
                                  <p:childTnLst>
                                    <p:set>
                                      <p:cBhvr>
                                        <p:cTn id="174" dur="1" fill="hold">
                                          <p:stCondLst>
                                            <p:cond delay="0"/>
                                          </p:stCondLst>
                                        </p:cTn>
                                        <p:tgtEl>
                                          <p:spTgt spid="63"/>
                                        </p:tgtEl>
                                        <p:attrNameLst>
                                          <p:attrName>style.visibility</p:attrName>
                                        </p:attrNameLst>
                                      </p:cBhvr>
                                      <p:to>
                                        <p:strVal val="visible"/>
                                      </p:to>
                                    </p:set>
                                    <p:animEffect transition="in" filter="dissolve">
                                      <p:cBhvr>
                                        <p:cTn id="175" dur="500"/>
                                        <p:tgtEl>
                                          <p:spTgt spid="63"/>
                                        </p:tgtEl>
                                      </p:cBhvr>
                                    </p:animEffect>
                                  </p:childTnLst>
                                </p:cTn>
                              </p:par>
                              <p:par>
                                <p:cTn id="176" presetID="9" presetClass="entr" presetSubtype="0" fill="hold" grpId="0" nodeType="withEffect">
                                  <p:stCondLst>
                                    <p:cond delay="0"/>
                                  </p:stCondLst>
                                  <p:childTnLst>
                                    <p:set>
                                      <p:cBhvr>
                                        <p:cTn id="177" dur="1" fill="hold">
                                          <p:stCondLst>
                                            <p:cond delay="0"/>
                                          </p:stCondLst>
                                        </p:cTn>
                                        <p:tgtEl>
                                          <p:spTgt spid="62"/>
                                        </p:tgtEl>
                                        <p:attrNameLst>
                                          <p:attrName>style.visibility</p:attrName>
                                        </p:attrNameLst>
                                      </p:cBhvr>
                                      <p:to>
                                        <p:strVal val="visible"/>
                                      </p:to>
                                    </p:set>
                                    <p:animEffect transition="in" filter="dissolve">
                                      <p:cBhvr>
                                        <p:cTn id="178" dur="500"/>
                                        <p:tgtEl>
                                          <p:spTgt spid="62"/>
                                        </p:tgtEl>
                                      </p:cBhvr>
                                    </p:animEffect>
                                  </p:childTnLst>
                                </p:cTn>
                              </p:par>
                              <p:par>
                                <p:cTn id="179" presetID="9" presetClass="entr" presetSubtype="0" fill="hold" grpId="0" nodeType="withEffect">
                                  <p:stCondLst>
                                    <p:cond delay="0"/>
                                  </p:stCondLst>
                                  <p:childTnLst>
                                    <p:set>
                                      <p:cBhvr>
                                        <p:cTn id="180" dur="1" fill="hold">
                                          <p:stCondLst>
                                            <p:cond delay="0"/>
                                          </p:stCondLst>
                                        </p:cTn>
                                        <p:tgtEl>
                                          <p:spTgt spid="65"/>
                                        </p:tgtEl>
                                        <p:attrNameLst>
                                          <p:attrName>style.visibility</p:attrName>
                                        </p:attrNameLst>
                                      </p:cBhvr>
                                      <p:to>
                                        <p:strVal val="visible"/>
                                      </p:to>
                                    </p:set>
                                    <p:animEffect transition="in" filter="dissolve">
                                      <p:cBhvr>
                                        <p:cTn id="181" dur="500"/>
                                        <p:tgtEl>
                                          <p:spTgt spid="65"/>
                                        </p:tgtEl>
                                      </p:cBhvr>
                                    </p:animEffect>
                                  </p:childTnLst>
                                </p:cTn>
                              </p:par>
                              <p:par>
                                <p:cTn id="182" presetID="9" presetClass="entr" presetSubtype="0" fill="hold" grpId="0" nodeType="withEffect">
                                  <p:stCondLst>
                                    <p:cond delay="0"/>
                                  </p:stCondLst>
                                  <p:childTnLst>
                                    <p:set>
                                      <p:cBhvr>
                                        <p:cTn id="183" dur="1" fill="hold">
                                          <p:stCondLst>
                                            <p:cond delay="0"/>
                                          </p:stCondLst>
                                        </p:cTn>
                                        <p:tgtEl>
                                          <p:spTgt spid="59"/>
                                        </p:tgtEl>
                                        <p:attrNameLst>
                                          <p:attrName>style.visibility</p:attrName>
                                        </p:attrNameLst>
                                      </p:cBhvr>
                                      <p:to>
                                        <p:strVal val="visible"/>
                                      </p:to>
                                    </p:set>
                                    <p:animEffect transition="in" filter="dissolve">
                                      <p:cBhvr>
                                        <p:cTn id="184" dur="500"/>
                                        <p:tgtEl>
                                          <p:spTgt spid="59"/>
                                        </p:tgtEl>
                                      </p:cBhvr>
                                    </p:animEffect>
                                  </p:childTnLst>
                                </p:cTn>
                              </p:par>
                            </p:childTnLst>
                          </p:cTn>
                        </p:par>
                      </p:childTnLst>
                    </p:cTn>
                  </p:par>
                  <p:par>
                    <p:cTn id="185" fill="hold">
                      <p:stCondLst>
                        <p:cond delay="indefinite"/>
                      </p:stCondLst>
                      <p:childTnLst>
                        <p:par>
                          <p:cTn id="186" fill="hold">
                            <p:stCondLst>
                              <p:cond delay="0"/>
                            </p:stCondLst>
                            <p:childTnLst>
                              <p:par>
                                <p:cTn id="187" presetID="9" presetClass="entr" presetSubtype="0" fill="hold" grpId="0" nodeType="clickEffect">
                                  <p:stCondLst>
                                    <p:cond delay="0"/>
                                  </p:stCondLst>
                                  <p:childTnLst>
                                    <p:set>
                                      <p:cBhvr>
                                        <p:cTn id="188" dur="1" fill="hold">
                                          <p:stCondLst>
                                            <p:cond delay="0"/>
                                          </p:stCondLst>
                                        </p:cTn>
                                        <p:tgtEl>
                                          <p:spTgt spid="77"/>
                                        </p:tgtEl>
                                        <p:attrNameLst>
                                          <p:attrName>style.visibility</p:attrName>
                                        </p:attrNameLst>
                                      </p:cBhvr>
                                      <p:to>
                                        <p:strVal val="visible"/>
                                      </p:to>
                                    </p:set>
                                    <p:animEffect transition="in" filter="dissolve">
                                      <p:cBhvr>
                                        <p:cTn id="189" dur="500"/>
                                        <p:tgtEl>
                                          <p:spTgt spid="77"/>
                                        </p:tgtEl>
                                      </p:cBhvr>
                                    </p:animEffect>
                                  </p:childTnLst>
                                </p:cTn>
                              </p:par>
                              <p:par>
                                <p:cTn id="190" presetID="9" presetClass="entr" presetSubtype="0" fill="hold" grpId="0" nodeType="withEffect">
                                  <p:stCondLst>
                                    <p:cond delay="0"/>
                                  </p:stCondLst>
                                  <p:childTnLst>
                                    <p:set>
                                      <p:cBhvr>
                                        <p:cTn id="191" dur="1" fill="hold">
                                          <p:stCondLst>
                                            <p:cond delay="0"/>
                                          </p:stCondLst>
                                        </p:cTn>
                                        <p:tgtEl>
                                          <p:spTgt spid="78"/>
                                        </p:tgtEl>
                                        <p:attrNameLst>
                                          <p:attrName>style.visibility</p:attrName>
                                        </p:attrNameLst>
                                      </p:cBhvr>
                                      <p:to>
                                        <p:strVal val="visible"/>
                                      </p:to>
                                    </p:set>
                                    <p:animEffect transition="in" filter="dissolve">
                                      <p:cBhvr>
                                        <p:cTn id="192" dur="500"/>
                                        <p:tgtEl>
                                          <p:spTgt spid="78"/>
                                        </p:tgtEl>
                                      </p:cBhvr>
                                    </p:animEffect>
                                  </p:childTnLst>
                                </p:cTn>
                              </p:par>
                              <p:par>
                                <p:cTn id="193" presetID="9" presetClass="entr" presetSubtype="0" fill="hold" grpId="0" nodeType="withEffect">
                                  <p:stCondLst>
                                    <p:cond delay="0"/>
                                  </p:stCondLst>
                                  <p:childTnLst>
                                    <p:set>
                                      <p:cBhvr>
                                        <p:cTn id="194" dur="1" fill="hold">
                                          <p:stCondLst>
                                            <p:cond delay="0"/>
                                          </p:stCondLst>
                                        </p:cTn>
                                        <p:tgtEl>
                                          <p:spTgt spid="74"/>
                                        </p:tgtEl>
                                        <p:attrNameLst>
                                          <p:attrName>style.visibility</p:attrName>
                                        </p:attrNameLst>
                                      </p:cBhvr>
                                      <p:to>
                                        <p:strVal val="visible"/>
                                      </p:to>
                                    </p:set>
                                    <p:animEffect transition="in" filter="dissolve">
                                      <p:cBhvr>
                                        <p:cTn id="195" dur="500"/>
                                        <p:tgtEl>
                                          <p:spTgt spid="74"/>
                                        </p:tgtEl>
                                      </p:cBhvr>
                                    </p:animEffect>
                                  </p:childTnLst>
                                </p:cTn>
                              </p:par>
                              <p:par>
                                <p:cTn id="196" presetID="9" presetClass="entr" presetSubtype="0" fill="hold" grpId="0" nodeType="withEffect">
                                  <p:stCondLst>
                                    <p:cond delay="0"/>
                                  </p:stCondLst>
                                  <p:childTnLst>
                                    <p:set>
                                      <p:cBhvr>
                                        <p:cTn id="197" dur="1" fill="hold">
                                          <p:stCondLst>
                                            <p:cond delay="0"/>
                                          </p:stCondLst>
                                        </p:cTn>
                                        <p:tgtEl>
                                          <p:spTgt spid="75"/>
                                        </p:tgtEl>
                                        <p:attrNameLst>
                                          <p:attrName>style.visibility</p:attrName>
                                        </p:attrNameLst>
                                      </p:cBhvr>
                                      <p:to>
                                        <p:strVal val="visible"/>
                                      </p:to>
                                    </p:set>
                                    <p:animEffect transition="in" filter="dissolve">
                                      <p:cBhvr>
                                        <p:cTn id="198" dur="500"/>
                                        <p:tgtEl>
                                          <p:spTgt spid="75"/>
                                        </p:tgtEl>
                                      </p:cBhvr>
                                    </p:animEffect>
                                  </p:childTnLst>
                                </p:cTn>
                              </p:par>
                              <p:par>
                                <p:cTn id="199" presetID="9" presetClass="entr" presetSubtype="0" fill="hold" grpId="0" nodeType="withEffect">
                                  <p:stCondLst>
                                    <p:cond delay="0"/>
                                  </p:stCondLst>
                                  <p:childTnLst>
                                    <p:set>
                                      <p:cBhvr>
                                        <p:cTn id="200" dur="1" fill="hold">
                                          <p:stCondLst>
                                            <p:cond delay="0"/>
                                          </p:stCondLst>
                                        </p:cTn>
                                        <p:tgtEl>
                                          <p:spTgt spid="76"/>
                                        </p:tgtEl>
                                        <p:attrNameLst>
                                          <p:attrName>style.visibility</p:attrName>
                                        </p:attrNameLst>
                                      </p:cBhvr>
                                      <p:to>
                                        <p:strVal val="visible"/>
                                      </p:to>
                                    </p:set>
                                    <p:animEffect transition="in" filter="dissolve">
                                      <p:cBhvr>
                                        <p:cTn id="201"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p:bldP spid="21" grpId="0" animBg="1"/>
      <p:bldP spid="22" grpId="0"/>
      <p:bldP spid="23" grpId="0"/>
      <p:bldP spid="24" grpId="0" animBg="1"/>
      <p:bldP spid="25" grpId="0"/>
      <p:bldP spid="26" grpId="0"/>
      <p:bldP spid="27" grpId="0" animBg="1"/>
      <p:bldP spid="28" grpId="0"/>
      <p:bldP spid="29" grpId="0"/>
      <p:bldP spid="30" grpId="0"/>
      <p:bldP spid="31" grpId="0"/>
      <p:bldP spid="32" grpId="0" animBg="1"/>
      <p:bldP spid="33" grpId="0"/>
      <p:bldP spid="34" grpId="0" animBg="1"/>
      <p:bldP spid="35" grpId="0"/>
      <p:bldP spid="36" grpId="0" animBg="1"/>
      <p:bldP spid="37" grpId="0"/>
      <p:bldP spid="38" grpId="0"/>
      <p:bldP spid="39" grpId="0"/>
      <p:bldP spid="40" grpId="0"/>
      <p:bldP spid="41" grpId="0" animBg="1"/>
      <p:bldP spid="42" grpId="0"/>
      <p:bldP spid="43" grpId="0"/>
      <p:bldP spid="44" grpId="0" animBg="1"/>
      <p:bldP spid="45" grpId="0"/>
      <p:bldP spid="46" grpId="0"/>
      <p:bldP spid="47" grpId="0" animBg="1"/>
      <p:bldP spid="48" grpId="0"/>
      <p:bldP spid="49" grpId="0"/>
      <p:bldP spid="50" grpId="0" animBg="1"/>
      <p:bldP spid="51" grpId="0"/>
      <p:bldP spid="52" grpId="0"/>
      <p:bldP spid="55" grpId="0" animBg="1"/>
      <p:bldP spid="56" grpId="0"/>
      <p:bldP spid="57" grpId="0"/>
      <p:bldP spid="58" grpId="0" animBg="1"/>
      <p:bldP spid="59" grpId="0"/>
      <p:bldP spid="60" grpId="0"/>
      <p:bldP spid="61" grpId="0" animBg="1"/>
      <p:bldP spid="62" grpId="0"/>
      <p:bldP spid="63" grpId="0"/>
      <p:bldP spid="64" grpId="0" animBg="1"/>
      <p:bldP spid="65" grpId="0"/>
      <p:bldP spid="66" grpId="0"/>
      <p:bldP spid="68" grpId="0" animBg="1"/>
      <p:bldP spid="69" grpId="0"/>
      <p:bldP spid="70" grpId="0"/>
      <p:bldP spid="71" grpId="0" animBg="1"/>
      <p:bldP spid="72" grpId="0"/>
      <p:bldP spid="73" grpId="0"/>
      <p:bldP spid="77" grpId="0" animBg="1"/>
      <p:bldP spid="78" grpId="0"/>
      <p:bldP spid="74" grpId="0" animBg="1"/>
      <p:bldP spid="75" grpId="0"/>
      <p:bldP spid="7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A80AEC3A-D793-A648-A255-19E0BB8F69A7}"/>
              </a:ext>
            </a:extLst>
          </p:cNvPr>
          <p:cNvSpPr/>
          <p:nvPr/>
        </p:nvSpPr>
        <p:spPr>
          <a:xfrm>
            <a:off x="514984" y="1445607"/>
            <a:ext cx="1598342" cy="1577734"/>
          </a:xfrm>
          <a:prstGeom prst="rect">
            <a:avLst/>
          </a:prstGeom>
          <a:solidFill>
            <a:srgbClr val="E9F3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2B43631-59F3-5944-98AB-334CCADF1B5B}"/>
              </a:ext>
            </a:extLst>
          </p:cNvPr>
          <p:cNvSpPr/>
          <p:nvPr/>
        </p:nvSpPr>
        <p:spPr>
          <a:xfrm>
            <a:off x="6356195" y="2881798"/>
            <a:ext cx="3612995" cy="3780027"/>
          </a:xfrm>
          <a:prstGeom prst="rect">
            <a:avLst/>
          </a:prstGeom>
          <a:solidFill>
            <a:srgbClr val="E9F3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062020-CB88-814A-9578-6B93661F1E94}"/>
              </a:ext>
            </a:extLst>
          </p:cNvPr>
          <p:cNvSpPr>
            <a:spLocks noGrp="1"/>
          </p:cNvSpPr>
          <p:nvPr>
            <p:ph type="title"/>
          </p:nvPr>
        </p:nvSpPr>
        <p:spPr/>
        <p:txBody>
          <a:bodyPr/>
          <a:lstStyle/>
          <a:p>
            <a:r>
              <a:rPr lang="en-US" dirty="0"/>
              <a:t>Dot Product</a:t>
            </a:r>
          </a:p>
        </p:txBody>
      </p:sp>
      <p:graphicFrame>
        <p:nvGraphicFramePr>
          <p:cNvPr id="5" name="Content Placeholder 4">
            <a:extLst>
              <a:ext uri="{FF2B5EF4-FFF2-40B4-BE49-F238E27FC236}">
                <a16:creationId xmlns:a16="http://schemas.microsoft.com/office/drawing/2014/main" id="{841ADBCD-04ED-8546-8077-89BE1B6BBEDE}"/>
              </a:ext>
            </a:extLst>
          </p:cNvPr>
          <p:cNvGraphicFramePr>
            <a:graphicFrameLocks noGrp="1"/>
          </p:cNvGraphicFramePr>
          <p:nvPr>
            <p:ph idx="1"/>
          </p:nvPr>
        </p:nvGraphicFramePr>
        <p:xfrm>
          <a:off x="677682" y="1744980"/>
          <a:ext cx="6503700" cy="274320"/>
        </p:xfrm>
        <a:graphic>
          <a:graphicData uri="http://schemas.openxmlformats.org/drawingml/2006/table">
            <a:tbl>
              <a:tblPr firstRow="1" bandRow="1">
                <a:tableStyleId>{5C22544A-7EE6-4342-B048-85BDC9FD1C3A}</a:tableStyleId>
              </a:tblPr>
              <a:tblGrid>
                <a:gridCol w="325185">
                  <a:extLst>
                    <a:ext uri="{9D8B030D-6E8A-4147-A177-3AD203B41FA5}">
                      <a16:colId xmlns:a16="http://schemas.microsoft.com/office/drawing/2014/main" val="2689440918"/>
                    </a:ext>
                  </a:extLst>
                </a:gridCol>
                <a:gridCol w="325185">
                  <a:extLst>
                    <a:ext uri="{9D8B030D-6E8A-4147-A177-3AD203B41FA5}">
                      <a16:colId xmlns:a16="http://schemas.microsoft.com/office/drawing/2014/main" val="1934155305"/>
                    </a:ext>
                  </a:extLst>
                </a:gridCol>
                <a:gridCol w="325185">
                  <a:extLst>
                    <a:ext uri="{9D8B030D-6E8A-4147-A177-3AD203B41FA5}">
                      <a16:colId xmlns:a16="http://schemas.microsoft.com/office/drawing/2014/main" val="4146791306"/>
                    </a:ext>
                  </a:extLst>
                </a:gridCol>
                <a:gridCol w="325185">
                  <a:extLst>
                    <a:ext uri="{9D8B030D-6E8A-4147-A177-3AD203B41FA5}">
                      <a16:colId xmlns:a16="http://schemas.microsoft.com/office/drawing/2014/main" val="2049982477"/>
                    </a:ext>
                  </a:extLst>
                </a:gridCol>
                <a:gridCol w="325185">
                  <a:extLst>
                    <a:ext uri="{9D8B030D-6E8A-4147-A177-3AD203B41FA5}">
                      <a16:colId xmlns:a16="http://schemas.microsoft.com/office/drawing/2014/main" val="2773191258"/>
                    </a:ext>
                  </a:extLst>
                </a:gridCol>
                <a:gridCol w="325185">
                  <a:extLst>
                    <a:ext uri="{9D8B030D-6E8A-4147-A177-3AD203B41FA5}">
                      <a16:colId xmlns:a16="http://schemas.microsoft.com/office/drawing/2014/main" val="3544429911"/>
                    </a:ext>
                  </a:extLst>
                </a:gridCol>
                <a:gridCol w="325185">
                  <a:extLst>
                    <a:ext uri="{9D8B030D-6E8A-4147-A177-3AD203B41FA5}">
                      <a16:colId xmlns:a16="http://schemas.microsoft.com/office/drawing/2014/main" val="2162264184"/>
                    </a:ext>
                  </a:extLst>
                </a:gridCol>
                <a:gridCol w="325185">
                  <a:extLst>
                    <a:ext uri="{9D8B030D-6E8A-4147-A177-3AD203B41FA5}">
                      <a16:colId xmlns:a16="http://schemas.microsoft.com/office/drawing/2014/main" val="2511071876"/>
                    </a:ext>
                  </a:extLst>
                </a:gridCol>
                <a:gridCol w="325185">
                  <a:extLst>
                    <a:ext uri="{9D8B030D-6E8A-4147-A177-3AD203B41FA5}">
                      <a16:colId xmlns:a16="http://schemas.microsoft.com/office/drawing/2014/main" val="2930817596"/>
                    </a:ext>
                  </a:extLst>
                </a:gridCol>
                <a:gridCol w="325185">
                  <a:extLst>
                    <a:ext uri="{9D8B030D-6E8A-4147-A177-3AD203B41FA5}">
                      <a16:colId xmlns:a16="http://schemas.microsoft.com/office/drawing/2014/main" val="4021496421"/>
                    </a:ext>
                  </a:extLst>
                </a:gridCol>
                <a:gridCol w="325185">
                  <a:extLst>
                    <a:ext uri="{9D8B030D-6E8A-4147-A177-3AD203B41FA5}">
                      <a16:colId xmlns:a16="http://schemas.microsoft.com/office/drawing/2014/main" val="1228824809"/>
                    </a:ext>
                  </a:extLst>
                </a:gridCol>
                <a:gridCol w="325185">
                  <a:extLst>
                    <a:ext uri="{9D8B030D-6E8A-4147-A177-3AD203B41FA5}">
                      <a16:colId xmlns:a16="http://schemas.microsoft.com/office/drawing/2014/main" val="4191018982"/>
                    </a:ext>
                  </a:extLst>
                </a:gridCol>
                <a:gridCol w="325185">
                  <a:extLst>
                    <a:ext uri="{9D8B030D-6E8A-4147-A177-3AD203B41FA5}">
                      <a16:colId xmlns:a16="http://schemas.microsoft.com/office/drawing/2014/main" val="92390089"/>
                    </a:ext>
                  </a:extLst>
                </a:gridCol>
                <a:gridCol w="325185">
                  <a:extLst>
                    <a:ext uri="{9D8B030D-6E8A-4147-A177-3AD203B41FA5}">
                      <a16:colId xmlns:a16="http://schemas.microsoft.com/office/drawing/2014/main" val="3090278164"/>
                    </a:ext>
                  </a:extLst>
                </a:gridCol>
                <a:gridCol w="325185">
                  <a:extLst>
                    <a:ext uri="{9D8B030D-6E8A-4147-A177-3AD203B41FA5}">
                      <a16:colId xmlns:a16="http://schemas.microsoft.com/office/drawing/2014/main" val="2541965687"/>
                    </a:ext>
                  </a:extLst>
                </a:gridCol>
                <a:gridCol w="325185">
                  <a:extLst>
                    <a:ext uri="{9D8B030D-6E8A-4147-A177-3AD203B41FA5}">
                      <a16:colId xmlns:a16="http://schemas.microsoft.com/office/drawing/2014/main" val="201045810"/>
                    </a:ext>
                  </a:extLst>
                </a:gridCol>
                <a:gridCol w="325185">
                  <a:extLst>
                    <a:ext uri="{9D8B030D-6E8A-4147-A177-3AD203B41FA5}">
                      <a16:colId xmlns:a16="http://schemas.microsoft.com/office/drawing/2014/main" val="3139433668"/>
                    </a:ext>
                  </a:extLst>
                </a:gridCol>
                <a:gridCol w="325185">
                  <a:extLst>
                    <a:ext uri="{9D8B030D-6E8A-4147-A177-3AD203B41FA5}">
                      <a16:colId xmlns:a16="http://schemas.microsoft.com/office/drawing/2014/main" val="2198947314"/>
                    </a:ext>
                  </a:extLst>
                </a:gridCol>
                <a:gridCol w="325185">
                  <a:extLst>
                    <a:ext uri="{9D8B030D-6E8A-4147-A177-3AD203B41FA5}">
                      <a16:colId xmlns:a16="http://schemas.microsoft.com/office/drawing/2014/main" val="327402141"/>
                    </a:ext>
                  </a:extLst>
                </a:gridCol>
                <a:gridCol w="325185">
                  <a:extLst>
                    <a:ext uri="{9D8B030D-6E8A-4147-A177-3AD203B41FA5}">
                      <a16:colId xmlns:a16="http://schemas.microsoft.com/office/drawing/2014/main" val="1612002039"/>
                    </a:ext>
                  </a:extLst>
                </a:gridCol>
              </a:tblGrid>
              <a:tr h="181542">
                <a:tc>
                  <a:txBody>
                    <a:bodyPr/>
                    <a:lstStyle/>
                    <a:p>
                      <a:endParaRPr lang="en-US" dirty="0"/>
                    </a:p>
                  </a:txBody>
                  <a:tcPr marL="0" marR="0" marT="0" marB="0">
                    <a:solidFill>
                      <a:schemeClr val="accent3"/>
                    </a:solidFill>
                  </a:tcPr>
                </a:tc>
                <a:tc>
                  <a:txBody>
                    <a:bodyPr/>
                    <a:lstStyle/>
                    <a:p>
                      <a:endParaRPr lang="en-US"/>
                    </a:p>
                  </a:txBody>
                  <a:tcPr marL="0" marR="0" marT="0" marB="0">
                    <a:solidFill>
                      <a:schemeClr val="accent3"/>
                    </a:solidFill>
                  </a:tcPr>
                </a:tc>
                <a:tc>
                  <a:txBody>
                    <a:bodyPr/>
                    <a:lstStyle/>
                    <a:p>
                      <a:endParaRPr lang="en-US" dirty="0"/>
                    </a:p>
                  </a:txBody>
                  <a:tcPr marL="0" marR="0" marT="0" marB="0">
                    <a:solidFill>
                      <a:schemeClr val="accent3"/>
                    </a:solidFill>
                  </a:tcPr>
                </a:tc>
                <a:tc>
                  <a:txBody>
                    <a:bodyPr/>
                    <a:lstStyle/>
                    <a:p>
                      <a:endParaRPr lang="en-US" dirty="0"/>
                    </a:p>
                  </a:txBody>
                  <a:tcPr marL="0" marR="0" marT="0" marB="0">
                    <a:solidFill>
                      <a:schemeClr val="accent3"/>
                    </a:solidFill>
                  </a:tcPr>
                </a:tc>
                <a:tc>
                  <a:txBody>
                    <a:bodyPr/>
                    <a:lstStyle/>
                    <a:p>
                      <a:endParaRPr lang="en-US"/>
                    </a:p>
                  </a:txBody>
                  <a:tcPr marL="0" marR="0" marT="0" marB="0"/>
                </a:tc>
                <a:tc>
                  <a:txBody>
                    <a:bodyPr/>
                    <a:lstStyle/>
                    <a:p>
                      <a:endParaRPr lang="en-US"/>
                    </a:p>
                  </a:txBody>
                  <a:tcPr marL="0" marR="0" marT="0" marB="0"/>
                </a:tc>
                <a:tc>
                  <a:txBody>
                    <a:bodyPr/>
                    <a:lstStyle/>
                    <a:p>
                      <a:endParaRPr lang="en-US"/>
                    </a:p>
                  </a:txBody>
                  <a:tcPr marL="0" marR="0" marT="0" marB="0"/>
                </a:tc>
                <a:tc>
                  <a:txBody>
                    <a:bodyPr/>
                    <a:lstStyle/>
                    <a:p>
                      <a:endParaRPr lang="en-US"/>
                    </a:p>
                  </a:txBody>
                  <a:tcPr marL="0" marR="0" marT="0" marB="0"/>
                </a:tc>
                <a:tc>
                  <a:txBody>
                    <a:bodyPr/>
                    <a:lstStyle/>
                    <a:p>
                      <a:endParaRPr lang="en-US" dirty="0"/>
                    </a:p>
                  </a:txBody>
                  <a:tcPr marL="0" marR="0" marT="0" marB="0">
                    <a:solidFill>
                      <a:schemeClr val="accent4"/>
                    </a:solidFill>
                  </a:tcPr>
                </a:tc>
                <a:tc>
                  <a:txBody>
                    <a:bodyPr/>
                    <a:lstStyle/>
                    <a:p>
                      <a:endParaRPr lang="en-US" dirty="0"/>
                    </a:p>
                  </a:txBody>
                  <a:tcPr marL="0" marR="0" marT="0" marB="0">
                    <a:solidFill>
                      <a:schemeClr val="accent4"/>
                    </a:solidFill>
                  </a:tcPr>
                </a:tc>
                <a:tc>
                  <a:txBody>
                    <a:bodyPr/>
                    <a:lstStyle/>
                    <a:p>
                      <a:endParaRPr lang="en-US" dirty="0"/>
                    </a:p>
                  </a:txBody>
                  <a:tcPr marL="0" marR="0" marT="0" marB="0">
                    <a:solidFill>
                      <a:schemeClr val="accent4"/>
                    </a:solidFill>
                  </a:tcPr>
                </a:tc>
                <a:tc>
                  <a:txBody>
                    <a:bodyPr/>
                    <a:lstStyle/>
                    <a:p>
                      <a:endParaRPr lang="en-US" dirty="0"/>
                    </a:p>
                  </a:txBody>
                  <a:tcPr marL="0" marR="0" marT="0" marB="0">
                    <a:solidFill>
                      <a:schemeClr val="accent4"/>
                    </a:solidFill>
                  </a:tcPr>
                </a:tc>
                <a:tc>
                  <a:txBody>
                    <a:bodyPr/>
                    <a:lstStyle/>
                    <a:p>
                      <a:endParaRPr lang="en-US" dirty="0"/>
                    </a:p>
                  </a:txBody>
                  <a:tcPr marL="0" marR="0" marT="0" marB="0">
                    <a:solidFill>
                      <a:schemeClr val="tx2"/>
                    </a:solidFill>
                  </a:tcPr>
                </a:tc>
                <a:tc>
                  <a:txBody>
                    <a:bodyPr/>
                    <a:lstStyle/>
                    <a:p>
                      <a:endParaRPr lang="en-US" dirty="0"/>
                    </a:p>
                  </a:txBody>
                  <a:tcPr marL="0" marR="0" marT="0" marB="0">
                    <a:solidFill>
                      <a:schemeClr val="tx2"/>
                    </a:solidFill>
                  </a:tcPr>
                </a:tc>
                <a:tc>
                  <a:txBody>
                    <a:bodyPr/>
                    <a:lstStyle/>
                    <a:p>
                      <a:endParaRPr lang="en-US" dirty="0"/>
                    </a:p>
                  </a:txBody>
                  <a:tcPr marL="0" marR="0" marT="0" marB="0">
                    <a:solidFill>
                      <a:schemeClr val="tx2"/>
                    </a:solidFill>
                  </a:tcPr>
                </a:tc>
                <a:tc>
                  <a:txBody>
                    <a:bodyPr/>
                    <a:lstStyle/>
                    <a:p>
                      <a:endParaRPr lang="en-US" dirty="0"/>
                    </a:p>
                  </a:txBody>
                  <a:tcPr marL="0" marR="0" marT="0" marB="0">
                    <a:solidFill>
                      <a:schemeClr val="tx2"/>
                    </a:solidFill>
                  </a:tcPr>
                </a:tc>
                <a:tc>
                  <a:txBody>
                    <a:bodyPr/>
                    <a:lstStyle/>
                    <a:p>
                      <a:endParaRPr lang="en-US" dirty="0"/>
                    </a:p>
                  </a:txBody>
                  <a:tcPr marL="0" marR="0" marT="0" marB="0">
                    <a:solidFill>
                      <a:srgbClr val="00B0F0"/>
                    </a:solidFill>
                  </a:tcPr>
                </a:tc>
                <a:tc>
                  <a:txBody>
                    <a:bodyPr/>
                    <a:lstStyle/>
                    <a:p>
                      <a:endParaRPr lang="en-US" dirty="0"/>
                    </a:p>
                  </a:txBody>
                  <a:tcPr marL="0" marR="0" marT="0" marB="0">
                    <a:solidFill>
                      <a:srgbClr val="00B0F0"/>
                    </a:solidFill>
                  </a:tcPr>
                </a:tc>
                <a:tc>
                  <a:txBody>
                    <a:bodyPr/>
                    <a:lstStyle/>
                    <a:p>
                      <a:endParaRPr lang="en-US" dirty="0"/>
                    </a:p>
                  </a:txBody>
                  <a:tcPr marL="0" marR="0" marT="0" marB="0">
                    <a:solidFill>
                      <a:srgbClr val="00B0F0"/>
                    </a:solidFill>
                  </a:tcPr>
                </a:tc>
                <a:tc>
                  <a:txBody>
                    <a:bodyPr/>
                    <a:lstStyle/>
                    <a:p>
                      <a:endParaRPr lang="en-US" dirty="0"/>
                    </a:p>
                  </a:txBody>
                  <a:tcPr marL="0" marR="0" marT="0" marB="0">
                    <a:solidFill>
                      <a:srgbClr val="00B0F0"/>
                    </a:solidFill>
                  </a:tcPr>
                </a:tc>
                <a:extLst>
                  <a:ext uri="{0D108BD9-81ED-4DB2-BD59-A6C34878D82A}">
                    <a16:rowId xmlns:a16="http://schemas.microsoft.com/office/drawing/2014/main" val="350576816"/>
                  </a:ext>
                </a:extLst>
              </a:tr>
            </a:tbl>
          </a:graphicData>
        </a:graphic>
      </p:graphicFrame>
      <p:sp>
        <p:nvSpPr>
          <p:cNvPr id="7" name="TextBox 6">
            <a:extLst>
              <a:ext uri="{FF2B5EF4-FFF2-40B4-BE49-F238E27FC236}">
                <a16:creationId xmlns:a16="http://schemas.microsoft.com/office/drawing/2014/main" id="{406D3D6B-275C-CE46-9777-9E283EC791B3}"/>
              </a:ext>
            </a:extLst>
          </p:cNvPr>
          <p:cNvSpPr txBox="1"/>
          <p:nvPr/>
        </p:nvSpPr>
        <p:spPr>
          <a:xfrm>
            <a:off x="3756655" y="1759617"/>
            <a:ext cx="354584" cy="646331"/>
          </a:xfrm>
          <a:prstGeom prst="rect">
            <a:avLst/>
          </a:prstGeom>
          <a:noFill/>
        </p:spPr>
        <p:txBody>
          <a:bodyPr wrap="none" rtlCol="0">
            <a:spAutoFit/>
          </a:bodyPr>
          <a:lstStyle/>
          <a:p>
            <a:r>
              <a:rPr lang="en-US" sz="3600" b="1" dirty="0"/>
              <a:t>.</a:t>
            </a:r>
          </a:p>
        </p:txBody>
      </p:sp>
      <p:sp>
        <p:nvSpPr>
          <p:cNvPr id="8" name="TextBox 7">
            <a:extLst>
              <a:ext uri="{FF2B5EF4-FFF2-40B4-BE49-F238E27FC236}">
                <a16:creationId xmlns:a16="http://schemas.microsoft.com/office/drawing/2014/main" id="{B60D5672-C5DA-6D41-8158-6A53901B109C}"/>
              </a:ext>
            </a:extLst>
          </p:cNvPr>
          <p:cNvSpPr txBox="1"/>
          <p:nvPr/>
        </p:nvSpPr>
        <p:spPr>
          <a:xfrm>
            <a:off x="3748093" y="2777007"/>
            <a:ext cx="306494" cy="369332"/>
          </a:xfrm>
          <a:prstGeom prst="rect">
            <a:avLst/>
          </a:prstGeom>
          <a:noFill/>
        </p:spPr>
        <p:txBody>
          <a:bodyPr wrap="none" rtlCol="0">
            <a:spAutoFit/>
          </a:bodyPr>
          <a:lstStyle/>
          <a:p>
            <a:r>
              <a:rPr lang="en-US" dirty="0"/>
              <a:t>=</a:t>
            </a:r>
          </a:p>
        </p:txBody>
      </p:sp>
      <p:graphicFrame>
        <p:nvGraphicFramePr>
          <p:cNvPr id="9" name="Content Placeholder 4">
            <a:extLst>
              <a:ext uri="{FF2B5EF4-FFF2-40B4-BE49-F238E27FC236}">
                <a16:creationId xmlns:a16="http://schemas.microsoft.com/office/drawing/2014/main" id="{9EBDE134-0D0B-F64E-BD1E-2DF19402D519}"/>
              </a:ext>
            </a:extLst>
          </p:cNvPr>
          <p:cNvGraphicFramePr>
            <a:graphicFrameLocks/>
          </p:cNvGraphicFramePr>
          <p:nvPr/>
        </p:nvGraphicFramePr>
        <p:xfrm>
          <a:off x="3736641" y="3201077"/>
          <a:ext cx="317946" cy="274320"/>
        </p:xfrm>
        <a:graphic>
          <a:graphicData uri="http://schemas.openxmlformats.org/drawingml/2006/table">
            <a:tbl>
              <a:tblPr firstRow="1" bandRow="1">
                <a:tableStyleId>{5C22544A-7EE6-4342-B048-85BDC9FD1C3A}</a:tableStyleId>
              </a:tblPr>
              <a:tblGrid>
                <a:gridCol w="317946">
                  <a:extLst>
                    <a:ext uri="{9D8B030D-6E8A-4147-A177-3AD203B41FA5}">
                      <a16:colId xmlns:a16="http://schemas.microsoft.com/office/drawing/2014/main" val="2689440918"/>
                    </a:ext>
                  </a:extLst>
                </a:gridCol>
              </a:tblGrid>
              <a:tr h="274320">
                <a:tc>
                  <a:txBody>
                    <a:bodyPr/>
                    <a:lstStyle/>
                    <a:p>
                      <a:endParaRPr lang="en-US" sz="1300" dirty="0"/>
                    </a:p>
                  </a:txBody>
                  <a:tcPr marL="0" marR="0" marT="0" marB="0"/>
                </a:tc>
                <a:extLst>
                  <a:ext uri="{0D108BD9-81ED-4DB2-BD59-A6C34878D82A}">
                    <a16:rowId xmlns:a16="http://schemas.microsoft.com/office/drawing/2014/main" val="350576816"/>
                  </a:ext>
                </a:extLst>
              </a:tr>
            </a:tbl>
          </a:graphicData>
        </a:graphic>
      </p:graphicFrame>
      <p:graphicFrame>
        <p:nvGraphicFramePr>
          <p:cNvPr id="10" name="Content Placeholder 4">
            <a:extLst>
              <a:ext uri="{FF2B5EF4-FFF2-40B4-BE49-F238E27FC236}">
                <a16:creationId xmlns:a16="http://schemas.microsoft.com/office/drawing/2014/main" id="{8247FBF9-72B0-A447-A186-5F94AF98A879}"/>
              </a:ext>
            </a:extLst>
          </p:cNvPr>
          <p:cNvGraphicFramePr>
            <a:graphicFrameLocks/>
          </p:cNvGraphicFramePr>
          <p:nvPr/>
        </p:nvGraphicFramePr>
        <p:xfrm>
          <a:off x="677682" y="2442712"/>
          <a:ext cx="6503700" cy="274320"/>
        </p:xfrm>
        <a:graphic>
          <a:graphicData uri="http://schemas.openxmlformats.org/drawingml/2006/table">
            <a:tbl>
              <a:tblPr firstRow="1" bandRow="1">
                <a:tableStyleId>{5C22544A-7EE6-4342-B048-85BDC9FD1C3A}</a:tableStyleId>
              </a:tblPr>
              <a:tblGrid>
                <a:gridCol w="325185">
                  <a:extLst>
                    <a:ext uri="{9D8B030D-6E8A-4147-A177-3AD203B41FA5}">
                      <a16:colId xmlns:a16="http://schemas.microsoft.com/office/drawing/2014/main" val="2689440918"/>
                    </a:ext>
                  </a:extLst>
                </a:gridCol>
                <a:gridCol w="325185">
                  <a:extLst>
                    <a:ext uri="{9D8B030D-6E8A-4147-A177-3AD203B41FA5}">
                      <a16:colId xmlns:a16="http://schemas.microsoft.com/office/drawing/2014/main" val="1934155305"/>
                    </a:ext>
                  </a:extLst>
                </a:gridCol>
                <a:gridCol w="325185">
                  <a:extLst>
                    <a:ext uri="{9D8B030D-6E8A-4147-A177-3AD203B41FA5}">
                      <a16:colId xmlns:a16="http://schemas.microsoft.com/office/drawing/2014/main" val="4146791306"/>
                    </a:ext>
                  </a:extLst>
                </a:gridCol>
                <a:gridCol w="325185">
                  <a:extLst>
                    <a:ext uri="{9D8B030D-6E8A-4147-A177-3AD203B41FA5}">
                      <a16:colId xmlns:a16="http://schemas.microsoft.com/office/drawing/2014/main" val="2049982477"/>
                    </a:ext>
                  </a:extLst>
                </a:gridCol>
                <a:gridCol w="325185">
                  <a:extLst>
                    <a:ext uri="{9D8B030D-6E8A-4147-A177-3AD203B41FA5}">
                      <a16:colId xmlns:a16="http://schemas.microsoft.com/office/drawing/2014/main" val="2773191258"/>
                    </a:ext>
                  </a:extLst>
                </a:gridCol>
                <a:gridCol w="325185">
                  <a:extLst>
                    <a:ext uri="{9D8B030D-6E8A-4147-A177-3AD203B41FA5}">
                      <a16:colId xmlns:a16="http://schemas.microsoft.com/office/drawing/2014/main" val="3544429911"/>
                    </a:ext>
                  </a:extLst>
                </a:gridCol>
                <a:gridCol w="325185">
                  <a:extLst>
                    <a:ext uri="{9D8B030D-6E8A-4147-A177-3AD203B41FA5}">
                      <a16:colId xmlns:a16="http://schemas.microsoft.com/office/drawing/2014/main" val="2162264184"/>
                    </a:ext>
                  </a:extLst>
                </a:gridCol>
                <a:gridCol w="325185">
                  <a:extLst>
                    <a:ext uri="{9D8B030D-6E8A-4147-A177-3AD203B41FA5}">
                      <a16:colId xmlns:a16="http://schemas.microsoft.com/office/drawing/2014/main" val="2511071876"/>
                    </a:ext>
                  </a:extLst>
                </a:gridCol>
                <a:gridCol w="325185">
                  <a:extLst>
                    <a:ext uri="{9D8B030D-6E8A-4147-A177-3AD203B41FA5}">
                      <a16:colId xmlns:a16="http://schemas.microsoft.com/office/drawing/2014/main" val="2930817596"/>
                    </a:ext>
                  </a:extLst>
                </a:gridCol>
                <a:gridCol w="325185">
                  <a:extLst>
                    <a:ext uri="{9D8B030D-6E8A-4147-A177-3AD203B41FA5}">
                      <a16:colId xmlns:a16="http://schemas.microsoft.com/office/drawing/2014/main" val="4021496421"/>
                    </a:ext>
                  </a:extLst>
                </a:gridCol>
                <a:gridCol w="325185">
                  <a:extLst>
                    <a:ext uri="{9D8B030D-6E8A-4147-A177-3AD203B41FA5}">
                      <a16:colId xmlns:a16="http://schemas.microsoft.com/office/drawing/2014/main" val="1228824809"/>
                    </a:ext>
                  </a:extLst>
                </a:gridCol>
                <a:gridCol w="325185">
                  <a:extLst>
                    <a:ext uri="{9D8B030D-6E8A-4147-A177-3AD203B41FA5}">
                      <a16:colId xmlns:a16="http://schemas.microsoft.com/office/drawing/2014/main" val="4191018982"/>
                    </a:ext>
                  </a:extLst>
                </a:gridCol>
                <a:gridCol w="325185">
                  <a:extLst>
                    <a:ext uri="{9D8B030D-6E8A-4147-A177-3AD203B41FA5}">
                      <a16:colId xmlns:a16="http://schemas.microsoft.com/office/drawing/2014/main" val="92390089"/>
                    </a:ext>
                  </a:extLst>
                </a:gridCol>
                <a:gridCol w="325185">
                  <a:extLst>
                    <a:ext uri="{9D8B030D-6E8A-4147-A177-3AD203B41FA5}">
                      <a16:colId xmlns:a16="http://schemas.microsoft.com/office/drawing/2014/main" val="3090278164"/>
                    </a:ext>
                  </a:extLst>
                </a:gridCol>
                <a:gridCol w="325185">
                  <a:extLst>
                    <a:ext uri="{9D8B030D-6E8A-4147-A177-3AD203B41FA5}">
                      <a16:colId xmlns:a16="http://schemas.microsoft.com/office/drawing/2014/main" val="2541965687"/>
                    </a:ext>
                  </a:extLst>
                </a:gridCol>
                <a:gridCol w="325185">
                  <a:extLst>
                    <a:ext uri="{9D8B030D-6E8A-4147-A177-3AD203B41FA5}">
                      <a16:colId xmlns:a16="http://schemas.microsoft.com/office/drawing/2014/main" val="201045810"/>
                    </a:ext>
                  </a:extLst>
                </a:gridCol>
                <a:gridCol w="325185">
                  <a:extLst>
                    <a:ext uri="{9D8B030D-6E8A-4147-A177-3AD203B41FA5}">
                      <a16:colId xmlns:a16="http://schemas.microsoft.com/office/drawing/2014/main" val="3139433668"/>
                    </a:ext>
                  </a:extLst>
                </a:gridCol>
                <a:gridCol w="325185">
                  <a:extLst>
                    <a:ext uri="{9D8B030D-6E8A-4147-A177-3AD203B41FA5}">
                      <a16:colId xmlns:a16="http://schemas.microsoft.com/office/drawing/2014/main" val="2198947314"/>
                    </a:ext>
                  </a:extLst>
                </a:gridCol>
                <a:gridCol w="325185">
                  <a:extLst>
                    <a:ext uri="{9D8B030D-6E8A-4147-A177-3AD203B41FA5}">
                      <a16:colId xmlns:a16="http://schemas.microsoft.com/office/drawing/2014/main" val="327402141"/>
                    </a:ext>
                  </a:extLst>
                </a:gridCol>
                <a:gridCol w="325185">
                  <a:extLst>
                    <a:ext uri="{9D8B030D-6E8A-4147-A177-3AD203B41FA5}">
                      <a16:colId xmlns:a16="http://schemas.microsoft.com/office/drawing/2014/main" val="1612002039"/>
                    </a:ext>
                  </a:extLst>
                </a:gridCol>
              </a:tblGrid>
              <a:tr h="181542">
                <a:tc>
                  <a:txBody>
                    <a:bodyPr/>
                    <a:lstStyle/>
                    <a:p>
                      <a:endParaRPr lang="en-US" dirty="0"/>
                    </a:p>
                  </a:txBody>
                  <a:tcPr marL="0" marR="0" marT="0" marB="0">
                    <a:solidFill>
                      <a:schemeClr val="accent3"/>
                    </a:solidFill>
                  </a:tcPr>
                </a:tc>
                <a:tc>
                  <a:txBody>
                    <a:bodyPr/>
                    <a:lstStyle/>
                    <a:p>
                      <a:endParaRPr lang="en-US" dirty="0"/>
                    </a:p>
                  </a:txBody>
                  <a:tcPr marL="0" marR="0" marT="0" marB="0">
                    <a:solidFill>
                      <a:schemeClr val="accent3"/>
                    </a:solidFill>
                  </a:tcPr>
                </a:tc>
                <a:tc>
                  <a:txBody>
                    <a:bodyPr/>
                    <a:lstStyle/>
                    <a:p>
                      <a:endParaRPr lang="en-US" dirty="0"/>
                    </a:p>
                  </a:txBody>
                  <a:tcPr marL="0" marR="0" marT="0" marB="0">
                    <a:solidFill>
                      <a:schemeClr val="accent3"/>
                    </a:solidFill>
                  </a:tcPr>
                </a:tc>
                <a:tc>
                  <a:txBody>
                    <a:bodyPr/>
                    <a:lstStyle/>
                    <a:p>
                      <a:endParaRPr lang="en-US" dirty="0"/>
                    </a:p>
                  </a:txBody>
                  <a:tcPr marL="0" marR="0" marT="0" marB="0">
                    <a:solidFill>
                      <a:schemeClr val="accent3"/>
                    </a:solidFill>
                  </a:tcPr>
                </a:tc>
                <a:tc>
                  <a:txBody>
                    <a:bodyPr/>
                    <a:lstStyle/>
                    <a:p>
                      <a:endParaRPr lang="en-US"/>
                    </a:p>
                  </a:txBody>
                  <a:tcPr marL="0" marR="0" marT="0" marB="0"/>
                </a:tc>
                <a:tc>
                  <a:txBody>
                    <a:bodyPr/>
                    <a:lstStyle/>
                    <a:p>
                      <a:endParaRPr lang="en-US"/>
                    </a:p>
                  </a:txBody>
                  <a:tcPr marL="0" marR="0" marT="0" marB="0"/>
                </a:tc>
                <a:tc>
                  <a:txBody>
                    <a:bodyPr/>
                    <a:lstStyle/>
                    <a:p>
                      <a:endParaRPr lang="en-US"/>
                    </a:p>
                  </a:txBody>
                  <a:tcPr marL="0" marR="0" marT="0" marB="0"/>
                </a:tc>
                <a:tc>
                  <a:txBody>
                    <a:bodyPr/>
                    <a:lstStyle/>
                    <a:p>
                      <a:endParaRPr lang="en-US"/>
                    </a:p>
                  </a:txBody>
                  <a:tcPr marL="0" marR="0" marT="0" marB="0"/>
                </a:tc>
                <a:tc>
                  <a:txBody>
                    <a:bodyPr/>
                    <a:lstStyle/>
                    <a:p>
                      <a:endParaRPr lang="en-US" dirty="0"/>
                    </a:p>
                  </a:txBody>
                  <a:tcPr marL="0" marR="0" marT="0" marB="0">
                    <a:solidFill>
                      <a:schemeClr val="accent4"/>
                    </a:solidFill>
                  </a:tcPr>
                </a:tc>
                <a:tc>
                  <a:txBody>
                    <a:bodyPr/>
                    <a:lstStyle/>
                    <a:p>
                      <a:endParaRPr lang="en-US" dirty="0"/>
                    </a:p>
                  </a:txBody>
                  <a:tcPr marL="0" marR="0" marT="0" marB="0">
                    <a:solidFill>
                      <a:schemeClr val="accent4"/>
                    </a:solidFill>
                  </a:tcPr>
                </a:tc>
                <a:tc>
                  <a:txBody>
                    <a:bodyPr/>
                    <a:lstStyle/>
                    <a:p>
                      <a:endParaRPr lang="en-US" dirty="0"/>
                    </a:p>
                  </a:txBody>
                  <a:tcPr marL="0" marR="0" marT="0" marB="0">
                    <a:solidFill>
                      <a:schemeClr val="accent4"/>
                    </a:solidFill>
                  </a:tcPr>
                </a:tc>
                <a:tc>
                  <a:txBody>
                    <a:bodyPr/>
                    <a:lstStyle/>
                    <a:p>
                      <a:endParaRPr lang="en-US" dirty="0"/>
                    </a:p>
                  </a:txBody>
                  <a:tcPr marL="0" marR="0" marT="0" marB="0">
                    <a:solidFill>
                      <a:schemeClr val="accent4"/>
                    </a:solidFill>
                  </a:tcPr>
                </a:tc>
                <a:tc>
                  <a:txBody>
                    <a:bodyPr/>
                    <a:lstStyle/>
                    <a:p>
                      <a:endParaRPr lang="en-US" dirty="0"/>
                    </a:p>
                  </a:txBody>
                  <a:tcPr marL="0" marR="0" marT="0" marB="0">
                    <a:solidFill>
                      <a:schemeClr val="tx2"/>
                    </a:solidFill>
                  </a:tcPr>
                </a:tc>
                <a:tc>
                  <a:txBody>
                    <a:bodyPr/>
                    <a:lstStyle/>
                    <a:p>
                      <a:endParaRPr lang="en-US" dirty="0"/>
                    </a:p>
                  </a:txBody>
                  <a:tcPr marL="0" marR="0" marT="0" marB="0">
                    <a:solidFill>
                      <a:schemeClr val="tx2"/>
                    </a:solidFill>
                  </a:tcPr>
                </a:tc>
                <a:tc>
                  <a:txBody>
                    <a:bodyPr/>
                    <a:lstStyle/>
                    <a:p>
                      <a:endParaRPr lang="en-US" dirty="0"/>
                    </a:p>
                  </a:txBody>
                  <a:tcPr marL="0" marR="0" marT="0" marB="0">
                    <a:solidFill>
                      <a:schemeClr val="tx2"/>
                    </a:solidFill>
                  </a:tcPr>
                </a:tc>
                <a:tc>
                  <a:txBody>
                    <a:bodyPr/>
                    <a:lstStyle/>
                    <a:p>
                      <a:endParaRPr lang="en-US" dirty="0"/>
                    </a:p>
                  </a:txBody>
                  <a:tcPr marL="0" marR="0" marT="0" marB="0">
                    <a:solidFill>
                      <a:schemeClr val="tx2"/>
                    </a:solidFill>
                  </a:tcPr>
                </a:tc>
                <a:tc>
                  <a:txBody>
                    <a:bodyPr/>
                    <a:lstStyle/>
                    <a:p>
                      <a:endParaRPr lang="en-US" dirty="0"/>
                    </a:p>
                  </a:txBody>
                  <a:tcPr marL="0" marR="0" marT="0" marB="0">
                    <a:solidFill>
                      <a:srgbClr val="00B0F0"/>
                    </a:solidFill>
                  </a:tcPr>
                </a:tc>
                <a:tc>
                  <a:txBody>
                    <a:bodyPr/>
                    <a:lstStyle/>
                    <a:p>
                      <a:endParaRPr lang="en-US" dirty="0"/>
                    </a:p>
                  </a:txBody>
                  <a:tcPr marL="0" marR="0" marT="0" marB="0">
                    <a:solidFill>
                      <a:srgbClr val="00B0F0"/>
                    </a:solidFill>
                  </a:tcPr>
                </a:tc>
                <a:tc>
                  <a:txBody>
                    <a:bodyPr/>
                    <a:lstStyle/>
                    <a:p>
                      <a:endParaRPr lang="en-US" dirty="0"/>
                    </a:p>
                  </a:txBody>
                  <a:tcPr marL="0" marR="0" marT="0" marB="0">
                    <a:solidFill>
                      <a:srgbClr val="00B0F0"/>
                    </a:solidFill>
                  </a:tcPr>
                </a:tc>
                <a:tc>
                  <a:txBody>
                    <a:bodyPr/>
                    <a:lstStyle/>
                    <a:p>
                      <a:endParaRPr lang="en-US" dirty="0"/>
                    </a:p>
                  </a:txBody>
                  <a:tcPr marL="0" marR="0" marT="0" marB="0">
                    <a:solidFill>
                      <a:srgbClr val="00B0F0"/>
                    </a:solidFill>
                  </a:tcPr>
                </a:tc>
                <a:extLst>
                  <a:ext uri="{0D108BD9-81ED-4DB2-BD59-A6C34878D82A}">
                    <a16:rowId xmlns:a16="http://schemas.microsoft.com/office/drawing/2014/main" val="350576816"/>
                  </a:ext>
                </a:extLst>
              </a:tr>
            </a:tbl>
          </a:graphicData>
        </a:graphic>
      </p:graphicFrame>
      <p:pic>
        <p:nvPicPr>
          <p:cNvPr id="3" name="Picture 2">
            <a:extLst>
              <a:ext uri="{FF2B5EF4-FFF2-40B4-BE49-F238E27FC236}">
                <a16:creationId xmlns:a16="http://schemas.microsoft.com/office/drawing/2014/main" id="{9F7307F1-CE9B-9B4A-BF50-3770D6666238}"/>
              </a:ext>
            </a:extLst>
          </p:cNvPr>
          <p:cNvPicPr>
            <a:picLocks noChangeAspect="1"/>
          </p:cNvPicPr>
          <p:nvPr/>
        </p:nvPicPr>
        <p:blipFill rotWithShape="1">
          <a:blip r:embed="rId3"/>
          <a:srcRect l="11936" t="45113" r="15139" b="23145"/>
          <a:stretch/>
        </p:blipFill>
        <p:spPr>
          <a:xfrm>
            <a:off x="873633" y="4324812"/>
            <a:ext cx="5136996" cy="914400"/>
          </a:xfrm>
          <a:prstGeom prst="rect">
            <a:avLst/>
          </a:prstGeom>
        </p:spPr>
      </p:pic>
      <p:sp>
        <p:nvSpPr>
          <p:cNvPr id="11" name="Oval 10">
            <a:extLst>
              <a:ext uri="{FF2B5EF4-FFF2-40B4-BE49-F238E27FC236}">
                <a16:creationId xmlns:a16="http://schemas.microsoft.com/office/drawing/2014/main" id="{04B76AF5-52D7-C546-A48C-418A5E1B089E}"/>
              </a:ext>
            </a:extLst>
          </p:cNvPr>
          <p:cNvSpPr/>
          <p:nvPr/>
        </p:nvSpPr>
        <p:spPr>
          <a:xfrm>
            <a:off x="7032688" y="3780172"/>
            <a:ext cx="2319482" cy="2319478"/>
          </a:xfrm>
          <a:prstGeom prst="ellipse">
            <a:avLst/>
          </a:prstGeom>
          <a:solidFill>
            <a:schemeClr val="accent1">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a:extLst>
              <a:ext uri="{FF2B5EF4-FFF2-40B4-BE49-F238E27FC236}">
                <a16:creationId xmlns:a16="http://schemas.microsoft.com/office/drawing/2014/main" id="{AC56FBC8-723B-3846-ACDC-6B8A5308C174}"/>
              </a:ext>
            </a:extLst>
          </p:cNvPr>
          <p:cNvSpPr txBox="1"/>
          <p:nvPr/>
        </p:nvSpPr>
        <p:spPr>
          <a:xfrm>
            <a:off x="7062430" y="4522955"/>
            <a:ext cx="2323072" cy="1015663"/>
          </a:xfrm>
          <a:prstGeom prst="rect">
            <a:avLst/>
          </a:prstGeom>
          <a:noFill/>
        </p:spPr>
        <p:txBody>
          <a:bodyPr wrap="none" rtlCol="0">
            <a:spAutoFit/>
          </a:bodyPr>
          <a:lstStyle/>
          <a:p>
            <a:r>
              <a:rPr lang="en-US" sz="1200" dirty="0" err="1">
                <a:solidFill>
                  <a:srgbClr val="C00000"/>
                </a:solidFill>
                <a:latin typeface="Lucida Console" panose="020B0609040504020204" pitchFamily="49" charset="0"/>
                <a:cs typeface="Consolas" panose="020B0609020204030204" pitchFamily="49" charset="0"/>
              </a:rPr>
              <a:t>movaps</a:t>
            </a:r>
            <a:r>
              <a:rPr lang="en-US" sz="1200" dirty="0">
                <a:latin typeface="Lucida Console" panose="020B0609040504020204" pitchFamily="49" charset="0"/>
                <a:cs typeface="Consolas" panose="020B0609020204030204" pitchFamily="49" charset="0"/>
              </a:rPr>
              <a:t> </a:t>
            </a:r>
            <a:r>
              <a:rPr lang="en-US" sz="1200" dirty="0">
                <a:solidFill>
                  <a:srgbClr val="002060"/>
                </a:solidFill>
                <a:latin typeface="Lucida Console" panose="020B0609040504020204" pitchFamily="49" charset="0"/>
                <a:cs typeface="Consolas" panose="020B0609020204030204" pitchFamily="49" charset="0"/>
              </a:rPr>
              <a:t>xmm0</a:t>
            </a:r>
            <a:r>
              <a:rPr lang="en-US" sz="1200" dirty="0">
                <a:latin typeface="Lucida Console" panose="020B0609040504020204" pitchFamily="49" charset="0"/>
                <a:cs typeface="Consolas" panose="020B0609020204030204" pitchFamily="49" charset="0"/>
              </a:rPr>
              <a:t>, [</a:t>
            </a:r>
            <a:r>
              <a:rPr lang="en-US" sz="1200" dirty="0">
                <a:solidFill>
                  <a:srgbClr val="00B050"/>
                </a:solidFill>
                <a:latin typeface="Lucida Console" panose="020B0609040504020204" pitchFamily="49" charset="0"/>
                <a:cs typeface="Consolas" panose="020B0609020204030204" pitchFamily="49" charset="0"/>
              </a:rPr>
              <a:t>basePtr1</a:t>
            </a:r>
            <a:r>
              <a:rPr lang="en-US" sz="1200" dirty="0">
                <a:latin typeface="Lucida Console" panose="020B0609040504020204" pitchFamily="49" charset="0"/>
                <a:cs typeface="Consolas" panose="020B0609020204030204" pitchFamily="49" charset="0"/>
              </a:rPr>
              <a:t>]</a:t>
            </a:r>
          </a:p>
          <a:p>
            <a:r>
              <a:rPr lang="en-US" sz="1200" dirty="0" err="1">
                <a:solidFill>
                  <a:srgbClr val="C00000"/>
                </a:solidFill>
                <a:latin typeface="Lucida Console" panose="020B0609040504020204" pitchFamily="49" charset="0"/>
                <a:cs typeface="Consolas" panose="020B0609020204030204" pitchFamily="49" charset="0"/>
              </a:rPr>
              <a:t>movaps</a:t>
            </a:r>
            <a:r>
              <a:rPr lang="en-US" sz="1200" dirty="0">
                <a:latin typeface="Lucida Console" panose="020B0609040504020204" pitchFamily="49" charset="0"/>
                <a:cs typeface="Consolas" panose="020B0609020204030204" pitchFamily="49" charset="0"/>
              </a:rPr>
              <a:t> </a:t>
            </a:r>
            <a:r>
              <a:rPr lang="en-US" sz="1200" dirty="0">
                <a:solidFill>
                  <a:srgbClr val="002060"/>
                </a:solidFill>
                <a:latin typeface="Lucida Console" panose="020B0609040504020204" pitchFamily="49" charset="0"/>
                <a:cs typeface="Consolas" panose="020B0609020204030204" pitchFamily="49" charset="0"/>
              </a:rPr>
              <a:t>xmm1</a:t>
            </a:r>
            <a:r>
              <a:rPr lang="en-US" sz="1200" dirty="0">
                <a:latin typeface="Lucida Console" panose="020B0609040504020204" pitchFamily="49" charset="0"/>
                <a:cs typeface="Consolas" panose="020B0609020204030204" pitchFamily="49" charset="0"/>
              </a:rPr>
              <a:t>, [</a:t>
            </a:r>
            <a:r>
              <a:rPr lang="en-US" sz="1200" dirty="0">
                <a:solidFill>
                  <a:srgbClr val="00B050"/>
                </a:solidFill>
                <a:latin typeface="Lucida Console" panose="020B0609040504020204" pitchFamily="49" charset="0"/>
                <a:cs typeface="Consolas" panose="020B0609020204030204" pitchFamily="49" charset="0"/>
              </a:rPr>
              <a:t>basePtr2</a:t>
            </a:r>
            <a:r>
              <a:rPr lang="en-US" sz="1200" dirty="0">
                <a:latin typeface="Lucida Console" panose="020B0609040504020204" pitchFamily="49" charset="0"/>
                <a:cs typeface="Consolas" panose="020B0609020204030204" pitchFamily="49" charset="0"/>
              </a:rPr>
              <a:t>]</a:t>
            </a:r>
          </a:p>
          <a:p>
            <a:r>
              <a:rPr lang="en-US" sz="1200" dirty="0">
                <a:solidFill>
                  <a:srgbClr val="C00000"/>
                </a:solidFill>
                <a:latin typeface="Lucida Console" panose="020B0609040504020204" pitchFamily="49" charset="0"/>
                <a:cs typeface="Consolas" panose="020B0609020204030204" pitchFamily="49" charset="0"/>
              </a:rPr>
              <a:t>DPPS</a:t>
            </a:r>
            <a:r>
              <a:rPr lang="en-US" sz="1200" dirty="0">
                <a:latin typeface="Lucida Console" panose="020B0609040504020204" pitchFamily="49" charset="0"/>
                <a:cs typeface="Consolas" panose="020B0609020204030204" pitchFamily="49" charset="0"/>
              </a:rPr>
              <a:t> </a:t>
            </a:r>
            <a:r>
              <a:rPr lang="en-US" sz="1200" dirty="0">
                <a:solidFill>
                  <a:srgbClr val="002060"/>
                </a:solidFill>
                <a:latin typeface="Lucida Console" panose="020B0609040504020204" pitchFamily="49" charset="0"/>
                <a:cs typeface="Consolas" panose="020B0609020204030204" pitchFamily="49" charset="0"/>
              </a:rPr>
              <a:t>xmm0</a:t>
            </a:r>
            <a:r>
              <a:rPr lang="en-US" sz="1200" dirty="0">
                <a:latin typeface="Lucida Console" panose="020B0609040504020204" pitchFamily="49" charset="0"/>
                <a:cs typeface="Consolas" panose="020B0609020204030204" pitchFamily="49" charset="0"/>
              </a:rPr>
              <a:t>, </a:t>
            </a:r>
            <a:r>
              <a:rPr lang="en-US" sz="1200" dirty="0">
                <a:solidFill>
                  <a:srgbClr val="002060"/>
                </a:solidFill>
                <a:latin typeface="Lucida Console" panose="020B0609040504020204" pitchFamily="49" charset="0"/>
                <a:cs typeface="Consolas" panose="020B0609020204030204" pitchFamily="49" charset="0"/>
              </a:rPr>
              <a:t>xmm1</a:t>
            </a:r>
            <a:r>
              <a:rPr lang="en-US" sz="1200" dirty="0">
                <a:latin typeface="Lucida Console" panose="020B0609040504020204" pitchFamily="49" charset="0"/>
                <a:cs typeface="Consolas" panose="020B0609020204030204" pitchFamily="49" charset="0"/>
              </a:rPr>
              <a:t>, </a:t>
            </a:r>
            <a:r>
              <a:rPr lang="en-US" sz="1200" dirty="0">
                <a:solidFill>
                  <a:schemeClr val="tx1">
                    <a:lumMod val="50000"/>
                    <a:lumOff val="50000"/>
                  </a:schemeClr>
                </a:solidFill>
                <a:latin typeface="Lucida Console" panose="020B0609040504020204" pitchFamily="49" charset="0"/>
                <a:cs typeface="Consolas" panose="020B0609020204030204" pitchFamily="49" charset="0"/>
              </a:rPr>
              <a:t>0xF</a:t>
            </a:r>
          </a:p>
          <a:p>
            <a:r>
              <a:rPr lang="en-US" sz="1200" dirty="0" err="1">
                <a:solidFill>
                  <a:srgbClr val="C00000"/>
                </a:solidFill>
                <a:latin typeface="Lucida Console" panose="020B0609040504020204" pitchFamily="49" charset="0"/>
                <a:cs typeface="Consolas" panose="020B0609020204030204" pitchFamily="49" charset="0"/>
              </a:rPr>
              <a:t>Movaps</a:t>
            </a:r>
            <a:r>
              <a:rPr lang="en-US" sz="1200" dirty="0">
                <a:latin typeface="Lucida Console" panose="020B0609040504020204" pitchFamily="49" charset="0"/>
                <a:cs typeface="Consolas" panose="020B0609020204030204" pitchFamily="49" charset="0"/>
              </a:rPr>
              <a:t> [</a:t>
            </a:r>
            <a:r>
              <a:rPr lang="en-US" sz="1200" dirty="0">
                <a:solidFill>
                  <a:srgbClr val="00B050"/>
                </a:solidFill>
                <a:latin typeface="Lucida Console" panose="020B0609040504020204" pitchFamily="49" charset="0"/>
                <a:cs typeface="Consolas" panose="020B0609020204030204" pitchFamily="49" charset="0"/>
              </a:rPr>
              <a:t>basePtr3</a:t>
            </a:r>
            <a:r>
              <a:rPr lang="en-US" sz="1200" dirty="0">
                <a:latin typeface="Lucida Console" panose="020B0609040504020204" pitchFamily="49" charset="0"/>
                <a:cs typeface="Consolas" panose="020B0609020204030204" pitchFamily="49" charset="0"/>
              </a:rPr>
              <a:t>], </a:t>
            </a:r>
            <a:r>
              <a:rPr lang="en-US" sz="1200" dirty="0">
                <a:solidFill>
                  <a:srgbClr val="002060"/>
                </a:solidFill>
                <a:latin typeface="Lucida Console" panose="020B0609040504020204" pitchFamily="49" charset="0"/>
                <a:cs typeface="Consolas" panose="020B0609020204030204" pitchFamily="49" charset="0"/>
              </a:rPr>
              <a:t>xmm0</a:t>
            </a:r>
          </a:p>
          <a:p>
            <a:endParaRPr lang="en-US" sz="1200" dirty="0">
              <a:latin typeface="Lucida Console" panose="020B060904050402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571BB3AF-E234-9C45-BAE4-1BD80D42835E}"/>
              </a:ext>
            </a:extLst>
          </p:cNvPr>
          <p:cNvSpPr txBox="1"/>
          <p:nvPr/>
        </p:nvSpPr>
        <p:spPr>
          <a:xfrm>
            <a:off x="7190212" y="1694312"/>
            <a:ext cx="320922" cy="369332"/>
          </a:xfrm>
          <a:prstGeom prst="rect">
            <a:avLst/>
          </a:prstGeom>
          <a:noFill/>
        </p:spPr>
        <p:txBody>
          <a:bodyPr wrap="none" rtlCol="0">
            <a:spAutoFit/>
          </a:bodyPr>
          <a:lstStyle/>
          <a:p>
            <a:r>
              <a:rPr lang="en-US" dirty="0"/>
              <a:t>A</a:t>
            </a:r>
          </a:p>
        </p:txBody>
      </p:sp>
      <p:sp>
        <p:nvSpPr>
          <p:cNvPr id="14" name="TextBox 13">
            <a:extLst>
              <a:ext uri="{FF2B5EF4-FFF2-40B4-BE49-F238E27FC236}">
                <a16:creationId xmlns:a16="http://schemas.microsoft.com/office/drawing/2014/main" id="{F40FC7B1-9A15-7143-830F-CC4365AC05EC}"/>
              </a:ext>
            </a:extLst>
          </p:cNvPr>
          <p:cNvSpPr txBox="1"/>
          <p:nvPr/>
        </p:nvSpPr>
        <p:spPr>
          <a:xfrm>
            <a:off x="7190212" y="2394028"/>
            <a:ext cx="320922" cy="369332"/>
          </a:xfrm>
          <a:prstGeom prst="rect">
            <a:avLst/>
          </a:prstGeom>
          <a:noFill/>
        </p:spPr>
        <p:txBody>
          <a:bodyPr wrap="none" rtlCol="0">
            <a:spAutoFit/>
          </a:bodyPr>
          <a:lstStyle/>
          <a:p>
            <a:r>
              <a:rPr lang="en-US" dirty="0"/>
              <a:t>B</a:t>
            </a:r>
          </a:p>
        </p:txBody>
      </p:sp>
      <p:graphicFrame>
        <p:nvGraphicFramePr>
          <p:cNvPr id="15" name="Table 14">
            <a:extLst>
              <a:ext uri="{FF2B5EF4-FFF2-40B4-BE49-F238E27FC236}">
                <a16:creationId xmlns:a16="http://schemas.microsoft.com/office/drawing/2014/main" id="{54EF881E-3949-AB45-A8CD-A326F06F638A}"/>
              </a:ext>
            </a:extLst>
          </p:cNvPr>
          <p:cNvGraphicFramePr>
            <a:graphicFrameLocks noGrp="1"/>
          </p:cNvGraphicFramePr>
          <p:nvPr/>
        </p:nvGraphicFramePr>
        <p:xfrm>
          <a:off x="6818467" y="3148528"/>
          <a:ext cx="981344" cy="274320"/>
        </p:xfrm>
        <a:graphic>
          <a:graphicData uri="http://schemas.openxmlformats.org/drawingml/2006/table">
            <a:tbl>
              <a:tblPr firstRow="1" bandRow="1">
                <a:tableStyleId>{5C22544A-7EE6-4342-B048-85BDC9FD1C3A}</a:tableStyleId>
              </a:tblPr>
              <a:tblGrid>
                <a:gridCol w="245336">
                  <a:extLst>
                    <a:ext uri="{9D8B030D-6E8A-4147-A177-3AD203B41FA5}">
                      <a16:colId xmlns:a16="http://schemas.microsoft.com/office/drawing/2014/main" val="848269441"/>
                    </a:ext>
                  </a:extLst>
                </a:gridCol>
                <a:gridCol w="245336">
                  <a:extLst>
                    <a:ext uri="{9D8B030D-6E8A-4147-A177-3AD203B41FA5}">
                      <a16:colId xmlns:a16="http://schemas.microsoft.com/office/drawing/2014/main" val="1630003568"/>
                    </a:ext>
                  </a:extLst>
                </a:gridCol>
                <a:gridCol w="245336">
                  <a:extLst>
                    <a:ext uri="{9D8B030D-6E8A-4147-A177-3AD203B41FA5}">
                      <a16:colId xmlns:a16="http://schemas.microsoft.com/office/drawing/2014/main" val="451069996"/>
                    </a:ext>
                  </a:extLst>
                </a:gridCol>
                <a:gridCol w="245336">
                  <a:extLst>
                    <a:ext uri="{9D8B030D-6E8A-4147-A177-3AD203B41FA5}">
                      <a16:colId xmlns:a16="http://schemas.microsoft.com/office/drawing/2014/main" val="1715024393"/>
                    </a:ext>
                  </a:extLst>
                </a:gridCol>
              </a:tblGrid>
              <a:tr h="274320">
                <a:tc>
                  <a:txBody>
                    <a:bodyPr/>
                    <a:lstStyle/>
                    <a:p>
                      <a:endParaRPr lang="en-US" sz="1100" dirty="0"/>
                    </a:p>
                  </a:txBody>
                  <a:tcPr marL="0" marR="0" marT="0" marB="0">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accent3"/>
                    </a:solidFill>
                  </a:tcPr>
                </a:tc>
                <a:tc>
                  <a:txBody>
                    <a:bodyPr/>
                    <a:lstStyle/>
                    <a:p>
                      <a:endParaRPr lang="en-US" sz="1100"/>
                    </a:p>
                  </a:txBody>
                  <a:tcPr marL="0" marR="0" marT="0" marB="0">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accent3"/>
                    </a:solidFill>
                  </a:tcPr>
                </a:tc>
                <a:tc>
                  <a:txBody>
                    <a:bodyPr/>
                    <a:lstStyle/>
                    <a:p>
                      <a:endParaRPr lang="en-US" sz="1100" dirty="0"/>
                    </a:p>
                  </a:txBody>
                  <a:tcPr marL="0" marR="0" marT="0" marB="0">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accent3"/>
                    </a:solidFill>
                  </a:tcPr>
                </a:tc>
                <a:tc>
                  <a:txBody>
                    <a:bodyPr/>
                    <a:lstStyle/>
                    <a:p>
                      <a:endParaRPr lang="en-US" sz="1100" dirty="0"/>
                    </a:p>
                  </a:txBody>
                  <a:tcPr marL="0" marR="0" marT="0" marB="0">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2371636300"/>
                  </a:ext>
                </a:extLst>
              </a:tr>
            </a:tbl>
          </a:graphicData>
        </a:graphic>
      </p:graphicFrame>
      <p:graphicFrame>
        <p:nvGraphicFramePr>
          <p:cNvPr id="16" name="Table 15">
            <a:extLst>
              <a:ext uri="{FF2B5EF4-FFF2-40B4-BE49-F238E27FC236}">
                <a16:creationId xmlns:a16="http://schemas.microsoft.com/office/drawing/2014/main" id="{995A4889-D54B-BE4F-8C96-77CD6F555488}"/>
              </a:ext>
            </a:extLst>
          </p:cNvPr>
          <p:cNvGraphicFramePr>
            <a:graphicFrameLocks noGrp="1"/>
          </p:cNvGraphicFramePr>
          <p:nvPr/>
        </p:nvGraphicFramePr>
        <p:xfrm>
          <a:off x="8781081" y="3148528"/>
          <a:ext cx="981344" cy="274320"/>
        </p:xfrm>
        <a:graphic>
          <a:graphicData uri="http://schemas.openxmlformats.org/drawingml/2006/table">
            <a:tbl>
              <a:tblPr firstRow="1" bandRow="1">
                <a:tableStyleId>{5C22544A-7EE6-4342-B048-85BDC9FD1C3A}</a:tableStyleId>
              </a:tblPr>
              <a:tblGrid>
                <a:gridCol w="245336">
                  <a:extLst>
                    <a:ext uri="{9D8B030D-6E8A-4147-A177-3AD203B41FA5}">
                      <a16:colId xmlns:a16="http://schemas.microsoft.com/office/drawing/2014/main" val="848269441"/>
                    </a:ext>
                  </a:extLst>
                </a:gridCol>
                <a:gridCol w="245336">
                  <a:extLst>
                    <a:ext uri="{9D8B030D-6E8A-4147-A177-3AD203B41FA5}">
                      <a16:colId xmlns:a16="http://schemas.microsoft.com/office/drawing/2014/main" val="1630003568"/>
                    </a:ext>
                  </a:extLst>
                </a:gridCol>
                <a:gridCol w="245336">
                  <a:extLst>
                    <a:ext uri="{9D8B030D-6E8A-4147-A177-3AD203B41FA5}">
                      <a16:colId xmlns:a16="http://schemas.microsoft.com/office/drawing/2014/main" val="451069996"/>
                    </a:ext>
                  </a:extLst>
                </a:gridCol>
                <a:gridCol w="245336">
                  <a:extLst>
                    <a:ext uri="{9D8B030D-6E8A-4147-A177-3AD203B41FA5}">
                      <a16:colId xmlns:a16="http://schemas.microsoft.com/office/drawing/2014/main" val="1715024393"/>
                    </a:ext>
                  </a:extLst>
                </a:gridCol>
              </a:tblGrid>
              <a:tr h="274320">
                <a:tc>
                  <a:txBody>
                    <a:bodyPr/>
                    <a:lstStyle/>
                    <a:p>
                      <a:endParaRPr lang="en-US" sz="1100" dirty="0"/>
                    </a:p>
                  </a:txBody>
                  <a:tcPr marL="0" marR="0" marT="0" marB="0">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lang="en-US" sz="1100"/>
                    </a:p>
                  </a:txBody>
                  <a:tcPr marL="0" marR="0" marT="0" marB="0">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lang="en-US" sz="1100" dirty="0"/>
                    </a:p>
                  </a:txBody>
                  <a:tcPr marL="0" marR="0" marT="0" marB="0">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lang="en-US" sz="1100" dirty="0"/>
                    </a:p>
                  </a:txBody>
                  <a:tcPr marL="0" marR="0" marT="0" marB="0">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2371636300"/>
                  </a:ext>
                </a:extLst>
              </a:tr>
            </a:tbl>
          </a:graphicData>
        </a:graphic>
      </p:graphicFrame>
      <p:cxnSp>
        <p:nvCxnSpPr>
          <p:cNvPr id="18" name="Straight Arrow Connector 17">
            <a:extLst>
              <a:ext uri="{FF2B5EF4-FFF2-40B4-BE49-F238E27FC236}">
                <a16:creationId xmlns:a16="http://schemas.microsoft.com/office/drawing/2014/main" id="{C83F795E-95A8-CD49-BAF6-1104DEBEEC93}"/>
              </a:ext>
            </a:extLst>
          </p:cNvPr>
          <p:cNvCxnSpPr/>
          <p:nvPr/>
        </p:nvCxnSpPr>
        <p:spPr>
          <a:xfrm>
            <a:off x="7309139" y="3422848"/>
            <a:ext cx="303426" cy="52262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EDFF26C-DE3D-8247-A113-AEDE51C91E3C}"/>
              </a:ext>
            </a:extLst>
          </p:cNvPr>
          <p:cNvCxnSpPr>
            <a:cxnSpLocks/>
          </p:cNvCxnSpPr>
          <p:nvPr/>
        </p:nvCxnSpPr>
        <p:spPr>
          <a:xfrm flipH="1">
            <a:off x="8854068" y="3422848"/>
            <a:ext cx="417685" cy="56607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36295D1-424C-0143-A805-DC9E2772620E}"/>
              </a:ext>
            </a:extLst>
          </p:cNvPr>
          <p:cNvSpPr txBox="1"/>
          <p:nvPr/>
        </p:nvSpPr>
        <p:spPr>
          <a:xfrm>
            <a:off x="6946746" y="2837454"/>
            <a:ext cx="668773" cy="369332"/>
          </a:xfrm>
          <a:prstGeom prst="rect">
            <a:avLst/>
          </a:prstGeom>
          <a:noFill/>
        </p:spPr>
        <p:txBody>
          <a:bodyPr wrap="none" rtlCol="0">
            <a:spAutoFit/>
          </a:bodyPr>
          <a:lstStyle/>
          <a:p>
            <a:r>
              <a:rPr lang="en-US" dirty="0" err="1"/>
              <a:t>subA</a:t>
            </a:r>
            <a:endParaRPr lang="en-US" dirty="0"/>
          </a:p>
        </p:txBody>
      </p:sp>
      <p:sp>
        <p:nvSpPr>
          <p:cNvPr id="22" name="TextBox 21">
            <a:extLst>
              <a:ext uri="{FF2B5EF4-FFF2-40B4-BE49-F238E27FC236}">
                <a16:creationId xmlns:a16="http://schemas.microsoft.com/office/drawing/2014/main" id="{0528DD33-21F6-ED4D-A98E-0D276D58E551}"/>
              </a:ext>
            </a:extLst>
          </p:cNvPr>
          <p:cNvSpPr txBox="1"/>
          <p:nvPr/>
        </p:nvSpPr>
        <p:spPr>
          <a:xfrm>
            <a:off x="8937366" y="2837454"/>
            <a:ext cx="662361" cy="369332"/>
          </a:xfrm>
          <a:prstGeom prst="rect">
            <a:avLst/>
          </a:prstGeom>
          <a:noFill/>
        </p:spPr>
        <p:txBody>
          <a:bodyPr wrap="none" rtlCol="0">
            <a:spAutoFit/>
          </a:bodyPr>
          <a:lstStyle/>
          <a:p>
            <a:r>
              <a:rPr lang="en-US" dirty="0" err="1"/>
              <a:t>subB</a:t>
            </a:r>
            <a:endParaRPr lang="en-US" dirty="0"/>
          </a:p>
        </p:txBody>
      </p:sp>
      <p:cxnSp>
        <p:nvCxnSpPr>
          <p:cNvPr id="23" name="Straight Arrow Connector 22">
            <a:extLst>
              <a:ext uri="{FF2B5EF4-FFF2-40B4-BE49-F238E27FC236}">
                <a16:creationId xmlns:a16="http://schemas.microsoft.com/office/drawing/2014/main" id="{54509EF2-6472-CE44-8577-5A346E4DCD59}"/>
              </a:ext>
            </a:extLst>
          </p:cNvPr>
          <p:cNvCxnSpPr>
            <a:cxnSpLocks/>
          </p:cNvCxnSpPr>
          <p:nvPr/>
        </p:nvCxnSpPr>
        <p:spPr>
          <a:xfrm>
            <a:off x="8197622" y="6092712"/>
            <a:ext cx="0" cy="56911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60C0457-0327-B54B-82A8-3B920ACF0D20}"/>
              </a:ext>
            </a:extLst>
          </p:cNvPr>
          <p:cNvSpPr txBox="1"/>
          <p:nvPr/>
        </p:nvSpPr>
        <p:spPr>
          <a:xfrm>
            <a:off x="8297836" y="6129386"/>
            <a:ext cx="981359" cy="369332"/>
          </a:xfrm>
          <a:prstGeom prst="rect">
            <a:avLst/>
          </a:prstGeom>
          <a:noFill/>
        </p:spPr>
        <p:txBody>
          <a:bodyPr wrap="none" rtlCol="0">
            <a:spAutoFit/>
          </a:bodyPr>
          <a:lstStyle/>
          <a:p>
            <a:r>
              <a:rPr lang="en-US" dirty="0" err="1"/>
              <a:t>Sub_res</a:t>
            </a:r>
            <a:endParaRPr lang="en-US" dirty="0"/>
          </a:p>
        </p:txBody>
      </p:sp>
      <p:sp>
        <p:nvSpPr>
          <p:cNvPr id="26" name="Left Brace 25">
            <a:extLst>
              <a:ext uri="{FF2B5EF4-FFF2-40B4-BE49-F238E27FC236}">
                <a16:creationId xmlns:a16="http://schemas.microsoft.com/office/drawing/2014/main" id="{977EE276-790B-2A44-9132-24F8FF2E66D9}"/>
              </a:ext>
            </a:extLst>
          </p:cNvPr>
          <p:cNvSpPr/>
          <p:nvPr/>
        </p:nvSpPr>
        <p:spPr>
          <a:xfrm>
            <a:off x="6043961" y="2881798"/>
            <a:ext cx="619260" cy="3780027"/>
          </a:xfrm>
          <a:prstGeom prst="leftBrace">
            <a:avLst>
              <a:gd name="adj1" fmla="val 7204"/>
              <a:gd name="adj2" fmla="val 50000"/>
            </a:avLst>
          </a:prstGeom>
          <a:ln w="4762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E749F8AD-3C11-4A40-96A0-377A9C60C0B0}"/>
              </a:ext>
            </a:extLst>
          </p:cNvPr>
          <p:cNvSpPr txBox="1"/>
          <p:nvPr/>
        </p:nvSpPr>
        <p:spPr>
          <a:xfrm>
            <a:off x="7517674" y="3980965"/>
            <a:ext cx="1277914" cy="369332"/>
          </a:xfrm>
          <a:prstGeom prst="rect">
            <a:avLst/>
          </a:prstGeom>
          <a:noFill/>
        </p:spPr>
        <p:txBody>
          <a:bodyPr wrap="none" rtlCol="0">
            <a:spAutoFit/>
          </a:bodyPr>
          <a:lstStyle/>
          <a:p>
            <a:r>
              <a:rPr lang="en-US" dirty="0" err="1"/>
              <a:t>subDotCod</a:t>
            </a:r>
            <a:endParaRPr lang="en-US" dirty="0"/>
          </a:p>
        </p:txBody>
      </p:sp>
      <p:sp>
        <p:nvSpPr>
          <p:cNvPr id="4" name="Slide Number Placeholder 3">
            <a:extLst>
              <a:ext uri="{FF2B5EF4-FFF2-40B4-BE49-F238E27FC236}">
                <a16:creationId xmlns:a16="http://schemas.microsoft.com/office/drawing/2014/main" id="{9E4ED2BF-7976-5041-9FA1-F9AA542F62B0}"/>
              </a:ext>
            </a:extLst>
          </p:cNvPr>
          <p:cNvSpPr>
            <a:spLocks noGrp="1"/>
          </p:cNvSpPr>
          <p:nvPr>
            <p:ph type="sldNum" sz="quarter" idx="12"/>
          </p:nvPr>
        </p:nvSpPr>
        <p:spPr/>
        <p:txBody>
          <a:bodyPr/>
          <a:lstStyle/>
          <a:p>
            <a:fld id="{4FAB73BC-B049-4115-A692-8D63A059BFB8}" type="slidenum">
              <a:rPr lang="en-US" smtClean="0"/>
              <a:t>40</a:t>
            </a:fld>
            <a:endParaRPr lang="en-US"/>
          </a:p>
        </p:txBody>
      </p:sp>
      <p:sp>
        <p:nvSpPr>
          <p:cNvPr id="6" name="TextBox 5">
            <a:extLst>
              <a:ext uri="{FF2B5EF4-FFF2-40B4-BE49-F238E27FC236}">
                <a16:creationId xmlns:a16="http://schemas.microsoft.com/office/drawing/2014/main" id="{0B8E095B-09DA-5746-A34D-BD33427AE67A}"/>
              </a:ext>
            </a:extLst>
          </p:cNvPr>
          <p:cNvSpPr txBox="1"/>
          <p:nvPr/>
        </p:nvSpPr>
        <p:spPr>
          <a:xfrm>
            <a:off x="9310727" y="4782012"/>
            <a:ext cx="2416687" cy="646331"/>
          </a:xfrm>
          <a:prstGeom prst="rect">
            <a:avLst/>
          </a:prstGeom>
          <a:noFill/>
        </p:spPr>
        <p:txBody>
          <a:bodyPr wrap="none" rtlCol="0">
            <a:spAutoFit/>
          </a:bodyPr>
          <a:lstStyle/>
          <a:p>
            <a:r>
              <a:rPr lang="en-US" dirty="0"/>
              <a:t>L0 </a:t>
            </a:r>
            <a:r>
              <a:rPr lang="en-US" dirty="0" err="1"/>
              <a:t>Codelet</a:t>
            </a:r>
            <a:r>
              <a:rPr lang="en-US" dirty="0"/>
              <a:t> definition</a:t>
            </a:r>
          </a:p>
          <a:p>
            <a:r>
              <a:rPr lang="en-US" dirty="0"/>
              <a:t>Using SSE SIMD ISA</a:t>
            </a:r>
          </a:p>
        </p:txBody>
      </p:sp>
    </p:spTree>
    <p:extLst>
      <p:ext uri="{BB962C8B-B14F-4D97-AF65-F5344CB8AC3E}">
        <p14:creationId xmlns:p14="http://schemas.microsoft.com/office/powerpoint/2010/main" val="12902505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62020-CB88-814A-9578-6B93661F1E94}"/>
              </a:ext>
            </a:extLst>
          </p:cNvPr>
          <p:cNvSpPr>
            <a:spLocks noGrp="1"/>
          </p:cNvSpPr>
          <p:nvPr>
            <p:ph type="title"/>
          </p:nvPr>
        </p:nvSpPr>
        <p:spPr/>
        <p:txBody>
          <a:bodyPr/>
          <a:lstStyle/>
          <a:p>
            <a:r>
              <a:rPr lang="en-US" dirty="0"/>
              <a:t>Dot Product</a:t>
            </a:r>
          </a:p>
        </p:txBody>
      </p:sp>
      <p:graphicFrame>
        <p:nvGraphicFramePr>
          <p:cNvPr id="16" name="Content Placeholder 4">
            <a:extLst>
              <a:ext uri="{FF2B5EF4-FFF2-40B4-BE49-F238E27FC236}">
                <a16:creationId xmlns:a16="http://schemas.microsoft.com/office/drawing/2014/main" id="{7EDCC2D1-7978-B749-AEB2-D914E58E741F}"/>
              </a:ext>
            </a:extLst>
          </p:cNvPr>
          <p:cNvGraphicFramePr>
            <a:graphicFrameLocks/>
          </p:cNvGraphicFramePr>
          <p:nvPr/>
        </p:nvGraphicFramePr>
        <p:xfrm>
          <a:off x="677682" y="1744980"/>
          <a:ext cx="6503700" cy="274320"/>
        </p:xfrm>
        <a:graphic>
          <a:graphicData uri="http://schemas.openxmlformats.org/drawingml/2006/table">
            <a:tbl>
              <a:tblPr firstRow="1" bandRow="1">
                <a:tableStyleId>{5C22544A-7EE6-4342-B048-85BDC9FD1C3A}</a:tableStyleId>
              </a:tblPr>
              <a:tblGrid>
                <a:gridCol w="325185">
                  <a:extLst>
                    <a:ext uri="{9D8B030D-6E8A-4147-A177-3AD203B41FA5}">
                      <a16:colId xmlns:a16="http://schemas.microsoft.com/office/drawing/2014/main" val="2689440918"/>
                    </a:ext>
                  </a:extLst>
                </a:gridCol>
                <a:gridCol w="325185">
                  <a:extLst>
                    <a:ext uri="{9D8B030D-6E8A-4147-A177-3AD203B41FA5}">
                      <a16:colId xmlns:a16="http://schemas.microsoft.com/office/drawing/2014/main" val="1934155305"/>
                    </a:ext>
                  </a:extLst>
                </a:gridCol>
                <a:gridCol w="325185">
                  <a:extLst>
                    <a:ext uri="{9D8B030D-6E8A-4147-A177-3AD203B41FA5}">
                      <a16:colId xmlns:a16="http://schemas.microsoft.com/office/drawing/2014/main" val="4146791306"/>
                    </a:ext>
                  </a:extLst>
                </a:gridCol>
                <a:gridCol w="325185">
                  <a:extLst>
                    <a:ext uri="{9D8B030D-6E8A-4147-A177-3AD203B41FA5}">
                      <a16:colId xmlns:a16="http://schemas.microsoft.com/office/drawing/2014/main" val="2049982477"/>
                    </a:ext>
                  </a:extLst>
                </a:gridCol>
                <a:gridCol w="325185">
                  <a:extLst>
                    <a:ext uri="{9D8B030D-6E8A-4147-A177-3AD203B41FA5}">
                      <a16:colId xmlns:a16="http://schemas.microsoft.com/office/drawing/2014/main" val="2773191258"/>
                    </a:ext>
                  </a:extLst>
                </a:gridCol>
                <a:gridCol w="325185">
                  <a:extLst>
                    <a:ext uri="{9D8B030D-6E8A-4147-A177-3AD203B41FA5}">
                      <a16:colId xmlns:a16="http://schemas.microsoft.com/office/drawing/2014/main" val="3544429911"/>
                    </a:ext>
                  </a:extLst>
                </a:gridCol>
                <a:gridCol w="325185">
                  <a:extLst>
                    <a:ext uri="{9D8B030D-6E8A-4147-A177-3AD203B41FA5}">
                      <a16:colId xmlns:a16="http://schemas.microsoft.com/office/drawing/2014/main" val="2162264184"/>
                    </a:ext>
                  </a:extLst>
                </a:gridCol>
                <a:gridCol w="325185">
                  <a:extLst>
                    <a:ext uri="{9D8B030D-6E8A-4147-A177-3AD203B41FA5}">
                      <a16:colId xmlns:a16="http://schemas.microsoft.com/office/drawing/2014/main" val="2511071876"/>
                    </a:ext>
                  </a:extLst>
                </a:gridCol>
                <a:gridCol w="325185">
                  <a:extLst>
                    <a:ext uri="{9D8B030D-6E8A-4147-A177-3AD203B41FA5}">
                      <a16:colId xmlns:a16="http://schemas.microsoft.com/office/drawing/2014/main" val="2930817596"/>
                    </a:ext>
                  </a:extLst>
                </a:gridCol>
                <a:gridCol w="325185">
                  <a:extLst>
                    <a:ext uri="{9D8B030D-6E8A-4147-A177-3AD203B41FA5}">
                      <a16:colId xmlns:a16="http://schemas.microsoft.com/office/drawing/2014/main" val="4021496421"/>
                    </a:ext>
                  </a:extLst>
                </a:gridCol>
                <a:gridCol w="325185">
                  <a:extLst>
                    <a:ext uri="{9D8B030D-6E8A-4147-A177-3AD203B41FA5}">
                      <a16:colId xmlns:a16="http://schemas.microsoft.com/office/drawing/2014/main" val="1228824809"/>
                    </a:ext>
                  </a:extLst>
                </a:gridCol>
                <a:gridCol w="325185">
                  <a:extLst>
                    <a:ext uri="{9D8B030D-6E8A-4147-A177-3AD203B41FA5}">
                      <a16:colId xmlns:a16="http://schemas.microsoft.com/office/drawing/2014/main" val="4191018982"/>
                    </a:ext>
                  </a:extLst>
                </a:gridCol>
                <a:gridCol w="325185">
                  <a:extLst>
                    <a:ext uri="{9D8B030D-6E8A-4147-A177-3AD203B41FA5}">
                      <a16:colId xmlns:a16="http://schemas.microsoft.com/office/drawing/2014/main" val="92390089"/>
                    </a:ext>
                  </a:extLst>
                </a:gridCol>
                <a:gridCol w="325185">
                  <a:extLst>
                    <a:ext uri="{9D8B030D-6E8A-4147-A177-3AD203B41FA5}">
                      <a16:colId xmlns:a16="http://schemas.microsoft.com/office/drawing/2014/main" val="3090278164"/>
                    </a:ext>
                  </a:extLst>
                </a:gridCol>
                <a:gridCol w="325185">
                  <a:extLst>
                    <a:ext uri="{9D8B030D-6E8A-4147-A177-3AD203B41FA5}">
                      <a16:colId xmlns:a16="http://schemas.microsoft.com/office/drawing/2014/main" val="2541965687"/>
                    </a:ext>
                  </a:extLst>
                </a:gridCol>
                <a:gridCol w="325185">
                  <a:extLst>
                    <a:ext uri="{9D8B030D-6E8A-4147-A177-3AD203B41FA5}">
                      <a16:colId xmlns:a16="http://schemas.microsoft.com/office/drawing/2014/main" val="201045810"/>
                    </a:ext>
                  </a:extLst>
                </a:gridCol>
                <a:gridCol w="325185">
                  <a:extLst>
                    <a:ext uri="{9D8B030D-6E8A-4147-A177-3AD203B41FA5}">
                      <a16:colId xmlns:a16="http://schemas.microsoft.com/office/drawing/2014/main" val="3139433668"/>
                    </a:ext>
                  </a:extLst>
                </a:gridCol>
                <a:gridCol w="325185">
                  <a:extLst>
                    <a:ext uri="{9D8B030D-6E8A-4147-A177-3AD203B41FA5}">
                      <a16:colId xmlns:a16="http://schemas.microsoft.com/office/drawing/2014/main" val="2198947314"/>
                    </a:ext>
                  </a:extLst>
                </a:gridCol>
                <a:gridCol w="325185">
                  <a:extLst>
                    <a:ext uri="{9D8B030D-6E8A-4147-A177-3AD203B41FA5}">
                      <a16:colId xmlns:a16="http://schemas.microsoft.com/office/drawing/2014/main" val="327402141"/>
                    </a:ext>
                  </a:extLst>
                </a:gridCol>
                <a:gridCol w="325185">
                  <a:extLst>
                    <a:ext uri="{9D8B030D-6E8A-4147-A177-3AD203B41FA5}">
                      <a16:colId xmlns:a16="http://schemas.microsoft.com/office/drawing/2014/main" val="1612002039"/>
                    </a:ext>
                  </a:extLst>
                </a:gridCol>
              </a:tblGrid>
              <a:tr h="181542">
                <a:tc>
                  <a:txBody>
                    <a:bodyPr/>
                    <a:lstStyle/>
                    <a:p>
                      <a:endParaRPr lang="en-US" dirty="0"/>
                    </a:p>
                  </a:txBody>
                  <a:tcPr marL="0" marR="0" marT="0" marB="0">
                    <a:solidFill>
                      <a:schemeClr val="accent3"/>
                    </a:solidFill>
                  </a:tcPr>
                </a:tc>
                <a:tc>
                  <a:txBody>
                    <a:bodyPr/>
                    <a:lstStyle/>
                    <a:p>
                      <a:endParaRPr lang="en-US"/>
                    </a:p>
                  </a:txBody>
                  <a:tcPr marL="0" marR="0" marT="0" marB="0">
                    <a:solidFill>
                      <a:schemeClr val="accent3"/>
                    </a:solidFill>
                  </a:tcPr>
                </a:tc>
                <a:tc>
                  <a:txBody>
                    <a:bodyPr/>
                    <a:lstStyle/>
                    <a:p>
                      <a:endParaRPr lang="en-US" dirty="0"/>
                    </a:p>
                  </a:txBody>
                  <a:tcPr marL="0" marR="0" marT="0" marB="0">
                    <a:solidFill>
                      <a:schemeClr val="accent3"/>
                    </a:solidFill>
                  </a:tcPr>
                </a:tc>
                <a:tc>
                  <a:txBody>
                    <a:bodyPr/>
                    <a:lstStyle/>
                    <a:p>
                      <a:endParaRPr lang="en-US" dirty="0"/>
                    </a:p>
                  </a:txBody>
                  <a:tcPr marL="0" marR="0" marT="0" marB="0">
                    <a:solidFill>
                      <a:schemeClr val="accent3"/>
                    </a:solidFill>
                  </a:tcPr>
                </a:tc>
                <a:tc>
                  <a:txBody>
                    <a:bodyPr/>
                    <a:lstStyle/>
                    <a:p>
                      <a:endParaRPr lang="en-US"/>
                    </a:p>
                  </a:txBody>
                  <a:tcPr marL="0" marR="0" marT="0" marB="0"/>
                </a:tc>
                <a:tc>
                  <a:txBody>
                    <a:bodyPr/>
                    <a:lstStyle/>
                    <a:p>
                      <a:endParaRPr lang="en-US"/>
                    </a:p>
                  </a:txBody>
                  <a:tcPr marL="0" marR="0" marT="0" marB="0"/>
                </a:tc>
                <a:tc>
                  <a:txBody>
                    <a:bodyPr/>
                    <a:lstStyle/>
                    <a:p>
                      <a:endParaRPr lang="en-US"/>
                    </a:p>
                  </a:txBody>
                  <a:tcPr marL="0" marR="0" marT="0" marB="0"/>
                </a:tc>
                <a:tc>
                  <a:txBody>
                    <a:bodyPr/>
                    <a:lstStyle/>
                    <a:p>
                      <a:endParaRPr lang="en-US"/>
                    </a:p>
                  </a:txBody>
                  <a:tcPr marL="0" marR="0" marT="0" marB="0"/>
                </a:tc>
                <a:tc>
                  <a:txBody>
                    <a:bodyPr/>
                    <a:lstStyle/>
                    <a:p>
                      <a:endParaRPr lang="en-US" dirty="0"/>
                    </a:p>
                  </a:txBody>
                  <a:tcPr marL="0" marR="0" marT="0" marB="0">
                    <a:solidFill>
                      <a:schemeClr val="accent4"/>
                    </a:solidFill>
                  </a:tcPr>
                </a:tc>
                <a:tc>
                  <a:txBody>
                    <a:bodyPr/>
                    <a:lstStyle/>
                    <a:p>
                      <a:endParaRPr lang="en-US" dirty="0"/>
                    </a:p>
                  </a:txBody>
                  <a:tcPr marL="0" marR="0" marT="0" marB="0">
                    <a:solidFill>
                      <a:schemeClr val="accent4"/>
                    </a:solidFill>
                  </a:tcPr>
                </a:tc>
                <a:tc>
                  <a:txBody>
                    <a:bodyPr/>
                    <a:lstStyle/>
                    <a:p>
                      <a:endParaRPr lang="en-US" dirty="0"/>
                    </a:p>
                  </a:txBody>
                  <a:tcPr marL="0" marR="0" marT="0" marB="0">
                    <a:solidFill>
                      <a:schemeClr val="accent4"/>
                    </a:solidFill>
                  </a:tcPr>
                </a:tc>
                <a:tc>
                  <a:txBody>
                    <a:bodyPr/>
                    <a:lstStyle/>
                    <a:p>
                      <a:endParaRPr lang="en-US" dirty="0"/>
                    </a:p>
                  </a:txBody>
                  <a:tcPr marL="0" marR="0" marT="0" marB="0">
                    <a:solidFill>
                      <a:schemeClr val="accent4"/>
                    </a:solidFill>
                  </a:tcPr>
                </a:tc>
                <a:tc>
                  <a:txBody>
                    <a:bodyPr/>
                    <a:lstStyle/>
                    <a:p>
                      <a:endParaRPr lang="en-US" dirty="0"/>
                    </a:p>
                  </a:txBody>
                  <a:tcPr marL="0" marR="0" marT="0" marB="0">
                    <a:solidFill>
                      <a:schemeClr val="tx2"/>
                    </a:solidFill>
                  </a:tcPr>
                </a:tc>
                <a:tc>
                  <a:txBody>
                    <a:bodyPr/>
                    <a:lstStyle/>
                    <a:p>
                      <a:endParaRPr lang="en-US" dirty="0"/>
                    </a:p>
                  </a:txBody>
                  <a:tcPr marL="0" marR="0" marT="0" marB="0">
                    <a:solidFill>
                      <a:schemeClr val="tx2"/>
                    </a:solidFill>
                  </a:tcPr>
                </a:tc>
                <a:tc>
                  <a:txBody>
                    <a:bodyPr/>
                    <a:lstStyle/>
                    <a:p>
                      <a:endParaRPr lang="en-US" dirty="0"/>
                    </a:p>
                  </a:txBody>
                  <a:tcPr marL="0" marR="0" marT="0" marB="0">
                    <a:solidFill>
                      <a:schemeClr val="tx2"/>
                    </a:solidFill>
                  </a:tcPr>
                </a:tc>
                <a:tc>
                  <a:txBody>
                    <a:bodyPr/>
                    <a:lstStyle/>
                    <a:p>
                      <a:endParaRPr lang="en-US" dirty="0"/>
                    </a:p>
                  </a:txBody>
                  <a:tcPr marL="0" marR="0" marT="0" marB="0">
                    <a:solidFill>
                      <a:schemeClr val="tx2"/>
                    </a:solidFill>
                  </a:tcPr>
                </a:tc>
                <a:tc>
                  <a:txBody>
                    <a:bodyPr/>
                    <a:lstStyle/>
                    <a:p>
                      <a:endParaRPr lang="en-US" dirty="0"/>
                    </a:p>
                  </a:txBody>
                  <a:tcPr marL="0" marR="0" marT="0" marB="0">
                    <a:solidFill>
                      <a:srgbClr val="00B0F0"/>
                    </a:solidFill>
                  </a:tcPr>
                </a:tc>
                <a:tc>
                  <a:txBody>
                    <a:bodyPr/>
                    <a:lstStyle/>
                    <a:p>
                      <a:endParaRPr lang="en-US" dirty="0"/>
                    </a:p>
                  </a:txBody>
                  <a:tcPr marL="0" marR="0" marT="0" marB="0">
                    <a:solidFill>
                      <a:srgbClr val="00B0F0"/>
                    </a:solidFill>
                  </a:tcPr>
                </a:tc>
                <a:tc>
                  <a:txBody>
                    <a:bodyPr/>
                    <a:lstStyle/>
                    <a:p>
                      <a:endParaRPr lang="en-US" dirty="0"/>
                    </a:p>
                  </a:txBody>
                  <a:tcPr marL="0" marR="0" marT="0" marB="0">
                    <a:solidFill>
                      <a:srgbClr val="00B0F0"/>
                    </a:solidFill>
                  </a:tcPr>
                </a:tc>
                <a:tc>
                  <a:txBody>
                    <a:bodyPr/>
                    <a:lstStyle/>
                    <a:p>
                      <a:endParaRPr lang="en-US" dirty="0"/>
                    </a:p>
                  </a:txBody>
                  <a:tcPr marL="0" marR="0" marT="0" marB="0">
                    <a:solidFill>
                      <a:srgbClr val="00B0F0"/>
                    </a:solidFill>
                  </a:tcPr>
                </a:tc>
                <a:extLst>
                  <a:ext uri="{0D108BD9-81ED-4DB2-BD59-A6C34878D82A}">
                    <a16:rowId xmlns:a16="http://schemas.microsoft.com/office/drawing/2014/main" val="350576816"/>
                  </a:ext>
                </a:extLst>
              </a:tr>
            </a:tbl>
          </a:graphicData>
        </a:graphic>
      </p:graphicFrame>
      <p:sp>
        <p:nvSpPr>
          <p:cNvPr id="17" name="TextBox 16">
            <a:extLst>
              <a:ext uri="{FF2B5EF4-FFF2-40B4-BE49-F238E27FC236}">
                <a16:creationId xmlns:a16="http://schemas.microsoft.com/office/drawing/2014/main" id="{7A12481C-C4E8-9F46-812B-7C4047529F07}"/>
              </a:ext>
            </a:extLst>
          </p:cNvPr>
          <p:cNvSpPr txBox="1"/>
          <p:nvPr/>
        </p:nvSpPr>
        <p:spPr>
          <a:xfrm>
            <a:off x="3756655" y="1759617"/>
            <a:ext cx="354584" cy="646331"/>
          </a:xfrm>
          <a:prstGeom prst="rect">
            <a:avLst/>
          </a:prstGeom>
          <a:noFill/>
        </p:spPr>
        <p:txBody>
          <a:bodyPr wrap="none" rtlCol="0">
            <a:spAutoFit/>
          </a:bodyPr>
          <a:lstStyle/>
          <a:p>
            <a:r>
              <a:rPr lang="en-US" sz="3600" b="1" dirty="0"/>
              <a:t>.</a:t>
            </a:r>
          </a:p>
        </p:txBody>
      </p:sp>
      <p:sp>
        <p:nvSpPr>
          <p:cNvPr id="18" name="TextBox 17">
            <a:extLst>
              <a:ext uri="{FF2B5EF4-FFF2-40B4-BE49-F238E27FC236}">
                <a16:creationId xmlns:a16="http://schemas.microsoft.com/office/drawing/2014/main" id="{DD60E5D7-2626-FA4D-9A6E-DFCB3DDEA4E7}"/>
              </a:ext>
            </a:extLst>
          </p:cNvPr>
          <p:cNvSpPr txBox="1"/>
          <p:nvPr/>
        </p:nvSpPr>
        <p:spPr>
          <a:xfrm>
            <a:off x="3748093" y="2777007"/>
            <a:ext cx="306494" cy="369332"/>
          </a:xfrm>
          <a:prstGeom prst="rect">
            <a:avLst/>
          </a:prstGeom>
          <a:noFill/>
        </p:spPr>
        <p:txBody>
          <a:bodyPr wrap="none" rtlCol="0">
            <a:spAutoFit/>
          </a:bodyPr>
          <a:lstStyle/>
          <a:p>
            <a:r>
              <a:rPr lang="en-US" dirty="0"/>
              <a:t>=</a:t>
            </a:r>
          </a:p>
        </p:txBody>
      </p:sp>
      <p:graphicFrame>
        <p:nvGraphicFramePr>
          <p:cNvPr id="19" name="Content Placeholder 4">
            <a:extLst>
              <a:ext uri="{FF2B5EF4-FFF2-40B4-BE49-F238E27FC236}">
                <a16:creationId xmlns:a16="http://schemas.microsoft.com/office/drawing/2014/main" id="{ABC2E02E-6772-7D47-8F4F-08163BFE125A}"/>
              </a:ext>
            </a:extLst>
          </p:cNvPr>
          <p:cNvGraphicFramePr>
            <a:graphicFrameLocks/>
          </p:cNvGraphicFramePr>
          <p:nvPr/>
        </p:nvGraphicFramePr>
        <p:xfrm>
          <a:off x="3736641" y="3201077"/>
          <a:ext cx="317946" cy="274320"/>
        </p:xfrm>
        <a:graphic>
          <a:graphicData uri="http://schemas.openxmlformats.org/drawingml/2006/table">
            <a:tbl>
              <a:tblPr firstRow="1" bandRow="1">
                <a:tableStyleId>{5C22544A-7EE6-4342-B048-85BDC9FD1C3A}</a:tableStyleId>
              </a:tblPr>
              <a:tblGrid>
                <a:gridCol w="317946">
                  <a:extLst>
                    <a:ext uri="{9D8B030D-6E8A-4147-A177-3AD203B41FA5}">
                      <a16:colId xmlns:a16="http://schemas.microsoft.com/office/drawing/2014/main" val="2689440918"/>
                    </a:ext>
                  </a:extLst>
                </a:gridCol>
              </a:tblGrid>
              <a:tr h="274320">
                <a:tc>
                  <a:txBody>
                    <a:bodyPr/>
                    <a:lstStyle/>
                    <a:p>
                      <a:endParaRPr lang="en-US" sz="1300" dirty="0"/>
                    </a:p>
                  </a:txBody>
                  <a:tcPr marL="0" marR="0" marT="0" marB="0"/>
                </a:tc>
                <a:extLst>
                  <a:ext uri="{0D108BD9-81ED-4DB2-BD59-A6C34878D82A}">
                    <a16:rowId xmlns:a16="http://schemas.microsoft.com/office/drawing/2014/main" val="350576816"/>
                  </a:ext>
                </a:extLst>
              </a:tr>
            </a:tbl>
          </a:graphicData>
        </a:graphic>
      </p:graphicFrame>
      <p:graphicFrame>
        <p:nvGraphicFramePr>
          <p:cNvPr id="20" name="Content Placeholder 4">
            <a:extLst>
              <a:ext uri="{FF2B5EF4-FFF2-40B4-BE49-F238E27FC236}">
                <a16:creationId xmlns:a16="http://schemas.microsoft.com/office/drawing/2014/main" id="{E17ACD3C-6E20-2349-9F2F-5419AC2C2433}"/>
              </a:ext>
            </a:extLst>
          </p:cNvPr>
          <p:cNvGraphicFramePr>
            <a:graphicFrameLocks/>
          </p:cNvGraphicFramePr>
          <p:nvPr/>
        </p:nvGraphicFramePr>
        <p:xfrm>
          <a:off x="677682" y="2442712"/>
          <a:ext cx="6503700" cy="274320"/>
        </p:xfrm>
        <a:graphic>
          <a:graphicData uri="http://schemas.openxmlformats.org/drawingml/2006/table">
            <a:tbl>
              <a:tblPr firstRow="1" bandRow="1">
                <a:tableStyleId>{5C22544A-7EE6-4342-B048-85BDC9FD1C3A}</a:tableStyleId>
              </a:tblPr>
              <a:tblGrid>
                <a:gridCol w="325185">
                  <a:extLst>
                    <a:ext uri="{9D8B030D-6E8A-4147-A177-3AD203B41FA5}">
                      <a16:colId xmlns:a16="http://schemas.microsoft.com/office/drawing/2014/main" val="2689440918"/>
                    </a:ext>
                  </a:extLst>
                </a:gridCol>
                <a:gridCol w="325185">
                  <a:extLst>
                    <a:ext uri="{9D8B030D-6E8A-4147-A177-3AD203B41FA5}">
                      <a16:colId xmlns:a16="http://schemas.microsoft.com/office/drawing/2014/main" val="1934155305"/>
                    </a:ext>
                  </a:extLst>
                </a:gridCol>
                <a:gridCol w="325185">
                  <a:extLst>
                    <a:ext uri="{9D8B030D-6E8A-4147-A177-3AD203B41FA5}">
                      <a16:colId xmlns:a16="http://schemas.microsoft.com/office/drawing/2014/main" val="4146791306"/>
                    </a:ext>
                  </a:extLst>
                </a:gridCol>
                <a:gridCol w="325185">
                  <a:extLst>
                    <a:ext uri="{9D8B030D-6E8A-4147-A177-3AD203B41FA5}">
                      <a16:colId xmlns:a16="http://schemas.microsoft.com/office/drawing/2014/main" val="2049982477"/>
                    </a:ext>
                  </a:extLst>
                </a:gridCol>
                <a:gridCol w="325185">
                  <a:extLst>
                    <a:ext uri="{9D8B030D-6E8A-4147-A177-3AD203B41FA5}">
                      <a16:colId xmlns:a16="http://schemas.microsoft.com/office/drawing/2014/main" val="2773191258"/>
                    </a:ext>
                  </a:extLst>
                </a:gridCol>
                <a:gridCol w="325185">
                  <a:extLst>
                    <a:ext uri="{9D8B030D-6E8A-4147-A177-3AD203B41FA5}">
                      <a16:colId xmlns:a16="http://schemas.microsoft.com/office/drawing/2014/main" val="3544429911"/>
                    </a:ext>
                  </a:extLst>
                </a:gridCol>
                <a:gridCol w="325185">
                  <a:extLst>
                    <a:ext uri="{9D8B030D-6E8A-4147-A177-3AD203B41FA5}">
                      <a16:colId xmlns:a16="http://schemas.microsoft.com/office/drawing/2014/main" val="2162264184"/>
                    </a:ext>
                  </a:extLst>
                </a:gridCol>
                <a:gridCol w="325185">
                  <a:extLst>
                    <a:ext uri="{9D8B030D-6E8A-4147-A177-3AD203B41FA5}">
                      <a16:colId xmlns:a16="http://schemas.microsoft.com/office/drawing/2014/main" val="2511071876"/>
                    </a:ext>
                  </a:extLst>
                </a:gridCol>
                <a:gridCol w="325185">
                  <a:extLst>
                    <a:ext uri="{9D8B030D-6E8A-4147-A177-3AD203B41FA5}">
                      <a16:colId xmlns:a16="http://schemas.microsoft.com/office/drawing/2014/main" val="2930817596"/>
                    </a:ext>
                  </a:extLst>
                </a:gridCol>
                <a:gridCol w="325185">
                  <a:extLst>
                    <a:ext uri="{9D8B030D-6E8A-4147-A177-3AD203B41FA5}">
                      <a16:colId xmlns:a16="http://schemas.microsoft.com/office/drawing/2014/main" val="4021496421"/>
                    </a:ext>
                  </a:extLst>
                </a:gridCol>
                <a:gridCol w="325185">
                  <a:extLst>
                    <a:ext uri="{9D8B030D-6E8A-4147-A177-3AD203B41FA5}">
                      <a16:colId xmlns:a16="http://schemas.microsoft.com/office/drawing/2014/main" val="1228824809"/>
                    </a:ext>
                  </a:extLst>
                </a:gridCol>
                <a:gridCol w="325185">
                  <a:extLst>
                    <a:ext uri="{9D8B030D-6E8A-4147-A177-3AD203B41FA5}">
                      <a16:colId xmlns:a16="http://schemas.microsoft.com/office/drawing/2014/main" val="4191018982"/>
                    </a:ext>
                  </a:extLst>
                </a:gridCol>
                <a:gridCol w="325185">
                  <a:extLst>
                    <a:ext uri="{9D8B030D-6E8A-4147-A177-3AD203B41FA5}">
                      <a16:colId xmlns:a16="http://schemas.microsoft.com/office/drawing/2014/main" val="92390089"/>
                    </a:ext>
                  </a:extLst>
                </a:gridCol>
                <a:gridCol w="325185">
                  <a:extLst>
                    <a:ext uri="{9D8B030D-6E8A-4147-A177-3AD203B41FA5}">
                      <a16:colId xmlns:a16="http://schemas.microsoft.com/office/drawing/2014/main" val="3090278164"/>
                    </a:ext>
                  </a:extLst>
                </a:gridCol>
                <a:gridCol w="325185">
                  <a:extLst>
                    <a:ext uri="{9D8B030D-6E8A-4147-A177-3AD203B41FA5}">
                      <a16:colId xmlns:a16="http://schemas.microsoft.com/office/drawing/2014/main" val="2541965687"/>
                    </a:ext>
                  </a:extLst>
                </a:gridCol>
                <a:gridCol w="325185">
                  <a:extLst>
                    <a:ext uri="{9D8B030D-6E8A-4147-A177-3AD203B41FA5}">
                      <a16:colId xmlns:a16="http://schemas.microsoft.com/office/drawing/2014/main" val="201045810"/>
                    </a:ext>
                  </a:extLst>
                </a:gridCol>
                <a:gridCol w="325185">
                  <a:extLst>
                    <a:ext uri="{9D8B030D-6E8A-4147-A177-3AD203B41FA5}">
                      <a16:colId xmlns:a16="http://schemas.microsoft.com/office/drawing/2014/main" val="3139433668"/>
                    </a:ext>
                  </a:extLst>
                </a:gridCol>
                <a:gridCol w="325185">
                  <a:extLst>
                    <a:ext uri="{9D8B030D-6E8A-4147-A177-3AD203B41FA5}">
                      <a16:colId xmlns:a16="http://schemas.microsoft.com/office/drawing/2014/main" val="2198947314"/>
                    </a:ext>
                  </a:extLst>
                </a:gridCol>
                <a:gridCol w="325185">
                  <a:extLst>
                    <a:ext uri="{9D8B030D-6E8A-4147-A177-3AD203B41FA5}">
                      <a16:colId xmlns:a16="http://schemas.microsoft.com/office/drawing/2014/main" val="327402141"/>
                    </a:ext>
                  </a:extLst>
                </a:gridCol>
                <a:gridCol w="325185">
                  <a:extLst>
                    <a:ext uri="{9D8B030D-6E8A-4147-A177-3AD203B41FA5}">
                      <a16:colId xmlns:a16="http://schemas.microsoft.com/office/drawing/2014/main" val="1612002039"/>
                    </a:ext>
                  </a:extLst>
                </a:gridCol>
              </a:tblGrid>
              <a:tr h="181542">
                <a:tc>
                  <a:txBody>
                    <a:bodyPr/>
                    <a:lstStyle/>
                    <a:p>
                      <a:endParaRPr lang="en-US" dirty="0"/>
                    </a:p>
                  </a:txBody>
                  <a:tcPr marL="0" marR="0" marT="0" marB="0">
                    <a:solidFill>
                      <a:schemeClr val="accent3"/>
                    </a:solidFill>
                  </a:tcPr>
                </a:tc>
                <a:tc>
                  <a:txBody>
                    <a:bodyPr/>
                    <a:lstStyle/>
                    <a:p>
                      <a:endParaRPr lang="en-US" dirty="0"/>
                    </a:p>
                  </a:txBody>
                  <a:tcPr marL="0" marR="0" marT="0" marB="0">
                    <a:solidFill>
                      <a:schemeClr val="accent3"/>
                    </a:solidFill>
                  </a:tcPr>
                </a:tc>
                <a:tc>
                  <a:txBody>
                    <a:bodyPr/>
                    <a:lstStyle/>
                    <a:p>
                      <a:endParaRPr lang="en-US" dirty="0"/>
                    </a:p>
                  </a:txBody>
                  <a:tcPr marL="0" marR="0" marT="0" marB="0">
                    <a:solidFill>
                      <a:schemeClr val="accent3"/>
                    </a:solidFill>
                  </a:tcPr>
                </a:tc>
                <a:tc>
                  <a:txBody>
                    <a:bodyPr/>
                    <a:lstStyle/>
                    <a:p>
                      <a:endParaRPr lang="en-US" dirty="0"/>
                    </a:p>
                  </a:txBody>
                  <a:tcPr marL="0" marR="0" marT="0" marB="0">
                    <a:solidFill>
                      <a:schemeClr val="accent3"/>
                    </a:solidFill>
                  </a:tcPr>
                </a:tc>
                <a:tc>
                  <a:txBody>
                    <a:bodyPr/>
                    <a:lstStyle/>
                    <a:p>
                      <a:endParaRPr lang="en-US"/>
                    </a:p>
                  </a:txBody>
                  <a:tcPr marL="0" marR="0" marT="0" marB="0"/>
                </a:tc>
                <a:tc>
                  <a:txBody>
                    <a:bodyPr/>
                    <a:lstStyle/>
                    <a:p>
                      <a:endParaRPr lang="en-US"/>
                    </a:p>
                  </a:txBody>
                  <a:tcPr marL="0" marR="0" marT="0" marB="0"/>
                </a:tc>
                <a:tc>
                  <a:txBody>
                    <a:bodyPr/>
                    <a:lstStyle/>
                    <a:p>
                      <a:endParaRPr lang="en-US"/>
                    </a:p>
                  </a:txBody>
                  <a:tcPr marL="0" marR="0" marT="0" marB="0"/>
                </a:tc>
                <a:tc>
                  <a:txBody>
                    <a:bodyPr/>
                    <a:lstStyle/>
                    <a:p>
                      <a:endParaRPr lang="en-US"/>
                    </a:p>
                  </a:txBody>
                  <a:tcPr marL="0" marR="0" marT="0" marB="0"/>
                </a:tc>
                <a:tc>
                  <a:txBody>
                    <a:bodyPr/>
                    <a:lstStyle/>
                    <a:p>
                      <a:endParaRPr lang="en-US" dirty="0"/>
                    </a:p>
                  </a:txBody>
                  <a:tcPr marL="0" marR="0" marT="0" marB="0">
                    <a:solidFill>
                      <a:schemeClr val="accent4"/>
                    </a:solidFill>
                  </a:tcPr>
                </a:tc>
                <a:tc>
                  <a:txBody>
                    <a:bodyPr/>
                    <a:lstStyle/>
                    <a:p>
                      <a:endParaRPr lang="en-US" dirty="0"/>
                    </a:p>
                  </a:txBody>
                  <a:tcPr marL="0" marR="0" marT="0" marB="0">
                    <a:solidFill>
                      <a:schemeClr val="accent4"/>
                    </a:solidFill>
                  </a:tcPr>
                </a:tc>
                <a:tc>
                  <a:txBody>
                    <a:bodyPr/>
                    <a:lstStyle/>
                    <a:p>
                      <a:endParaRPr lang="en-US" dirty="0"/>
                    </a:p>
                  </a:txBody>
                  <a:tcPr marL="0" marR="0" marT="0" marB="0">
                    <a:solidFill>
                      <a:schemeClr val="accent4"/>
                    </a:solidFill>
                  </a:tcPr>
                </a:tc>
                <a:tc>
                  <a:txBody>
                    <a:bodyPr/>
                    <a:lstStyle/>
                    <a:p>
                      <a:endParaRPr lang="en-US" dirty="0"/>
                    </a:p>
                  </a:txBody>
                  <a:tcPr marL="0" marR="0" marT="0" marB="0">
                    <a:solidFill>
                      <a:schemeClr val="accent4"/>
                    </a:solidFill>
                  </a:tcPr>
                </a:tc>
                <a:tc>
                  <a:txBody>
                    <a:bodyPr/>
                    <a:lstStyle/>
                    <a:p>
                      <a:endParaRPr lang="en-US" dirty="0"/>
                    </a:p>
                  </a:txBody>
                  <a:tcPr marL="0" marR="0" marT="0" marB="0">
                    <a:solidFill>
                      <a:schemeClr val="tx2"/>
                    </a:solidFill>
                  </a:tcPr>
                </a:tc>
                <a:tc>
                  <a:txBody>
                    <a:bodyPr/>
                    <a:lstStyle/>
                    <a:p>
                      <a:endParaRPr lang="en-US" dirty="0"/>
                    </a:p>
                  </a:txBody>
                  <a:tcPr marL="0" marR="0" marT="0" marB="0">
                    <a:solidFill>
                      <a:schemeClr val="tx2"/>
                    </a:solidFill>
                  </a:tcPr>
                </a:tc>
                <a:tc>
                  <a:txBody>
                    <a:bodyPr/>
                    <a:lstStyle/>
                    <a:p>
                      <a:endParaRPr lang="en-US" dirty="0"/>
                    </a:p>
                  </a:txBody>
                  <a:tcPr marL="0" marR="0" marT="0" marB="0">
                    <a:solidFill>
                      <a:schemeClr val="tx2"/>
                    </a:solidFill>
                  </a:tcPr>
                </a:tc>
                <a:tc>
                  <a:txBody>
                    <a:bodyPr/>
                    <a:lstStyle/>
                    <a:p>
                      <a:endParaRPr lang="en-US" dirty="0"/>
                    </a:p>
                  </a:txBody>
                  <a:tcPr marL="0" marR="0" marT="0" marB="0">
                    <a:solidFill>
                      <a:schemeClr val="tx2"/>
                    </a:solidFill>
                  </a:tcPr>
                </a:tc>
                <a:tc>
                  <a:txBody>
                    <a:bodyPr/>
                    <a:lstStyle/>
                    <a:p>
                      <a:endParaRPr lang="en-US" dirty="0"/>
                    </a:p>
                  </a:txBody>
                  <a:tcPr marL="0" marR="0" marT="0" marB="0">
                    <a:solidFill>
                      <a:srgbClr val="00B0F0"/>
                    </a:solidFill>
                  </a:tcPr>
                </a:tc>
                <a:tc>
                  <a:txBody>
                    <a:bodyPr/>
                    <a:lstStyle/>
                    <a:p>
                      <a:endParaRPr lang="en-US" dirty="0"/>
                    </a:p>
                  </a:txBody>
                  <a:tcPr marL="0" marR="0" marT="0" marB="0">
                    <a:solidFill>
                      <a:srgbClr val="00B0F0"/>
                    </a:solidFill>
                  </a:tcPr>
                </a:tc>
                <a:tc>
                  <a:txBody>
                    <a:bodyPr/>
                    <a:lstStyle/>
                    <a:p>
                      <a:endParaRPr lang="en-US" dirty="0"/>
                    </a:p>
                  </a:txBody>
                  <a:tcPr marL="0" marR="0" marT="0" marB="0">
                    <a:solidFill>
                      <a:srgbClr val="00B0F0"/>
                    </a:solidFill>
                  </a:tcPr>
                </a:tc>
                <a:tc>
                  <a:txBody>
                    <a:bodyPr/>
                    <a:lstStyle/>
                    <a:p>
                      <a:endParaRPr lang="en-US" dirty="0"/>
                    </a:p>
                  </a:txBody>
                  <a:tcPr marL="0" marR="0" marT="0" marB="0">
                    <a:solidFill>
                      <a:srgbClr val="00B0F0"/>
                    </a:solidFill>
                  </a:tcPr>
                </a:tc>
                <a:extLst>
                  <a:ext uri="{0D108BD9-81ED-4DB2-BD59-A6C34878D82A}">
                    <a16:rowId xmlns:a16="http://schemas.microsoft.com/office/drawing/2014/main" val="350576816"/>
                  </a:ext>
                </a:extLst>
              </a:tr>
            </a:tbl>
          </a:graphicData>
        </a:graphic>
      </p:graphicFrame>
      <p:sp>
        <p:nvSpPr>
          <p:cNvPr id="21" name="TextBox 20">
            <a:extLst>
              <a:ext uri="{FF2B5EF4-FFF2-40B4-BE49-F238E27FC236}">
                <a16:creationId xmlns:a16="http://schemas.microsoft.com/office/drawing/2014/main" id="{A3A09877-2361-D941-8802-6E80BF1B240B}"/>
              </a:ext>
            </a:extLst>
          </p:cNvPr>
          <p:cNvSpPr txBox="1"/>
          <p:nvPr/>
        </p:nvSpPr>
        <p:spPr>
          <a:xfrm>
            <a:off x="7190212" y="1694312"/>
            <a:ext cx="320922" cy="369332"/>
          </a:xfrm>
          <a:prstGeom prst="rect">
            <a:avLst/>
          </a:prstGeom>
          <a:noFill/>
        </p:spPr>
        <p:txBody>
          <a:bodyPr wrap="none" rtlCol="0">
            <a:spAutoFit/>
          </a:bodyPr>
          <a:lstStyle/>
          <a:p>
            <a:r>
              <a:rPr lang="en-US" dirty="0"/>
              <a:t>A</a:t>
            </a:r>
          </a:p>
        </p:txBody>
      </p:sp>
      <p:sp>
        <p:nvSpPr>
          <p:cNvPr id="22" name="TextBox 21">
            <a:extLst>
              <a:ext uri="{FF2B5EF4-FFF2-40B4-BE49-F238E27FC236}">
                <a16:creationId xmlns:a16="http://schemas.microsoft.com/office/drawing/2014/main" id="{08932044-7F4D-D742-BA94-0ADC678630E4}"/>
              </a:ext>
            </a:extLst>
          </p:cNvPr>
          <p:cNvSpPr txBox="1"/>
          <p:nvPr/>
        </p:nvSpPr>
        <p:spPr>
          <a:xfrm>
            <a:off x="7190212" y="2394028"/>
            <a:ext cx="320922" cy="369332"/>
          </a:xfrm>
          <a:prstGeom prst="rect">
            <a:avLst/>
          </a:prstGeom>
          <a:noFill/>
        </p:spPr>
        <p:txBody>
          <a:bodyPr wrap="none" rtlCol="0">
            <a:spAutoFit/>
          </a:bodyPr>
          <a:lstStyle/>
          <a:p>
            <a:r>
              <a:rPr lang="en-US" dirty="0"/>
              <a:t>B</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BA33DC1-D66B-DB4A-81B3-78F32127393B}"/>
                  </a:ext>
                </a:extLst>
              </p:cNvPr>
              <p:cNvSpPr txBox="1"/>
              <p:nvPr/>
            </p:nvSpPr>
            <p:spPr>
              <a:xfrm>
                <a:off x="1419922" y="3630384"/>
                <a:ext cx="3510705" cy="2920479"/>
              </a:xfrm>
              <a:prstGeom prst="rect">
                <a:avLst/>
              </a:prstGeom>
              <a:solidFill>
                <a:srgbClr val="E9F3F9"/>
              </a:solidFill>
            </p:spPr>
            <p:txBody>
              <a:bodyPr wrap="none" rtlCol="0">
                <a:spAutoFit/>
              </a:bodyPr>
              <a:lstStyle/>
              <a:p>
                <a:r>
                  <a:rPr lang="en-US" dirty="0">
                    <a:solidFill>
                      <a:srgbClr val="C00000"/>
                    </a:solidFill>
                  </a:rPr>
                  <a:t>SET</a:t>
                </a:r>
                <a:r>
                  <a:rPr lang="en-US" dirty="0"/>
                  <a:t> </a:t>
                </a:r>
                <a14:m>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𝑅</m:t>
                        </m:r>
                      </m:e>
                      <m:sub>
                        <m:r>
                          <a:rPr lang="en-US" b="0" i="1" smtClean="0">
                            <a:solidFill>
                              <a:srgbClr val="0070C0"/>
                            </a:solidFill>
                            <a:latin typeface="Cambria Math" panose="02040503050406030204" pitchFamily="18" charset="0"/>
                          </a:rPr>
                          <m:t>0</m:t>
                        </m:r>
                      </m:sub>
                      <m:sup>
                        <m:r>
                          <a:rPr lang="en-US" i="1" smtClean="0">
                            <a:solidFill>
                              <a:srgbClr val="C00000"/>
                            </a:solidFill>
                            <a:latin typeface="Cambria Math" panose="02040503050406030204" pitchFamily="18" charset="0"/>
                          </a:rPr>
                          <m:t>1</m:t>
                        </m:r>
                      </m:sup>
                    </m:sSubSup>
                  </m:oMath>
                </a14:m>
                <a:r>
                  <a:rPr lang="en-US" dirty="0"/>
                  <a:t> , 0 </a:t>
                </a:r>
              </a:p>
              <a:p>
                <a:r>
                  <a:rPr lang="en-US" dirty="0">
                    <a:solidFill>
                      <a:schemeClr val="tx1">
                        <a:lumMod val="50000"/>
                        <a:lumOff val="50000"/>
                      </a:schemeClr>
                    </a:solidFill>
                  </a:rPr>
                  <a:t>Loop:</a:t>
                </a:r>
              </a:p>
              <a:p>
                <a:r>
                  <a:rPr lang="en-US" dirty="0"/>
                  <a:t>    </a:t>
                </a:r>
                <a:r>
                  <a:rPr lang="en-US" dirty="0">
                    <a:solidFill>
                      <a:srgbClr val="C00000"/>
                    </a:solidFill>
                  </a:rPr>
                  <a:t>BREQ</a:t>
                </a:r>
                <a:r>
                  <a:rPr lang="en-US" dirty="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smtClean="0">
                            <a:solidFill>
                              <a:srgbClr val="0070C0"/>
                            </a:solidFill>
                            <a:latin typeface="Cambria Math" panose="02040503050406030204" pitchFamily="18" charset="0"/>
                          </a:rPr>
                          <m:t>0</m:t>
                        </m:r>
                      </m:sub>
                      <m:sup>
                        <m:r>
                          <a:rPr lang="en-US" i="1" smtClean="0">
                            <a:solidFill>
                              <a:srgbClr val="C00000"/>
                            </a:solidFill>
                            <a:latin typeface="Cambria Math" panose="02040503050406030204" pitchFamily="18" charset="0"/>
                          </a:rPr>
                          <m:t>1</m:t>
                        </m:r>
                      </m:sup>
                    </m:sSubSup>
                  </m:oMath>
                </a14:m>
                <a:r>
                  <a:rPr lang="en-US" dirty="0"/>
                  <a:t> , </a:t>
                </a:r>
                <a:r>
                  <a:rPr lang="en-US" dirty="0">
                    <a:solidFill>
                      <a:srgbClr val="00B050"/>
                    </a:solidFill>
                  </a:rPr>
                  <a:t>N</a:t>
                </a:r>
                <a:r>
                  <a:rPr lang="en-US" dirty="0"/>
                  <a:t>  , </a:t>
                </a:r>
                <a:r>
                  <a:rPr lang="en-US" dirty="0">
                    <a:solidFill>
                      <a:schemeClr val="tx1">
                        <a:lumMod val="50000"/>
                        <a:lumOff val="50000"/>
                      </a:schemeClr>
                    </a:solidFill>
                  </a:rPr>
                  <a:t>After</a:t>
                </a:r>
              </a:p>
              <a:p>
                <a:r>
                  <a:rPr lang="en-US" dirty="0"/>
                  <a:t>    </a:t>
                </a:r>
                <a:r>
                  <a:rPr lang="en-US" dirty="0">
                    <a:solidFill>
                      <a:srgbClr val="C00000"/>
                    </a:solidFill>
                  </a:rPr>
                  <a:t>LD</a:t>
                </a:r>
                <a:r>
                  <a:rPr lang="en-US" dirty="0"/>
                  <a:t>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solidFill>
                              <a:srgbClr val="0070C0"/>
                            </a:solidFill>
                            <a:latin typeface="Cambria Math" panose="02040503050406030204" pitchFamily="18" charset="0"/>
                          </a:rPr>
                          <m:t>1</m:t>
                        </m:r>
                      </m:sub>
                      <m:sup>
                        <m:r>
                          <a:rPr lang="en-US" b="0" i="1" smtClean="0">
                            <a:solidFill>
                              <a:srgbClr val="C00000"/>
                            </a:solidFill>
                            <a:latin typeface="Cambria Math" panose="02040503050406030204" pitchFamily="18" charset="0"/>
                          </a:rPr>
                          <m:t>1</m:t>
                        </m:r>
                      </m:sup>
                    </m:sSubSup>
                  </m:oMath>
                </a14:m>
                <a:r>
                  <a:rPr lang="en-US" dirty="0"/>
                  <a:t> A[</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smtClean="0">
                            <a:solidFill>
                              <a:srgbClr val="0070C0"/>
                            </a:solidFill>
                            <a:latin typeface="Cambria Math" panose="02040503050406030204" pitchFamily="18" charset="0"/>
                          </a:rPr>
                          <m:t>0</m:t>
                        </m:r>
                      </m:sub>
                      <m:sup>
                        <m:r>
                          <a:rPr lang="en-US" i="1" smtClean="0">
                            <a:solidFill>
                              <a:srgbClr val="C00000"/>
                            </a:solidFill>
                            <a:latin typeface="Cambria Math" panose="02040503050406030204" pitchFamily="18" charset="0"/>
                          </a:rPr>
                          <m:t>1</m:t>
                        </m:r>
                      </m:sup>
                    </m:sSubSup>
                  </m:oMath>
                </a14:m>
                <a:r>
                  <a:rPr lang="en-US" dirty="0"/>
                  <a:t>]</a:t>
                </a:r>
              </a:p>
              <a:p>
                <a:r>
                  <a:rPr lang="en-US" dirty="0"/>
                  <a:t>    </a:t>
                </a:r>
                <a:r>
                  <a:rPr lang="en-US" dirty="0">
                    <a:solidFill>
                      <a:srgbClr val="C00000"/>
                    </a:solidFill>
                  </a:rPr>
                  <a:t>LD</a:t>
                </a:r>
                <a:r>
                  <a:rPr lang="en-US" dirty="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b="0" i="1" smtClean="0">
                            <a:solidFill>
                              <a:srgbClr val="0070C0"/>
                            </a:solidFill>
                            <a:latin typeface="Cambria Math" panose="02040503050406030204" pitchFamily="18" charset="0"/>
                          </a:rPr>
                          <m:t>2</m:t>
                        </m:r>
                      </m:sub>
                      <m:sup>
                        <m:r>
                          <a:rPr lang="en-US" i="1" smtClean="0">
                            <a:solidFill>
                              <a:srgbClr val="C00000"/>
                            </a:solidFill>
                            <a:latin typeface="Cambria Math" panose="02040503050406030204" pitchFamily="18" charset="0"/>
                          </a:rPr>
                          <m:t>1</m:t>
                        </m:r>
                      </m:sup>
                    </m:sSubSup>
                  </m:oMath>
                </a14:m>
                <a:r>
                  <a:rPr lang="en-US" dirty="0"/>
                  <a:t> B[</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smtClean="0">
                            <a:solidFill>
                              <a:srgbClr val="0070C0"/>
                            </a:solidFill>
                            <a:latin typeface="Cambria Math" panose="02040503050406030204" pitchFamily="18" charset="0"/>
                          </a:rPr>
                          <m:t>0</m:t>
                        </m:r>
                      </m:sub>
                      <m:sup>
                        <m:r>
                          <a:rPr lang="en-US" i="1" smtClean="0">
                            <a:solidFill>
                              <a:srgbClr val="C00000"/>
                            </a:solidFill>
                            <a:latin typeface="Cambria Math" panose="02040503050406030204" pitchFamily="18" charset="0"/>
                          </a:rPr>
                          <m:t>1</m:t>
                        </m:r>
                      </m:sup>
                    </m:sSubSup>
                  </m:oMath>
                </a14:m>
                <a:r>
                  <a:rPr lang="en-US" dirty="0"/>
                  <a:t>]</a:t>
                </a:r>
              </a:p>
              <a:p>
                <a:r>
                  <a:rPr lang="en-US" dirty="0"/>
                  <a:t>    </a:t>
                </a:r>
                <a:r>
                  <a:rPr lang="en-US" b="1" dirty="0" err="1">
                    <a:solidFill>
                      <a:srgbClr val="002060"/>
                    </a:solidFill>
                  </a:rPr>
                  <a:t>subDotCod</a:t>
                </a:r>
                <a:r>
                  <a:rPr lang="en-US" b="1" dirty="0"/>
                  <a:t>(</a:t>
                </a:r>
                <a14:m>
                  <m:oMath xmlns:m="http://schemas.openxmlformats.org/officeDocument/2006/math">
                    <m:sSubSup>
                      <m:sSubSupPr>
                        <m:ctrlPr>
                          <a:rPr lang="en-US" b="1" i="1">
                            <a:latin typeface="Cambria Math" panose="02040503050406030204" pitchFamily="18" charset="0"/>
                          </a:rPr>
                        </m:ctrlPr>
                      </m:sSubSupPr>
                      <m:e>
                        <m:r>
                          <a:rPr lang="en-US" b="1" i="1">
                            <a:latin typeface="Cambria Math" panose="02040503050406030204" pitchFamily="18" charset="0"/>
                          </a:rPr>
                          <m:t>𝑹</m:t>
                        </m:r>
                      </m:e>
                      <m:sub>
                        <m:r>
                          <a:rPr lang="en-US" b="1" i="1" smtClean="0">
                            <a:solidFill>
                              <a:srgbClr val="0070C0"/>
                            </a:solidFill>
                            <a:latin typeface="Cambria Math" panose="02040503050406030204" pitchFamily="18" charset="0"/>
                          </a:rPr>
                          <m:t>𝟏</m:t>
                        </m:r>
                      </m:sub>
                      <m:sup>
                        <m:r>
                          <a:rPr lang="en-US" b="1" i="1" smtClean="0">
                            <a:solidFill>
                              <a:srgbClr val="C00000"/>
                            </a:solidFill>
                            <a:latin typeface="Cambria Math" panose="02040503050406030204" pitchFamily="18" charset="0"/>
                          </a:rPr>
                          <m:t>𝟏</m:t>
                        </m:r>
                      </m:sup>
                    </m:sSubSup>
                  </m:oMath>
                </a14:m>
                <a:r>
                  <a:rPr lang="en-US" b="1" dirty="0"/>
                  <a:t> , </a:t>
                </a:r>
                <a14:m>
                  <m:oMath xmlns:m="http://schemas.openxmlformats.org/officeDocument/2006/math">
                    <m:sSubSup>
                      <m:sSubSupPr>
                        <m:ctrlPr>
                          <a:rPr lang="en-US" b="1" i="1">
                            <a:latin typeface="Cambria Math" panose="02040503050406030204" pitchFamily="18" charset="0"/>
                          </a:rPr>
                        </m:ctrlPr>
                      </m:sSubSupPr>
                      <m:e>
                        <m:r>
                          <a:rPr lang="en-US" b="1" i="1">
                            <a:latin typeface="Cambria Math" panose="02040503050406030204" pitchFamily="18" charset="0"/>
                          </a:rPr>
                          <m:t>𝑹</m:t>
                        </m:r>
                      </m:e>
                      <m:sub>
                        <m:r>
                          <a:rPr lang="en-US" b="1" i="1" smtClean="0">
                            <a:solidFill>
                              <a:srgbClr val="0070C0"/>
                            </a:solidFill>
                            <a:latin typeface="Cambria Math" panose="02040503050406030204" pitchFamily="18" charset="0"/>
                          </a:rPr>
                          <m:t>𝟐</m:t>
                        </m:r>
                      </m:sub>
                      <m:sup>
                        <m:r>
                          <a:rPr lang="en-US" b="1" i="1" smtClean="0">
                            <a:solidFill>
                              <a:srgbClr val="C00000"/>
                            </a:solidFill>
                            <a:latin typeface="Cambria Math" panose="02040503050406030204" pitchFamily="18" charset="0"/>
                          </a:rPr>
                          <m:t>𝟏</m:t>
                        </m:r>
                      </m:sup>
                    </m:sSubSup>
                  </m:oMath>
                </a14:m>
                <a:r>
                  <a:rPr lang="en-US" b="1" dirty="0"/>
                  <a:t>, </a:t>
                </a:r>
                <a14:m>
                  <m:oMath xmlns:m="http://schemas.openxmlformats.org/officeDocument/2006/math">
                    <m:sSubSup>
                      <m:sSubSupPr>
                        <m:ctrlPr>
                          <a:rPr lang="en-US" b="1" i="1">
                            <a:latin typeface="Cambria Math" panose="02040503050406030204" pitchFamily="18" charset="0"/>
                          </a:rPr>
                        </m:ctrlPr>
                      </m:sSubSupPr>
                      <m:e>
                        <m:r>
                          <a:rPr lang="en-US" b="1" i="1">
                            <a:latin typeface="Cambria Math" panose="02040503050406030204" pitchFamily="18" charset="0"/>
                          </a:rPr>
                          <m:t>𝑹</m:t>
                        </m:r>
                      </m:e>
                      <m:sub>
                        <m:r>
                          <a:rPr lang="en-US" b="1" i="1" smtClean="0">
                            <a:solidFill>
                              <a:srgbClr val="0070C0"/>
                            </a:solidFill>
                            <a:latin typeface="Cambria Math" panose="02040503050406030204" pitchFamily="18" charset="0"/>
                          </a:rPr>
                          <m:t>𝒔𝒖𝒃</m:t>
                        </m:r>
                        <m:r>
                          <a:rPr lang="en-US" b="1" i="1" smtClean="0">
                            <a:solidFill>
                              <a:srgbClr val="0070C0"/>
                            </a:solidFill>
                            <a:latin typeface="Cambria Math" panose="02040503050406030204" pitchFamily="18" charset="0"/>
                          </a:rPr>
                          <m:t>_</m:t>
                        </m:r>
                        <m:r>
                          <a:rPr lang="en-US" b="1" i="1" smtClean="0">
                            <a:solidFill>
                              <a:srgbClr val="0070C0"/>
                            </a:solidFill>
                            <a:latin typeface="Cambria Math" panose="02040503050406030204" pitchFamily="18" charset="0"/>
                          </a:rPr>
                          <m:t>𝒓𝒆𝒔</m:t>
                        </m:r>
                      </m:sub>
                      <m:sup>
                        <m:r>
                          <a:rPr lang="en-US" b="1" i="1" smtClean="0">
                            <a:solidFill>
                              <a:srgbClr val="C00000"/>
                            </a:solidFill>
                            <a:latin typeface="Cambria Math" panose="02040503050406030204" pitchFamily="18" charset="0"/>
                          </a:rPr>
                          <m:t>𝟏</m:t>
                        </m:r>
                      </m:sup>
                    </m:sSubSup>
                  </m:oMath>
                </a14:m>
                <a:r>
                  <a:rPr lang="en-US" b="1" dirty="0"/>
                  <a:t>)</a:t>
                </a:r>
              </a:p>
              <a:p>
                <a:r>
                  <a:rPr lang="en-US" dirty="0"/>
                  <a:t>    </a:t>
                </a:r>
                <a:r>
                  <a:rPr lang="en-US" dirty="0">
                    <a:solidFill>
                      <a:srgbClr val="C00000"/>
                    </a:solidFill>
                  </a:rPr>
                  <a:t>ADD</a:t>
                </a:r>
                <a:r>
                  <a:rPr lang="en-US" dirty="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smtClean="0">
                            <a:solidFill>
                              <a:srgbClr val="0070C0"/>
                            </a:solidFill>
                            <a:latin typeface="Cambria Math" panose="02040503050406030204" pitchFamily="18" charset="0"/>
                          </a:rPr>
                          <m:t>𝑟𝑒𝑠</m:t>
                        </m:r>
                      </m:sub>
                      <m:sup>
                        <m:r>
                          <a:rPr lang="en-US" i="1" smtClean="0">
                            <a:solidFill>
                              <a:srgbClr val="C00000"/>
                            </a:solidFill>
                            <a:latin typeface="Cambria Math" panose="02040503050406030204" pitchFamily="18" charset="0"/>
                          </a:rPr>
                          <m:t>1</m:t>
                        </m:r>
                      </m:sup>
                    </m:sSubSup>
                  </m:oMath>
                </a14:m>
                <a:r>
                  <a:rPr lang="en-US" dirty="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b="0" i="1" smtClean="0">
                            <a:solidFill>
                              <a:srgbClr val="0070C0"/>
                            </a:solidFill>
                            <a:latin typeface="Cambria Math" panose="02040503050406030204" pitchFamily="18" charset="0"/>
                          </a:rPr>
                          <m:t>𝑠𝑢𝑏</m:t>
                        </m:r>
                        <m:r>
                          <a:rPr lang="en-US" b="0" i="1" smtClean="0">
                            <a:solidFill>
                              <a:srgbClr val="0070C0"/>
                            </a:solidFill>
                            <a:latin typeface="Cambria Math" panose="02040503050406030204" pitchFamily="18" charset="0"/>
                          </a:rPr>
                          <m:t>_</m:t>
                        </m:r>
                        <m:r>
                          <a:rPr lang="en-US" i="1">
                            <a:solidFill>
                              <a:srgbClr val="0070C0"/>
                            </a:solidFill>
                            <a:latin typeface="Cambria Math" panose="02040503050406030204" pitchFamily="18" charset="0"/>
                          </a:rPr>
                          <m:t>𝑟𝑒𝑠</m:t>
                        </m:r>
                      </m:sub>
                      <m:sup>
                        <m:r>
                          <a:rPr lang="en-US" i="1" smtClean="0">
                            <a:solidFill>
                              <a:srgbClr val="C00000"/>
                            </a:solidFill>
                            <a:latin typeface="Cambria Math" panose="02040503050406030204" pitchFamily="18" charset="0"/>
                          </a:rPr>
                          <m:t>1</m:t>
                        </m:r>
                      </m:sup>
                    </m:sSubSup>
                  </m:oMath>
                </a14:m>
                <a:r>
                  <a:rPr lang="en-US" dirty="0"/>
                  <a:t> ,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smtClean="0">
                            <a:solidFill>
                              <a:srgbClr val="0070C0"/>
                            </a:solidFill>
                            <a:latin typeface="Cambria Math" panose="02040503050406030204" pitchFamily="18" charset="0"/>
                          </a:rPr>
                          <m:t>𝑟𝑒𝑠</m:t>
                        </m:r>
                      </m:sub>
                      <m:sup>
                        <m:r>
                          <a:rPr lang="en-US" i="1" smtClean="0">
                            <a:solidFill>
                              <a:srgbClr val="C00000"/>
                            </a:solidFill>
                            <a:latin typeface="Cambria Math" panose="02040503050406030204" pitchFamily="18" charset="0"/>
                          </a:rPr>
                          <m:t>1</m:t>
                        </m:r>
                      </m:sup>
                    </m:sSubSup>
                  </m:oMath>
                </a14:m>
                <a:r>
                  <a:rPr lang="en-US" dirty="0"/>
                  <a:t> </a:t>
                </a:r>
              </a:p>
              <a:p>
                <a:r>
                  <a:rPr lang="en-US" dirty="0"/>
                  <a:t>    </a:t>
                </a:r>
                <a:r>
                  <a:rPr lang="en-US" dirty="0">
                    <a:solidFill>
                      <a:srgbClr val="C00000"/>
                    </a:solidFill>
                  </a:rPr>
                  <a:t>ADD</a:t>
                </a:r>
                <a:r>
                  <a:rPr lang="en-US" dirty="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smtClean="0">
                            <a:solidFill>
                              <a:srgbClr val="0070C0"/>
                            </a:solidFill>
                            <a:latin typeface="Cambria Math" panose="02040503050406030204" pitchFamily="18" charset="0"/>
                          </a:rPr>
                          <m:t>0</m:t>
                        </m:r>
                      </m:sub>
                      <m:sup>
                        <m:r>
                          <a:rPr lang="en-US" i="1" smtClean="0">
                            <a:solidFill>
                              <a:srgbClr val="C00000"/>
                            </a:solidFill>
                            <a:latin typeface="Cambria Math" panose="02040503050406030204" pitchFamily="18" charset="0"/>
                          </a:rPr>
                          <m:t>1</m:t>
                        </m:r>
                      </m:sup>
                    </m:sSubSup>
                  </m:oMath>
                </a14:m>
                <a:r>
                  <a:rPr lang="en-US" dirty="0"/>
                  <a:t> , </a:t>
                </a:r>
                <a:r>
                  <a:rPr lang="en-US" dirty="0">
                    <a:solidFill>
                      <a:srgbClr val="00B050"/>
                    </a:solidFill>
                  </a:rPr>
                  <a:t>1</a:t>
                </a:r>
              </a:p>
              <a:p>
                <a:r>
                  <a:rPr lang="en-US" dirty="0"/>
                  <a:t>    </a:t>
                </a:r>
                <a:r>
                  <a:rPr lang="en-US" dirty="0">
                    <a:solidFill>
                      <a:srgbClr val="C00000"/>
                    </a:solidFill>
                  </a:rPr>
                  <a:t>BR</a:t>
                </a:r>
                <a:r>
                  <a:rPr lang="en-US" dirty="0"/>
                  <a:t> </a:t>
                </a:r>
                <a:r>
                  <a:rPr lang="en-US" dirty="0">
                    <a:solidFill>
                      <a:schemeClr val="tx1">
                        <a:lumMod val="50000"/>
                        <a:lumOff val="50000"/>
                      </a:schemeClr>
                    </a:solidFill>
                  </a:rPr>
                  <a:t>Loop</a:t>
                </a:r>
              </a:p>
              <a:p>
                <a:r>
                  <a:rPr lang="en-US" dirty="0">
                    <a:solidFill>
                      <a:schemeClr val="tx1">
                        <a:lumMod val="50000"/>
                        <a:lumOff val="50000"/>
                      </a:schemeClr>
                    </a:solidFill>
                  </a:rPr>
                  <a:t>After:</a:t>
                </a:r>
              </a:p>
            </p:txBody>
          </p:sp>
        </mc:Choice>
        <mc:Fallback xmlns="">
          <p:sp>
            <p:nvSpPr>
              <p:cNvPr id="24" name="TextBox 23">
                <a:extLst>
                  <a:ext uri="{FF2B5EF4-FFF2-40B4-BE49-F238E27FC236}">
                    <a16:creationId xmlns:a16="http://schemas.microsoft.com/office/drawing/2014/main" id="{CBA33DC1-D66B-DB4A-81B3-78F32127393B}"/>
                  </a:ext>
                </a:extLst>
              </p:cNvPr>
              <p:cNvSpPr txBox="1">
                <a:spLocks noRot="1" noChangeAspect="1" noMove="1" noResize="1" noEditPoints="1" noAdjustHandles="1" noChangeArrowheads="1" noChangeShapeType="1" noTextEdit="1"/>
              </p:cNvSpPr>
              <p:nvPr/>
            </p:nvSpPr>
            <p:spPr>
              <a:xfrm>
                <a:off x="1419922" y="3630384"/>
                <a:ext cx="3510705" cy="2920479"/>
              </a:xfrm>
              <a:prstGeom prst="rect">
                <a:avLst/>
              </a:prstGeom>
              <a:blipFill>
                <a:blip r:embed="rId2"/>
                <a:stretch>
                  <a:fillRect l="-1083" t="-433" r="-361" b="-1732"/>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069ABC20-4BF7-9044-B81E-9D6FC6E9B5B7}"/>
              </a:ext>
            </a:extLst>
          </p:cNvPr>
          <p:cNvGrpSpPr/>
          <p:nvPr/>
        </p:nvGrpSpPr>
        <p:grpSpPr>
          <a:xfrm>
            <a:off x="9065172" y="1341436"/>
            <a:ext cx="1524935" cy="2166360"/>
            <a:chOff x="8571571" y="1526156"/>
            <a:chExt cx="929732" cy="1320800"/>
          </a:xfrm>
        </p:grpSpPr>
        <p:grpSp>
          <p:nvGrpSpPr>
            <p:cNvPr id="27" name="Group 26">
              <a:extLst>
                <a:ext uri="{FF2B5EF4-FFF2-40B4-BE49-F238E27FC236}">
                  <a16:creationId xmlns:a16="http://schemas.microsoft.com/office/drawing/2014/main" id="{C6E93E19-B2B7-774A-B9EF-A3DED613A54B}"/>
                </a:ext>
              </a:extLst>
            </p:cNvPr>
            <p:cNvGrpSpPr/>
            <p:nvPr/>
          </p:nvGrpSpPr>
          <p:grpSpPr>
            <a:xfrm>
              <a:off x="8654474" y="1762244"/>
              <a:ext cx="684326" cy="654218"/>
              <a:chOff x="6992106" y="3780172"/>
              <a:chExt cx="2426223" cy="2319478"/>
            </a:xfrm>
          </p:grpSpPr>
          <p:sp>
            <p:nvSpPr>
              <p:cNvPr id="25" name="Oval 24">
                <a:extLst>
                  <a:ext uri="{FF2B5EF4-FFF2-40B4-BE49-F238E27FC236}">
                    <a16:creationId xmlns:a16="http://schemas.microsoft.com/office/drawing/2014/main" id="{AB9EACF3-8010-B24A-BD6A-41732C5D395B}"/>
                  </a:ext>
                </a:extLst>
              </p:cNvPr>
              <p:cNvSpPr/>
              <p:nvPr/>
            </p:nvSpPr>
            <p:spPr>
              <a:xfrm>
                <a:off x="7032688" y="3780172"/>
                <a:ext cx="2319482" cy="2319478"/>
              </a:xfrm>
              <a:prstGeom prst="ellipse">
                <a:avLst/>
              </a:prstGeom>
              <a:solidFill>
                <a:schemeClr val="accent1">
                  <a:lumMod val="20000"/>
                  <a:lumOff val="8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6" name="TextBox 25">
                <a:extLst>
                  <a:ext uri="{FF2B5EF4-FFF2-40B4-BE49-F238E27FC236}">
                    <a16:creationId xmlns:a16="http://schemas.microsoft.com/office/drawing/2014/main" id="{CD761F33-6F4A-AF43-BF54-26EDF22416E0}"/>
                  </a:ext>
                </a:extLst>
              </p:cNvPr>
              <p:cNvSpPr txBox="1"/>
              <p:nvPr/>
            </p:nvSpPr>
            <p:spPr>
              <a:xfrm>
                <a:off x="6992106" y="4624106"/>
                <a:ext cx="2426223" cy="665289"/>
              </a:xfrm>
              <a:prstGeom prst="rect">
                <a:avLst/>
              </a:prstGeom>
              <a:noFill/>
            </p:spPr>
            <p:txBody>
              <a:bodyPr wrap="none" rtlCol="0">
                <a:spAutoFit/>
              </a:bodyPr>
              <a:lstStyle/>
              <a:p>
                <a:r>
                  <a:rPr lang="en-US" sz="1400" dirty="0" err="1"/>
                  <a:t>subDotCod</a:t>
                </a:r>
                <a:endParaRPr lang="en-US" sz="1400" dirty="0"/>
              </a:p>
            </p:txBody>
          </p:sp>
        </p:grpSp>
        <p:cxnSp>
          <p:nvCxnSpPr>
            <p:cNvPr id="29" name="Straight Arrow Connector 28">
              <a:extLst>
                <a:ext uri="{FF2B5EF4-FFF2-40B4-BE49-F238E27FC236}">
                  <a16:creationId xmlns:a16="http://schemas.microsoft.com/office/drawing/2014/main" id="{83508D8D-B7A2-E649-80E3-CDF2809267D9}"/>
                </a:ext>
              </a:extLst>
            </p:cNvPr>
            <p:cNvCxnSpPr>
              <a:cxnSpLocks/>
            </p:cNvCxnSpPr>
            <p:nvPr/>
          </p:nvCxnSpPr>
          <p:spPr>
            <a:xfrm flipH="1">
              <a:off x="9246412" y="1526156"/>
              <a:ext cx="254891" cy="339856"/>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B4C31C0-A04E-BE41-A3B9-AEA4B3A51290}"/>
                </a:ext>
              </a:extLst>
            </p:cNvPr>
            <p:cNvCxnSpPr>
              <a:cxnSpLocks/>
            </p:cNvCxnSpPr>
            <p:nvPr/>
          </p:nvCxnSpPr>
          <p:spPr>
            <a:xfrm>
              <a:off x="8571571" y="1526156"/>
              <a:ext cx="227877" cy="297974"/>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6C5A5FD-88D4-0B49-9B2A-522DC6853F27}"/>
                </a:ext>
              </a:extLst>
            </p:cNvPr>
            <p:cNvCxnSpPr>
              <a:cxnSpLocks/>
            </p:cNvCxnSpPr>
            <p:nvPr/>
          </p:nvCxnSpPr>
          <p:spPr>
            <a:xfrm flipH="1">
              <a:off x="8995755" y="2425276"/>
              <a:ext cx="1" cy="42168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292BFC7-191C-354D-85D0-9CA6783F6791}"/>
                  </a:ext>
                </a:extLst>
              </p:cNvPr>
              <p:cNvSpPr txBox="1"/>
              <p:nvPr/>
            </p:nvSpPr>
            <p:spPr>
              <a:xfrm>
                <a:off x="5032917" y="3457198"/>
                <a:ext cx="1776127" cy="14704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8800" i="1">
                              <a:latin typeface="Cambria Math" panose="02040503050406030204" pitchFamily="18" charset="0"/>
                            </a:rPr>
                          </m:ctrlPr>
                        </m:sSubSupPr>
                        <m:e>
                          <m:r>
                            <a:rPr lang="en-US" sz="8800" i="1">
                              <a:latin typeface="Cambria Math" panose="02040503050406030204" pitchFamily="18" charset="0"/>
                            </a:rPr>
                            <m:t>𝑅</m:t>
                          </m:r>
                        </m:e>
                        <m:sub>
                          <m:r>
                            <a:rPr lang="en-US" sz="8800" i="1" smtClean="0">
                              <a:solidFill>
                                <a:srgbClr val="0070C0"/>
                              </a:solidFill>
                              <a:latin typeface="Cambria Math" panose="02040503050406030204" pitchFamily="18" charset="0"/>
                            </a:rPr>
                            <m:t>0</m:t>
                          </m:r>
                        </m:sub>
                        <m:sup>
                          <m:r>
                            <a:rPr lang="en-US" sz="8800" i="1" smtClean="0">
                              <a:solidFill>
                                <a:srgbClr val="C00000"/>
                              </a:solidFill>
                              <a:latin typeface="Cambria Math" panose="02040503050406030204" pitchFamily="18" charset="0"/>
                            </a:rPr>
                            <m:t>1</m:t>
                          </m:r>
                        </m:sup>
                      </m:sSubSup>
                    </m:oMath>
                  </m:oMathPara>
                </a14:m>
                <a:endParaRPr lang="en-US" sz="8800" dirty="0"/>
              </a:p>
            </p:txBody>
          </p:sp>
        </mc:Choice>
        <mc:Fallback xmlns="">
          <p:sp>
            <p:nvSpPr>
              <p:cNvPr id="35" name="TextBox 34">
                <a:extLst>
                  <a:ext uri="{FF2B5EF4-FFF2-40B4-BE49-F238E27FC236}">
                    <a16:creationId xmlns:a16="http://schemas.microsoft.com/office/drawing/2014/main" id="{6292BFC7-191C-354D-85D0-9CA6783F6791}"/>
                  </a:ext>
                </a:extLst>
              </p:cNvPr>
              <p:cNvSpPr txBox="1">
                <a:spLocks noRot="1" noChangeAspect="1" noMove="1" noResize="1" noEditPoints="1" noAdjustHandles="1" noChangeArrowheads="1" noChangeShapeType="1" noTextEdit="1"/>
              </p:cNvSpPr>
              <p:nvPr/>
            </p:nvSpPr>
            <p:spPr>
              <a:xfrm>
                <a:off x="5032917" y="3457198"/>
                <a:ext cx="1776127" cy="1470403"/>
              </a:xfrm>
              <a:prstGeom prst="rect">
                <a:avLst/>
              </a:prstGeom>
              <a:blipFill>
                <a:blip r:embed="rId3"/>
                <a:stretch>
                  <a:fillRect l="-6429" b="-13675"/>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0578062A-C5CB-7C42-A79E-C300BEB5CC68}"/>
              </a:ext>
            </a:extLst>
          </p:cNvPr>
          <p:cNvSpPr txBox="1"/>
          <p:nvPr/>
        </p:nvSpPr>
        <p:spPr>
          <a:xfrm>
            <a:off x="6490662" y="3717393"/>
            <a:ext cx="2040943" cy="369332"/>
          </a:xfrm>
          <a:prstGeom prst="rect">
            <a:avLst/>
          </a:prstGeom>
          <a:noFill/>
        </p:spPr>
        <p:txBody>
          <a:bodyPr wrap="none" rtlCol="0">
            <a:spAutoFit/>
          </a:bodyPr>
          <a:lstStyle/>
          <a:p>
            <a:r>
              <a:rPr lang="en-US" dirty="0">
                <a:solidFill>
                  <a:srgbClr val="C00000"/>
                </a:solidFill>
              </a:rPr>
              <a:t>Level in hierarchy</a:t>
            </a:r>
          </a:p>
        </p:txBody>
      </p:sp>
      <p:sp>
        <p:nvSpPr>
          <p:cNvPr id="37" name="TextBox 36">
            <a:extLst>
              <a:ext uri="{FF2B5EF4-FFF2-40B4-BE49-F238E27FC236}">
                <a16:creationId xmlns:a16="http://schemas.microsoft.com/office/drawing/2014/main" id="{C65B4E23-DD50-7541-A33D-7B0A13571DD7}"/>
              </a:ext>
            </a:extLst>
          </p:cNvPr>
          <p:cNvSpPr txBox="1"/>
          <p:nvPr/>
        </p:nvSpPr>
        <p:spPr>
          <a:xfrm>
            <a:off x="6490662" y="4428848"/>
            <a:ext cx="3363934" cy="369332"/>
          </a:xfrm>
          <a:prstGeom prst="rect">
            <a:avLst/>
          </a:prstGeom>
          <a:noFill/>
        </p:spPr>
        <p:txBody>
          <a:bodyPr wrap="none" rtlCol="0">
            <a:spAutoFit/>
          </a:bodyPr>
          <a:lstStyle/>
          <a:p>
            <a:r>
              <a:rPr lang="en-US" dirty="0">
                <a:solidFill>
                  <a:srgbClr val="0070C0"/>
                </a:solidFill>
              </a:rPr>
              <a:t>Register name at current level</a:t>
            </a:r>
          </a:p>
        </p:txBody>
      </p:sp>
      <p:sp>
        <p:nvSpPr>
          <p:cNvPr id="3" name="TextBox 2">
            <a:extLst>
              <a:ext uri="{FF2B5EF4-FFF2-40B4-BE49-F238E27FC236}">
                <a16:creationId xmlns:a16="http://schemas.microsoft.com/office/drawing/2014/main" id="{80FBE61B-B780-534A-BBB9-C9E32E1F67BA}"/>
              </a:ext>
            </a:extLst>
          </p:cNvPr>
          <p:cNvSpPr txBox="1"/>
          <p:nvPr/>
        </p:nvSpPr>
        <p:spPr>
          <a:xfrm>
            <a:off x="2082800" y="7708900"/>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94D0AD7E-18B6-D144-A1B3-EF817623E539}"/>
              </a:ext>
            </a:extLst>
          </p:cNvPr>
          <p:cNvSpPr>
            <a:spLocks noGrp="1"/>
          </p:cNvSpPr>
          <p:nvPr>
            <p:ph type="sldNum" sz="quarter" idx="12"/>
          </p:nvPr>
        </p:nvSpPr>
        <p:spPr/>
        <p:txBody>
          <a:bodyPr/>
          <a:lstStyle/>
          <a:p>
            <a:fld id="{4FAB73BC-B049-4115-A692-8D63A059BFB8}" type="slidenum">
              <a:rPr lang="en-US" smtClean="0"/>
              <a:t>41</a:t>
            </a:fld>
            <a:endParaRPr lang="en-US"/>
          </a:p>
        </p:txBody>
      </p:sp>
      <p:sp>
        <p:nvSpPr>
          <p:cNvPr id="23" name="TextBox 22">
            <a:extLst>
              <a:ext uri="{FF2B5EF4-FFF2-40B4-BE49-F238E27FC236}">
                <a16:creationId xmlns:a16="http://schemas.microsoft.com/office/drawing/2014/main" id="{561E60BC-FED2-5F46-88E7-C78ECF23B71F}"/>
              </a:ext>
            </a:extLst>
          </p:cNvPr>
          <p:cNvSpPr txBox="1"/>
          <p:nvPr/>
        </p:nvSpPr>
        <p:spPr>
          <a:xfrm>
            <a:off x="4887656" y="6246242"/>
            <a:ext cx="2416687" cy="369332"/>
          </a:xfrm>
          <a:prstGeom prst="rect">
            <a:avLst/>
          </a:prstGeom>
          <a:noFill/>
        </p:spPr>
        <p:txBody>
          <a:bodyPr wrap="none" rtlCol="0">
            <a:spAutoFit/>
          </a:bodyPr>
          <a:lstStyle/>
          <a:p>
            <a:r>
              <a:rPr lang="en-US" dirty="0"/>
              <a:t>L1 </a:t>
            </a:r>
            <a:r>
              <a:rPr lang="en-US" dirty="0" err="1"/>
              <a:t>Codelet</a:t>
            </a:r>
            <a:r>
              <a:rPr lang="en-US" dirty="0"/>
              <a:t> definition</a:t>
            </a:r>
          </a:p>
        </p:txBody>
      </p:sp>
      <p:sp>
        <p:nvSpPr>
          <p:cNvPr id="6" name="TextBox 5">
            <a:extLst>
              <a:ext uri="{FF2B5EF4-FFF2-40B4-BE49-F238E27FC236}">
                <a16:creationId xmlns:a16="http://schemas.microsoft.com/office/drawing/2014/main" id="{A196024F-72F0-E74B-A97C-1EDDF2FAA8F2}"/>
              </a:ext>
            </a:extLst>
          </p:cNvPr>
          <p:cNvSpPr txBox="1"/>
          <p:nvPr/>
        </p:nvSpPr>
        <p:spPr>
          <a:xfrm>
            <a:off x="10066840" y="2527769"/>
            <a:ext cx="1287532" cy="369332"/>
          </a:xfrm>
          <a:prstGeom prst="rect">
            <a:avLst/>
          </a:prstGeom>
          <a:noFill/>
        </p:spPr>
        <p:txBody>
          <a:bodyPr wrap="none" rtlCol="0">
            <a:spAutoFit/>
          </a:bodyPr>
          <a:lstStyle/>
          <a:p>
            <a:r>
              <a:rPr lang="en-US" dirty="0"/>
              <a:t>L0 </a:t>
            </a:r>
            <a:r>
              <a:rPr lang="en-US" dirty="0" err="1"/>
              <a:t>codelet</a:t>
            </a:r>
            <a:endParaRPr lang="en-US" dirty="0"/>
          </a:p>
        </p:txBody>
      </p:sp>
    </p:spTree>
    <p:extLst>
      <p:ext uri="{BB962C8B-B14F-4D97-AF65-F5344CB8AC3E}">
        <p14:creationId xmlns:p14="http://schemas.microsoft.com/office/powerpoint/2010/main" val="28275139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40F1F-607F-C043-BC1B-32F38717D368}"/>
              </a:ext>
            </a:extLst>
          </p:cNvPr>
          <p:cNvSpPr>
            <a:spLocks noGrp="1"/>
          </p:cNvSpPr>
          <p:nvPr>
            <p:ph type="title"/>
          </p:nvPr>
        </p:nvSpPr>
        <p:spPr/>
        <p:txBody>
          <a:bodyPr/>
          <a:lstStyle/>
          <a:p>
            <a:r>
              <a:rPr lang="en-US" dirty="0"/>
              <a:t>A convolution example</a:t>
            </a:r>
          </a:p>
        </p:txBody>
      </p:sp>
      <p:sp>
        <p:nvSpPr>
          <p:cNvPr id="3" name="Text Placeholder 2">
            <a:extLst>
              <a:ext uri="{FF2B5EF4-FFF2-40B4-BE49-F238E27FC236}">
                <a16:creationId xmlns:a16="http://schemas.microsoft.com/office/drawing/2014/main" id="{AEDB5FFE-FF69-234C-84A5-E4B76EA92B8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E14C376-6A42-2B48-964D-F8C478F1CED3}"/>
              </a:ext>
            </a:extLst>
          </p:cNvPr>
          <p:cNvSpPr>
            <a:spLocks noGrp="1"/>
          </p:cNvSpPr>
          <p:nvPr>
            <p:ph type="sldNum" sz="quarter" idx="12"/>
          </p:nvPr>
        </p:nvSpPr>
        <p:spPr/>
        <p:txBody>
          <a:bodyPr/>
          <a:lstStyle/>
          <a:p>
            <a:fld id="{4FAB73BC-B049-4115-A692-8D63A059BFB8}" type="slidenum">
              <a:rPr lang="en-US" smtClean="0"/>
              <a:pPr/>
              <a:t>42</a:t>
            </a:fld>
            <a:endParaRPr lang="en-US" dirty="0"/>
          </a:p>
        </p:txBody>
      </p:sp>
    </p:spTree>
    <p:extLst>
      <p:ext uri="{BB962C8B-B14F-4D97-AF65-F5344CB8AC3E}">
        <p14:creationId xmlns:p14="http://schemas.microsoft.com/office/powerpoint/2010/main" val="7847430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EAB9-A510-1B42-AB58-D4F480822EB6}"/>
              </a:ext>
            </a:extLst>
          </p:cNvPr>
          <p:cNvSpPr>
            <a:spLocks noGrp="1"/>
          </p:cNvSpPr>
          <p:nvPr>
            <p:ph type="title"/>
          </p:nvPr>
        </p:nvSpPr>
        <p:spPr/>
        <p:txBody>
          <a:bodyPr/>
          <a:lstStyle/>
          <a:p>
            <a:r>
              <a:rPr lang="en-US" dirty="0"/>
              <a:t>1D Convolution</a:t>
            </a:r>
          </a:p>
        </p:txBody>
      </p:sp>
      <p:sp>
        <p:nvSpPr>
          <p:cNvPr id="6" name="Rectangle 5">
            <a:extLst>
              <a:ext uri="{FF2B5EF4-FFF2-40B4-BE49-F238E27FC236}">
                <a16:creationId xmlns:a16="http://schemas.microsoft.com/office/drawing/2014/main" id="{397CE725-CAFC-9B42-92AA-FA5769968597}"/>
              </a:ext>
            </a:extLst>
          </p:cNvPr>
          <p:cNvSpPr/>
          <p:nvPr/>
        </p:nvSpPr>
        <p:spPr>
          <a:xfrm>
            <a:off x="186792" y="2257283"/>
            <a:ext cx="10520352" cy="3416320"/>
          </a:xfrm>
          <a:prstGeom prst="rect">
            <a:avLst/>
          </a:prstGeom>
        </p:spPr>
        <p:txBody>
          <a:bodyPr wrap="square">
            <a:spAutoFit/>
          </a:body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b="1" dirty="0">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int</a:t>
            </a: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a:t>
            </a:r>
            <a:r>
              <a:rPr lang="en-US" sz="2400"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1000</a:t>
            </a: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window[</a:t>
            </a:r>
            <a:r>
              <a:rPr lang="en-US" sz="2400"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10</a:t>
            </a: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res[</a:t>
            </a:r>
            <a:r>
              <a:rPr lang="en-US" sz="2400"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1009</a:t>
            </a: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3600" dirty="0">
              <a:latin typeface="Calibri" panose="020F0502020204030204" pitchFamily="34"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b="1" dirty="0">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for</a:t>
            </a: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b="1" dirty="0">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int</a:t>
            </a: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dirty="0" err="1">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i</a:t>
            </a: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 </a:t>
            </a:r>
            <a:r>
              <a:rPr lang="en-US" sz="2400"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0</a:t>
            </a: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dirty="0" err="1">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i</a:t>
            </a: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&lt; </a:t>
            </a:r>
            <a:r>
              <a:rPr lang="en-US" sz="2400"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1009</a:t>
            </a: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dirty="0" err="1">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i</a:t>
            </a: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 { </a:t>
            </a:r>
            <a:r>
              <a:rPr lang="en-US" sz="2400" i="1" dirty="0">
                <a:solidFill>
                  <a:srgbClr val="008800"/>
                </a:solidFill>
                <a:latin typeface="Courier New" panose="02070309020205020404" pitchFamily="49" charset="0"/>
                <a:ea typeface="Times New Roman" panose="02020603050405020304" pitchFamily="18" charset="0"/>
                <a:cs typeface="Times New Roman" panose="02020603050405020304" pitchFamily="18" charset="0"/>
              </a:rPr>
              <a:t>// Iterate over res</a:t>
            </a:r>
            <a:endParaRPr lang="en-US" sz="3600" dirty="0">
              <a:latin typeface="Calibri" panose="020F0502020204030204" pitchFamily="34"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b="1" dirty="0">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int</a:t>
            </a: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dirty="0" err="1">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val</a:t>
            </a: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 </a:t>
            </a:r>
            <a:r>
              <a:rPr lang="en-US" sz="2400"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0</a:t>
            </a: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3600" dirty="0">
              <a:latin typeface="Calibri" panose="020F0502020204030204" pitchFamily="34"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b="1" dirty="0">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for</a:t>
            </a: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b="1" dirty="0">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int</a:t>
            </a: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j = </a:t>
            </a:r>
            <a:r>
              <a:rPr lang="en-US" sz="2400"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9</a:t>
            </a: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j &gt;= </a:t>
            </a:r>
            <a:r>
              <a:rPr lang="en-US" sz="2400"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0</a:t>
            </a: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j --) { </a:t>
            </a:r>
            <a:r>
              <a:rPr lang="en-US" sz="2400" i="1" dirty="0">
                <a:solidFill>
                  <a:srgbClr val="008800"/>
                </a:solidFill>
                <a:latin typeface="Courier New" panose="02070309020205020404" pitchFamily="49" charset="0"/>
                <a:ea typeface="Times New Roman" panose="02020603050405020304" pitchFamily="18" charset="0"/>
                <a:cs typeface="Times New Roman" panose="02020603050405020304" pitchFamily="18" charset="0"/>
              </a:rPr>
              <a:t>// iterate over A</a:t>
            </a:r>
            <a:endParaRPr lang="en-US" sz="3600" dirty="0">
              <a:latin typeface="Calibri" panose="020F0502020204030204" pitchFamily="34"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b="1" dirty="0">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if</a:t>
            </a: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 </a:t>
            </a:r>
            <a:r>
              <a:rPr lang="en-US" sz="2400" dirty="0" err="1">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i</a:t>
            </a: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 </a:t>
            </a:r>
            <a:r>
              <a:rPr lang="en-US" sz="2400"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9</a:t>
            </a: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 j &gt;= </a:t>
            </a:r>
            <a:r>
              <a:rPr lang="en-US" sz="2400"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0</a:t>
            </a: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&amp;&amp; j - </a:t>
            </a:r>
            <a:r>
              <a:rPr lang="en-US" sz="2400"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9</a:t>
            </a: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 j &lt;</a:t>
            </a:r>
            <a:r>
              <a:rPr lang="en-US" sz="2400"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1000</a:t>
            </a: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3600" dirty="0">
              <a:latin typeface="Calibri" panose="020F0502020204030204" pitchFamily="34"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dirty="0" err="1">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val</a:t>
            </a: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 = A[</a:t>
            </a:r>
            <a:r>
              <a:rPr lang="en-US" sz="2400" dirty="0" err="1">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i</a:t>
            </a: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 </a:t>
            </a:r>
            <a:r>
              <a:rPr lang="en-US" sz="2400"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9</a:t>
            </a: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 j]*window[j];</a:t>
            </a:r>
            <a:endParaRPr lang="en-US" sz="3600" dirty="0">
              <a:latin typeface="Calibri" panose="020F0502020204030204" pitchFamily="34"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3600" dirty="0">
              <a:latin typeface="Calibri" panose="020F0502020204030204" pitchFamily="34"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res[</a:t>
            </a:r>
            <a:r>
              <a:rPr lang="en-US" sz="2400" dirty="0" err="1">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i</a:t>
            </a: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 </a:t>
            </a:r>
            <a:r>
              <a:rPr lang="en-US" sz="2400" dirty="0" err="1">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val</a:t>
            </a: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3600" dirty="0">
              <a:latin typeface="Calibri" panose="020F0502020204030204" pitchFamily="34"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39BBD788-EFA7-7344-BEDC-41283D7CEA13}"/>
              </a:ext>
            </a:extLst>
          </p:cNvPr>
          <p:cNvSpPr>
            <a:spLocks noGrp="1"/>
          </p:cNvSpPr>
          <p:nvPr>
            <p:ph type="sldNum" sz="quarter" idx="12"/>
          </p:nvPr>
        </p:nvSpPr>
        <p:spPr/>
        <p:txBody>
          <a:bodyPr/>
          <a:lstStyle/>
          <a:p>
            <a:fld id="{4FAB73BC-B049-4115-A692-8D63A059BFB8}" type="slidenum">
              <a:rPr lang="en-US" smtClean="0"/>
              <a:t>43</a:t>
            </a:fld>
            <a:endParaRPr lang="en-US"/>
          </a:p>
        </p:txBody>
      </p:sp>
    </p:spTree>
    <p:extLst>
      <p:ext uri="{BB962C8B-B14F-4D97-AF65-F5344CB8AC3E}">
        <p14:creationId xmlns:p14="http://schemas.microsoft.com/office/powerpoint/2010/main" val="21378070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EAB9-A510-1B42-AB58-D4F480822EB6}"/>
              </a:ext>
            </a:extLst>
          </p:cNvPr>
          <p:cNvSpPr>
            <a:spLocks noGrp="1"/>
          </p:cNvSpPr>
          <p:nvPr>
            <p:ph type="title"/>
          </p:nvPr>
        </p:nvSpPr>
        <p:spPr/>
        <p:txBody>
          <a:bodyPr/>
          <a:lstStyle/>
          <a:p>
            <a:r>
              <a:rPr lang="en-US" dirty="0"/>
              <a:t>1D Convolution</a:t>
            </a:r>
          </a:p>
        </p:txBody>
      </p:sp>
      <p:sp>
        <p:nvSpPr>
          <p:cNvPr id="3" name="Rectangle 2">
            <a:extLst>
              <a:ext uri="{FF2B5EF4-FFF2-40B4-BE49-F238E27FC236}">
                <a16:creationId xmlns:a16="http://schemas.microsoft.com/office/drawing/2014/main" id="{80D5FD7A-352E-C14D-99E4-96CFFCB2B1E9}"/>
              </a:ext>
            </a:extLst>
          </p:cNvPr>
          <p:cNvSpPr/>
          <p:nvPr/>
        </p:nvSpPr>
        <p:spPr>
          <a:xfrm>
            <a:off x="1966055" y="5600700"/>
            <a:ext cx="6287296" cy="354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E93BC90-E809-1044-B2CF-15108722B2C3}"/>
              </a:ext>
            </a:extLst>
          </p:cNvPr>
          <p:cNvSpPr txBox="1"/>
          <p:nvPr/>
        </p:nvSpPr>
        <p:spPr>
          <a:xfrm>
            <a:off x="402132" y="5588000"/>
            <a:ext cx="320922" cy="369332"/>
          </a:xfrm>
          <a:prstGeom prst="rect">
            <a:avLst/>
          </a:prstGeom>
          <a:noFill/>
        </p:spPr>
        <p:txBody>
          <a:bodyPr wrap="none" rtlCol="0">
            <a:spAutoFit/>
          </a:bodyPr>
          <a:lstStyle/>
          <a:p>
            <a:r>
              <a:rPr lang="en-US" dirty="0"/>
              <a:t>A</a:t>
            </a:r>
          </a:p>
        </p:txBody>
      </p:sp>
      <p:sp>
        <p:nvSpPr>
          <p:cNvPr id="6" name="Rectangle 5">
            <a:extLst>
              <a:ext uri="{FF2B5EF4-FFF2-40B4-BE49-F238E27FC236}">
                <a16:creationId xmlns:a16="http://schemas.microsoft.com/office/drawing/2014/main" id="{A983F308-8722-EE4C-A0EB-703BB20B4B30}"/>
              </a:ext>
            </a:extLst>
          </p:cNvPr>
          <p:cNvSpPr/>
          <p:nvPr/>
        </p:nvSpPr>
        <p:spPr>
          <a:xfrm>
            <a:off x="800100" y="6195060"/>
            <a:ext cx="7453251" cy="35433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417E244-7ACB-AD44-BDA5-98C5BAD8DD7D}"/>
              </a:ext>
            </a:extLst>
          </p:cNvPr>
          <p:cNvSpPr txBox="1"/>
          <p:nvPr/>
        </p:nvSpPr>
        <p:spPr>
          <a:xfrm>
            <a:off x="310692" y="6170930"/>
            <a:ext cx="494046" cy="369332"/>
          </a:xfrm>
          <a:prstGeom prst="rect">
            <a:avLst/>
          </a:prstGeom>
          <a:noFill/>
        </p:spPr>
        <p:txBody>
          <a:bodyPr wrap="none" rtlCol="0">
            <a:spAutoFit/>
          </a:bodyPr>
          <a:lstStyle/>
          <a:p>
            <a:r>
              <a:rPr lang="en-US" dirty="0"/>
              <a:t>res</a:t>
            </a:r>
          </a:p>
        </p:txBody>
      </p:sp>
      <p:grpSp>
        <p:nvGrpSpPr>
          <p:cNvPr id="10" name="Group 9">
            <a:extLst>
              <a:ext uri="{FF2B5EF4-FFF2-40B4-BE49-F238E27FC236}">
                <a16:creationId xmlns:a16="http://schemas.microsoft.com/office/drawing/2014/main" id="{5C7A4744-B389-194D-ACB9-5DCC18EFC33F}"/>
              </a:ext>
            </a:extLst>
          </p:cNvPr>
          <p:cNvGrpSpPr/>
          <p:nvPr/>
        </p:nvGrpSpPr>
        <p:grpSpPr>
          <a:xfrm>
            <a:off x="800100" y="5097269"/>
            <a:ext cx="1360170" cy="977776"/>
            <a:chOff x="800100" y="5097269"/>
            <a:chExt cx="1360170" cy="977776"/>
          </a:xfrm>
        </p:grpSpPr>
        <p:sp>
          <p:nvSpPr>
            <p:cNvPr id="8" name="Rectangle 7">
              <a:extLst>
                <a:ext uri="{FF2B5EF4-FFF2-40B4-BE49-F238E27FC236}">
                  <a16:creationId xmlns:a16="http://schemas.microsoft.com/office/drawing/2014/main" id="{49AADB28-DFC9-184F-A364-625FC7A5D6F9}"/>
                </a:ext>
              </a:extLst>
            </p:cNvPr>
            <p:cNvSpPr/>
            <p:nvPr/>
          </p:nvSpPr>
          <p:spPr>
            <a:xfrm>
              <a:off x="800100" y="5377815"/>
              <a:ext cx="1360170" cy="69723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75FA7D1-7488-E14D-B8AF-CD075E060CA7}"/>
                </a:ext>
              </a:extLst>
            </p:cNvPr>
            <p:cNvSpPr txBox="1"/>
            <p:nvPr/>
          </p:nvSpPr>
          <p:spPr>
            <a:xfrm>
              <a:off x="994314" y="5097269"/>
              <a:ext cx="971741" cy="369332"/>
            </a:xfrm>
            <a:prstGeom prst="rect">
              <a:avLst/>
            </a:prstGeom>
            <a:noFill/>
          </p:spPr>
          <p:txBody>
            <a:bodyPr wrap="none" rtlCol="0">
              <a:spAutoFit/>
            </a:bodyPr>
            <a:lstStyle/>
            <a:p>
              <a:r>
                <a:rPr lang="en-US" dirty="0"/>
                <a:t>window</a:t>
              </a:r>
            </a:p>
          </p:txBody>
        </p:sp>
      </p:grpSp>
      <p:sp>
        <p:nvSpPr>
          <p:cNvPr id="11" name="Rectangle 10">
            <a:extLst>
              <a:ext uri="{FF2B5EF4-FFF2-40B4-BE49-F238E27FC236}">
                <a16:creationId xmlns:a16="http://schemas.microsoft.com/office/drawing/2014/main" id="{BC5A30E2-D132-C64A-8B8D-C2C7B3727D90}"/>
              </a:ext>
            </a:extLst>
          </p:cNvPr>
          <p:cNvSpPr/>
          <p:nvPr/>
        </p:nvSpPr>
        <p:spPr>
          <a:xfrm>
            <a:off x="800100" y="6190496"/>
            <a:ext cx="7453251" cy="354330"/>
          </a:xfrm>
          <a:prstGeom prst="rect">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39F06B3-4B8B-B842-B0DF-D10F32F5083A}"/>
              </a:ext>
            </a:extLst>
          </p:cNvPr>
          <p:cNvSpPr txBox="1"/>
          <p:nvPr/>
        </p:nvSpPr>
        <p:spPr>
          <a:xfrm>
            <a:off x="8533690" y="6488668"/>
            <a:ext cx="671979" cy="369332"/>
          </a:xfrm>
          <a:prstGeom prst="rect">
            <a:avLst/>
          </a:prstGeom>
          <a:noFill/>
        </p:spPr>
        <p:txBody>
          <a:bodyPr wrap="none" rtlCol="0">
            <a:spAutoFit/>
          </a:bodyPr>
          <a:lstStyle/>
          <a:p>
            <a:r>
              <a:rPr lang="en-US" dirty="0"/>
              <a:t>1009</a:t>
            </a:r>
          </a:p>
        </p:txBody>
      </p:sp>
      <p:sp>
        <p:nvSpPr>
          <p:cNvPr id="13" name="TextBox 12">
            <a:extLst>
              <a:ext uri="{FF2B5EF4-FFF2-40B4-BE49-F238E27FC236}">
                <a16:creationId xmlns:a16="http://schemas.microsoft.com/office/drawing/2014/main" id="{3570FDA9-BBB4-E041-BABC-D2015082C098}"/>
              </a:ext>
            </a:extLst>
          </p:cNvPr>
          <p:cNvSpPr txBox="1"/>
          <p:nvPr/>
        </p:nvSpPr>
        <p:spPr>
          <a:xfrm>
            <a:off x="630361" y="6531872"/>
            <a:ext cx="306494" cy="369332"/>
          </a:xfrm>
          <a:prstGeom prst="rect">
            <a:avLst/>
          </a:prstGeom>
          <a:noFill/>
        </p:spPr>
        <p:txBody>
          <a:bodyPr wrap="none" rtlCol="0">
            <a:spAutoFit/>
          </a:bodyPr>
          <a:lstStyle/>
          <a:p>
            <a:r>
              <a:rPr lang="en-US" dirty="0"/>
              <a:t>0</a:t>
            </a:r>
          </a:p>
        </p:txBody>
      </p:sp>
      <p:sp>
        <p:nvSpPr>
          <p:cNvPr id="16" name="TextBox 15">
            <a:extLst>
              <a:ext uri="{FF2B5EF4-FFF2-40B4-BE49-F238E27FC236}">
                <a16:creationId xmlns:a16="http://schemas.microsoft.com/office/drawing/2014/main" id="{47C0E5D8-13E1-0540-B357-625ABF16A07A}"/>
              </a:ext>
            </a:extLst>
          </p:cNvPr>
          <p:cNvSpPr txBox="1"/>
          <p:nvPr/>
        </p:nvSpPr>
        <p:spPr>
          <a:xfrm>
            <a:off x="570016" y="7493330"/>
            <a:ext cx="5275868" cy="2308324"/>
          </a:xfrm>
          <a:prstGeom prst="rect">
            <a:avLst/>
          </a:prstGeom>
          <a:noFill/>
        </p:spPr>
        <p:txBody>
          <a:bodyPr wrap="none" rtlCol="0">
            <a:spAutoFit/>
          </a:bodyPr>
          <a:lstStyle/>
          <a:p>
            <a:r>
              <a:rPr lang="en-US" dirty="0"/>
              <a:t>int A[1000], window[10], res[1009]; </a:t>
            </a:r>
          </a:p>
          <a:p>
            <a:r>
              <a:rPr lang="en-US" dirty="0"/>
              <a:t>for (int </a:t>
            </a:r>
            <a:r>
              <a:rPr lang="en-US" dirty="0" err="1"/>
              <a:t>i</a:t>
            </a:r>
            <a:r>
              <a:rPr lang="en-US" dirty="0"/>
              <a:t> = 0; </a:t>
            </a:r>
            <a:r>
              <a:rPr lang="en-US" dirty="0" err="1"/>
              <a:t>i</a:t>
            </a:r>
            <a:r>
              <a:rPr lang="en-US" dirty="0"/>
              <a:t> &lt; 1009; </a:t>
            </a:r>
            <a:r>
              <a:rPr lang="en-US" dirty="0" err="1"/>
              <a:t>i</a:t>
            </a:r>
            <a:r>
              <a:rPr lang="en-US" dirty="0"/>
              <a:t> ++) { // Iterate over res</a:t>
            </a:r>
          </a:p>
          <a:p>
            <a:r>
              <a:rPr lang="en-US" dirty="0"/>
              <a:t>    int </a:t>
            </a:r>
            <a:r>
              <a:rPr lang="en-US" dirty="0" err="1"/>
              <a:t>val</a:t>
            </a:r>
            <a:r>
              <a:rPr lang="en-US" dirty="0"/>
              <a:t> = 0; </a:t>
            </a:r>
          </a:p>
          <a:p>
            <a:r>
              <a:rPr lang="en-US" dirty="0"/>
              <a:t>        for (int j = 9; j &gt;= 0; j --) { // iterate over A</a:t>
            </a:r>
          </a:p>
          <a:p>
            <a:r>
              <a:rPr lang="en-US" dirty="0"/>
              <a:t>            if ( </a:t>
            </a:r>
            <a:r>
              <a:rPr lang="en-US" dirty="0" err="1"/>
              <a:t>i</a:t>
            </a:r>
            <a:r>
              <a:rPr lang="en-US" dirty="0"/>
              <a:t> - 9 + j &gt;= 0 &amp;&amp; j - 9 + j &lt;1000)</a:t>
            </a:r>
          </a:p>
          <a:p>
            <a:r>
              <a:rPr lang="en-US" dirty="0"/>
              <a:t>                </a:t>
            </a:r>
            <a:r>
              <a:rPr lang="en-US" dirty="0" err="1"/>
              <a:t>val</a:t>
            </a:r>
            <a:r>
              <a:rPr lang="en-US" dirty="0"/>
              <a:t> + = A[</a:t>
            </a:r>
            <a:r>
              <a:rPr lang="en-US" dirty="0" err="1"/>
              <a:t>i</a:t>
            </a:r>
            <a:r>
              <a:rPr lang="en-US" dirty="0"/>
              <a:t> - 9 + j]*window[j];</a:t>
            </a:r>
          </a:p>
          <a:p>
            <a:r>
              <a:rPr lang="en-US" dirty="0"/>
              <a:t>        }</a:t>
            </a:r>
          </a:p>
          <a:p>
            <a:r>
              <a:rPr lang="en-US" dirty="0"/>
              <a:t>        res[</a:t>
            </a:r>
            <a:r>
              <a:rPr lang="en-US" dirty="0" err="1"/>
              <a:t>i</a:t>
            </a:r>
            <a:r>
              <a:rPr lang="en-US" dirty="0"/>
              <a:t>] = </a:t>
            </a:r>
            <a:r>
              <a:rPr lang="en-US" dirty="0" err="1"/>
              <a:t>val</a:t>
            </a:r>
            <a:r>
              <a:rPr lang="en-US" dirty="0"/>
              <a:t>;</a:t>
            </a:r>
          </a:p>
        </p:txBody>
      </p:sp>
      <p:sp>
        <p:nvSpPr>
          <p:cNvPr id="28" name="Rectangle 27">
            <a:extLst>
              <a:ext uri="{FF2B5EF4-FFF2-40B4-BE49-F238E27FC236}">
                <a16:creationId xmlns:a16="http://schemas.microsoft.com/office/drawing/2014/main" id="{DF3AFB49-EC48-CD4E-982C-312578B7F970}"/>
              </a:ext>
            </a:extLst>
          </p:cNvPr>
          <p:cNvSpPr/>
          <p:nvPr/>
        </p:nvSpPr>
        <p:spPr>
          <a:xfrm>
            <a:off x="994314" y="1806020"/>
            <a:ext cx="8422819" cy="2585323"/>
          </a:xfrm>
          <a:prstGeom prst="rect">
            <a:avLst/>
          </a:prstGeom>
        </p:spPr>
        <p:txBody>
          <a:bodyPr wrap="square">
            <a:spAutoFit/>
          </a:body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1" dirty="0">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int</a:t>
            </a:r>
            <a:r>
              <a:rPr lang="en-US"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a:t>
            </a:r>
            <a:r>
              <a:rPr lang="en-US"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1000</a:t>
            </a:r>
            <a:r>
              <a:rPr lang="en-US"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window[</a:t>
            </a:r>
            <a:r>
              <a:rPr lang="en-US"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10</a:t>
            </a:r>
            <a:r>
              <a:rPr lang="en-US"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res[</a:t>
            </a:r>
            <a:r>
              <a:rPr lang="en-US"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1009</a:t>
            </a:r>
            <a:r>
              <a:rPr lang="en-US"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1" dirty="0">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for</a:t>
            </a:r>
            <a:r>
              <a:rPr lang="en-US"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int</a:t>
            </a:r>
            <a:r>
              <a:rPr lang="en-US"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US" dirty="0" err="1">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i</a:t>
            </a:r>
            <a:r>
              <a:rPr lang="en-US"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 </a:t>
            </a:r>
            <a:r>
              <a:rPr lang="en-US"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0</a:t>
            </a:r>
            <a:r>
              <a:rPr lang="en-US"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US" dirty="0" err="1">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i</a:t>
            </a:r>
            <a:r>
              <a:rPr lang="en-US"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&lt; </a:t>
            </a:r>
            <a:r>
              <a:rPr lang="en-US"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1009</a:t>
            </a:r>
            <a:r>
              <a:rPr lang="en-US"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US" dirty="0" err="1">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i</a:t>
            </a:r>
            <a:r>
              <a:rPr lang="en-US"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 { </a:t>
            </a:r>
            <a:r>
              <a:rPr lang="en-US" i="1" dirty="0">
                <a:solidFill>
                  <a:srgbClr val="008800"/>
                </a:solidFill>
                <a:latin typeface="Courier New" panose="02070309020205020404" pitchFamily="49" charset="0"/>
                <a:ea typeface="Times New Roman" panose="02020603050405020304" pitchFamily="18" charset="0"/>
                <a:cs typeface="Times New Roman" panose="02020603050405020304" pitchFamily="18" charset="0"/>
              </a:rPr>
              <a:t>// Iterate over res</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int</a:t>
            </a:r>
            <a:r>
              <a:rPr lang="en-US"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US" dirty="0" err="1">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val</a:t>
            </a:r>
            <a:r>
              <a:rPr lang="en-US"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 </a:t>
            </a:r>
            <a:r>
              <a:rPr lang="en-US"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0</a:t>
            </a:r>
            <a:r>
              <a:rPr lang="en-US"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for</a:t>
            </a:r>
            <a:r>
              <a:rPr lang="en-US"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int</a:t>
            </a:r>
            <a:r>
              <a:rPr lang="en-US"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j = </a:t>
            </a:r>
            <a:r>
              <a:rPr lang="en-US"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9</a:t>
            </a:r>
            <a:r>
              <a:rPr lang="en-US"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j &gt;= </a:t>
            </a:r>
            <a:r>
              <a:rPr lang="en-US"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0</a:t>
            </a:r>
            <a:r>
              <a:rPr lang="en-US"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j --) { </a:t>
            </a:r>
            <a:r>
              <a:rPr lang="en-US" i="1" dirty="0">
                <a:solidFill>
                  <a:srgbClr val="008800"/>
                </a:solidFill>
                <a:latin typeface="Courier New" panose="02070309020205020404" pitchFamily="49" charset="0"/>
                <a:ea typeface="Times New Roman" panose="02020603050405020304" pitchFamily="18" charset="0"/>
                <a:cs typeface="Times New Roman" panose="02020603050405020304" pitchFamily="18" charset="0"/>
              </a:rPr>
              <a:t>// iterate over A</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if</a:t>
            </a:r>
            <a:r>
              <a:rPr lang="en-US"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 </a:t>
            </a:r>
            <a:r>
              <a:rPr lang="en-US" dirty="0" err="1">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i</a:t>
            </a:r>
            <a:r>
              <a:rPr lang="en-US"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 </a:t>
            </a:r>
            <a:r>
              <a:rPr lang="en-US"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9</a:t>
            </a:r>
            <a:r>
              <a:rPr lang="en-US"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 j &gt;= </a:t>
            </a:r>
            <a:r>
              <a:rPr lang="en-US"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0</a:t>
            </a:r>
            <a:r>
              <a:rPr lang="en-US"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&amp;&amp; j - </a:t>
            </a:r>
            <a:r>
              <a:rPr lang="en-US"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9</a:t>
            </a:r>
            <a:r>
              <a:rPr lang="en-US"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 j &lt;</a:t>
            </a:r>
            <a:r>
              <a:rPr lang="en-US"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1000</a:t>
            </a:r>
            <a:r>
              <a:rPr lang="en-US"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US" dirty="0" err="1">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val</a:t>
            </a:r>
            <a:r>
              <a:rPr lang="en-US"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 = A[</a:t>
            </a:r>
            <a:r>
              <a:rPr lang="en-US" dirty="0" err="1">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i</a:t>
            </a:r>
            <a:r>
              <a:rPr lang="en-US"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 </a:t>
            </a:r>
            <a:r>
              <a:rPr lang="en-US"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9</a:t>
            </a:r>
            <a:r>
              <a:rPr lang="en-US"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 j]*window[j];</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res[</a:t>
            </a:r>
            <a:r>
              <a:rPr lang="en-US" dirty="0" err="1">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i</a:t>
            </a:r>
            <a:r>
              <a:rPr lang="en-US"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 </a:t>
            </a:r>
            <a:r>
              <a:rPr lang="en-US" dirty="0" err="1">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val</a:t>
            </a:r>
            <a:r>
              <a:rPr lang="en-US"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FCF270DE-0980-FA49-A0CA-4958372D20EE}"/>
              </a:ext>
            </a:extLst>
          </p:cNvPr>
          <p:cNvSpPr>
            <a:spLocks noGrp="1"/>
          </p:cNvSpPr>
          <p:nvPr>
            <p:ph type="sldNum" sz="quarter" idx="12"/>
          </p:nvPr>
        </p:nvSpPr>
        <p:spPr/>
        <p:txBody>
          <a:bodyPr/>
          <a:lstStyle/>
          <a:p>
            <a:fld id="{4FAB73BC-B049-4115-A692-8D63A059BFB8}" type="slidenum">
              <a:rPr lang="en-US" smtClean="0"/>
              <a:t>44</a:t>
            </a:fld>
            <a:endParaRPr lang="en-US"/>
          </a:p>
        </p:txBody>
      </p:sp>
    </p:spTree>
    <p:extLst>
      <p:ext uri="{BB962C8B-B14F-4D97-AF65-F5344CB8AC3E}">
        <p14:creationId xmlns:p14="http://schemas.microsoft.com/office/powerpoint/2010/main" val="655780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nodeType="clickEffect">
                                  <p:stCondLst>
                                    <p:cond delay="0"/>
                                  </p:stCondLst>
                                  <p:childTnLst>
                                    <p:animMotion origin="layout" path="M -4.16667E-6 -3.33333E-6 L 0.59948 0.00023 " pathEditMode="relative" rAng="0" ptsTypes="AA">
                                      <p:cBhvr>
                                        <p:cTn id="6" dur="2000" fill="hold"/>
                                        <p:tgtEl>
                                          <p:spTgt spid="10"/>
                                        </p:tgtEl>
                                        <p:attrNameLst>
                                          <p:attrName>ppt_x</p:attrName>
                                          <p:attrName>ppt_y</p:attrName>
                                        </p:attrNameLst>
                                      </p:cBhvr>
                                      <p:rCtr x="29974" y="0"/>
                                    </p:animMotion>
                                  </p:childTnLst>
                                </p:cTn>
                              </p:par>
                              <p:par>
                                <p:cTn id="7" presetID="22" presetClass="entr" presetSubtype="8"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animEffect transition="in" filter="wipe(left)">
                                      <p:cBhvr>
                                        <p:cTn id="9" dur="23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28D16-23E9-804D-9234-4BB79AA935E4}"/>
              </a:ext>
            </a:extLst>
          </p:cNvPr>
          <p:cNvSpPr>
            <a:spLocks noGrp="1"/>
          </p:cNvSpPr>
          <p:nvPr>
            <p:ph type="title"/>
          </p:nvPr>
        </p:nvSpPr>
        <p:spPr/>
        <p:txBody>
          <a:bodyPr/>
          <a:lstStyle/>
          <a:p>
            <a:r>
              <a:rPr lang="en-US" dirty="0"/>
              <a:t>1D Convolution</a:t>
            </a:r>
          </a:p>
        </p:txBody>
      </p:sp>
      <p:graphicFrame>
        <p:nvGraphicFramePr>
          <p:cNvPr id="5" name="Table 4">
            <a:extLst>
              <a:ext uri="{FF2B5EF4-FFF2-40B4-BE49-F238E27FC236}">
                <a16:creationId xmlns:a16="http://schemas.microsoft.com/office/drawing/2014/main" id="{0CED0682-6470-EB4A-8289-4C675561823B}"/>
              </a:ext>
            </a:extLst>
          </p:cNvPr>
          <p:cNvGraphicFramePr>
            <a:graphicFrameLocks noGrp="1"/>
          </p:cNvGraphicFramePr>
          <p:nvPr/>
        </p:nvGraphicFramePr>
        <p:xfrm>
          <a:off x="1328001" y="2825507"/>
          <a:ext cx="8127991" cy="370840"/>
        </p:xfrm>
        <a:graphic>
          <a:graphicData uri="http://schemas.openxmlformats.org/drawingml/2006/table">
            <a:tbl>
              <a:tblPr firstRow="1" bandRow="1">
                <a:tableStyleId>{5C22544A-7EE6-4342-B048-85BDC9FD1C3A}</a:tableStyleId>
              </a:tblPr>
              <a:tblGrid>
                <a:gridCol w="427789">
                  <a:extLst>
                    <a:ext uri="{9D8B030D-6E8A-4147-A177-3AD203B41FA5}">
                      <a16:colId xmlns:a16="http://schemas.microsoft.com/office/drawing/2014/main" val="2697693376"/>
                    </a:ext>
                  </a:extLst>
                </a:gridCol>
                <a:gridCol w="427789">
                  <a:extLst>
                    <a:ext uri="{9D8B030D-6E8A-4147-A177-3AD203B41FA5}">
                      <a16:colId xmlns:a16="http://schemas.microsoft.com/office/drawing/2014/main" val="983575822"/>
                    </a:ext>
                  </a:extLst>
                </a:gridCol>
                <a:gridCol w="427789">
                  <a:extLst>
                    <a:ext uri="{9D8B030D-6E8A-4147-A177-3AD203B41FA5}">
                      <a16:colId xmlns:a16="http://schemas.microsoft.com/office/drawing/2014/main" val="2896599134"/>
                    </a:ext>
                  </a:extLst>
                </a:gridCol>
                <a:gridCol w="427789">
                  <a:extLst>
                    <a:ext uri="{9D8B030D-6E8A-4147-A177-3AD203B41FA5}">
                      <a16:colId xmlns:a16="http://schemas.microsoft.com/office/drawing/2014/main" val="4060819609"/>
                    </a:ext>
                  </a:extLst>
                </a:gridCol>
                <a:gridCol w="427789">
                  <a:extLst>
                    <a:ext uri="{9D8B030D-6E8A-4147-A177-3AD203B41FA5}">
                      <a16:colId xmlns:a16="http://schemas.microsoft.com/office/drawing/2014/main" val="1181046842"/>
                    </a:ext>
                  </a:extLst>
                </a:gridCol>
                <a:gridCol w="427789">
                  <a:extLst>
                    <a:ext uri="{9D8B030D-6E8A-4147-A177-3AD203B41FA5}">
                      <a16:colId xmlns:a16="http://schemas.microsoft.com/office/drawing/2014/main" val="834752664"/>
                    </a:ext>
                  </a:extLst>
                </a:gridCol>
                <a:gridCol w="427789">
                  <a:extLst>
                    <a:ext uri="{9D8B030D-6E8A-4147-A177-3AD203B41FA5}">
                      <a16:colId xmlns:a16="http://schemas.microsoft.com/office/drawing/2014/main" val="2029850593"/>
                    </a:ext>
                  </a:extLst>
                </a:gridCol>
                <a:gridCol w="427789">
                  <a:extLst>
                    <a:ext uri="{9D8B030D-6E8A-4147-A177-3AD203B41FA5}">
                      <a16:colId xmlns:a16="http://schemas.microsoft.com/office/drawing/2014/main" val="2156321415"/>
                    </a:ext>
                  </a:extLst>
                </a:gridCol>
                <a:gridCol w="427789">
                  <a:extLst>
                    <a:ext uri="{9D8B030D-6E8A-4147-A177-3AD203B41FA5}">
                      <a16:colId xmlns:a16="http://schemas.microsoft.com/office/drawing/2014/main" val="648974344"/>
                    </a:ext>
                  </a:extLst>
                </a:gridCol>
                <a:gridCol w="427789">
                  <a:extLst>
                    <a:ext uri="{9D8B030D-6E8A-4147-A177-3AD203B41FA5}">
                      <a16:colId xmlns:a16="http://schemas.microsoft.com/office/drawing/2014/main" val="3999595943"/>
                    </a:ext>
                  </a:extLst>
                </a:gridCol>
                <a:gridCol w="427789">
                  <a:extLst>
                    <a:ext uri="{9D8B030D-6E8A-4147-A177-3AD203B41FA5}">
                      <a16:colId xmlns:a16="http://schemas.microsoft.com/office/drawing/2014/main" val="1183485535"/>
                    </a:ext>
                  </a:extLst>
                </a:gridCol>
                <a:gridCol w="427789">
                  <a:extLst>
                    <a:ext uri="{9D8B030D-6E8A-4147-A177-3AD203B41FA5}">
                      <a16:colId xmlns:a16="http://schemas.microsoft.com/office/drawing/2014/main" val="364094161"/>
                    </a:ext>
                  </a:extLst>
                </a:gridCol>
                <a:gridCol w="427789">
                  <a:extLst>
                    <a:ext uri="{9D8B030D-6E8A-4147-A177-3AD203B41FA5}">
                      <a16:colId xmlns:a16="http://schemas.microsoft.com/office/drawing/2014/main" val="1883762018"/>
                    </a:ext>
                  </a:extLst>
                </a:gridCol>
                <a:gridCol w="427789">
                  <a:extLst>
                    <a:ext uri="{9D8B030D-6E8A-4147-A177-3AD203B41FA5}">
                      <a16:colId xmlns:a16="http://schemas.microsoft.com/office/drawing/2014/main" val="2163655849"/>
                    </a:ext>
                  </a:extLst>
                </a:gridCol>
                <a:gridCol w="427789">
                  <a:extLst>
                    <a:ext uri="{9D8B030D-6E8A-4147-A177-3AD203B41FA5}">
                      <a16:colId xmlns:a16="http://schemas.microsoft.com/office/drawing/2014/main" val="3079031658"/>
                    </a:ext>
                  </a:extLst>
                </a:gridCol>
                <a:gridCol w="427789">
                  <a:extLst>
                    <a:ext uri="{9D8B030D-6E8A-4147-A177-3AD203B41FA5}">
                      <a16:colId xmlns:a16="http://schemas.microsoft.com/office/drawing/2014/main" val="3399341393"/>
                    </a:ext>
                  </a:extLst>
                </a:gridCol>
                <a:gridCol w="427789">
                  <a:extLst>
                    <a:ext uri="{9D8B030D-6E8A-4147-A177-3AD203B41FA5}">
                      <a16:colId xmlns:a16="http://schemas.microsoft.com/office/drawing/2014/main" val="1073594769"/>
                    </a:ext>
                  </a:extLst>
                </a:gridCol>
                <a:gridCol w="427789">
                  <a:extLst>
                    <a:ext uri="{9D8B030D-6E8A-4147-A177-3AD203B41FA5}">
                      <a16:colId xmlns:a16="http://schemas.microsoft.com/office/drawing/2014/main" val="1215501873"/>
                    </a:ext>
                  </a:extLst>
                </a:gridCol>
                <a:gridCol w="427789">
                  <a:extLst>
                    <a:ext uri="{9D8B030D-6E8A-4147-A177-3AD203B41FA5}">
                      <a16:colId xmlns:a16="http://schemas.microsoft.com/office/drawing/2014/main" val="1810943472"/>
                    </a:ext>
                  </a:extLst>
                </a:gridCol>
              </a:tblGrid>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883202296"/>
                  </a:ext>
                </a:extLst>
              </a:tr>
            </a:tbl>
          </a:graphicData>
        </a:graphic>
      </p:graphicFrame>
      <p:sp>
        <p:nvSpPr>
          <p:cNvPr id="6" name="TextBox 5">
            <a:extLst>
              <a:ext uri="{FF2B5EF4-FFF2-40B4-BE49-F238E27FC236}">
                <a16:creationId xmlns:a16="http://schemas.microsoft.com/office/drawing/2014/main" id="{8A99A4CF-9938-EB49-A70F-09080D1993E9}"/>
              </a:ext>
            </a:extLst>
          </p:cNvPr>
          <p:cNvSpPr txBox="1"/>
          <p:nvPr/>
        </p:nvSpPr>
        <p:spPr>
          <a:xfrm>
            <a:off x="833955" y="2793273"/>
            <a:ext cx="494046" cy="369332"/>
          </a:xfrm>
          <a:prstGeom prst="rect">
            <a:avLst/>
          </a:prstGeom>
          <a:noFill/>
        </p:spPr>
        <p:txBody>
          <a:bodyPr wrap="none" rtlCol="0">
            <a:spAutoFit/>
          </a:bodyPr>
          <a:lstStyle/>
          <a:p>
            <a:r>
              <a:rPr lang="en-US" dirty="0"/>
              <a:t>res</a:t>
            </a:r>
          </a:p>
        </p:txBody>
      </p:sp>
      <p:graphicFrame>
        <p:nvGraphicFramePr>
          <p:cNvPr id="7" name="Table 6">
            <a:extLst>
              <a:ext uri="{FF2B5EF4-FFF2-40B4-BE49-F238E27FC236}">
                <a16:creationId xmlns:a16="http://schemas.microsoft.com/office/drawing/2014/main" id="{FBFB45F0-F712-AF4B-9961-FD217E059469}"/>
              </a:ext>
            </a:extLst>
          </p:cNvPr>
          <p:cNvGraphicFramePr>
            <a:graphicFrameLocks noGrp="1"/>
          </p:cNvGraphicFramePr>
          <p:nvPr/>
        </p:nvGraphicFramePr>
        <p:xfrm>
          <a:off x="1328001" y="1875547"/>
          <a:ext cx="2138945" cy="370840"/>
        </p:xfrm>
        <a:graphic>
          <a:graphicData uri="http://schemas.openxmlformats.org/drawingml/2006/table">
            <a:tbl>
              <a:tblPr firstRow="1" bandRow="1">
                <a:tableStyleId>{5C22544A-7EE6-4342-B048-85BDC9FD1C3A}</a:tableStyleId>
              </a:tblPr>
              <a:tblGrid>
                <a:gridCol w="427789">
                  <a:extLst>
                    <a:ext uri="{9D8B030D-6E8A-4147-A177-3AD203B41FA5}">
                      <a16:colId xmlns:a16="http://schemas.microsoft.com/office/drawing/2014/main" val="1579807007"/>
                    </a:ext>
                  </a:extLst>
                </a:gridCol>
                <a:gridCol w="427789">
                  <a:extLst>
                    <a:ext uri="{9D8B030D-6E8A-4147-A177-3AD203B41FA5}">
                      <a16:colId xmlns:a16="http://schemas.microsoft.com/office/drawing/2014/main" val="2842317378"/>
                    </a:ext>
                  </a:extLst>
                </a:gridCol>
                <a:gridCol w="427789">
                  <a:extLst>
                    <a:ext uri="{9D8B030D-6E8A-4147-A177-3AD203B41FA5}">
                      <a16:colId xmlns:a16="http://schemas.microsoft.com/office/drawing/2014/main" val="839564526"/>
                    </a:ext>
                  </a:extLst>
                </a:gridCol>
                <a:gridCol w="427789">
                  <a:extLst>
                    <a:ext uri="{9D8B030D-6E8A-4147-A177-3AD203B41FA5}">
                      <a16:colId xmlns:a16="http://schemas.microsoft.com/office/drawing/2014/main" val="2980468095"/>
                    </a:ext>
                  </a:extLst>
                </a:gridCol>
                <a:gridCol w="427789">
                  <a:extLst>
                    <a:ext uri="{9D8B030D-6E8A-4147-A177-3AD203B41FA5}">
                      <a16:colId xmlns:a16="http://schemas.microsoft.com/office/drawing/2014/main" val="3878173545"/>
                    </a:ext>
                  </a:extLst>
                </a:gridCol>
              </a:tblGrid>
              <a:tr h="370840">
                <a:tc>
                  <a:txBody>
                    <a:bodyPr/>
                    <a:lstStyle/>
                    <a:p>
                      <a:endParaRPr lang="en-US" dirty="0"/>
                    </a:p>
                  </a:txBody>
                  <a:tcPr>
                    <a:solidFill>
                      <a:schemeClr val="accent5"/>
                    </a:solidFill>
                  </a:tcPr>
                </a:tc>
                <a:tc>
                  <a:txBody>
                    <a:bodyPr/>
                    <a:lstStyle/>
                    <a:p>
                      <a:endParaRPr lang="en-US" dirty="0"/>
                    </a:p>
                  </a:txBody>
                  <a:tcPr>
                    <a:solidFill>
                      <a:schemeClr val="accent4"/>
                    </a:solidFill>
                  </a:tcPr>
                </a:tc>
                <a:tc>
                  <a:txBody>
                    <a:bodyPr/>
                    <a:lstStyle/>
                    <a:p>
                      <a:endParaRPr lang="en-US" dirty="0"/>
                    </a:p>
                  </a:txBody>
                  <a:tcPr>
                    <a:solidFill>
                      <a:schemeClr val="accent2"/>
                    </a:solidFill>
                  </a:tcPr>
                </a:tc>
                <a:tc>
                  <a:txBody>
                    <a:bodyPr/>
                    <a:lstStyle/>
                    <a:p>
                      <a:endParaRPr lang="en-US" dirty="0"/>
                    </a:p>
                  </a:txBody>
                  <a:tcPr>
                    <a:solidFill>
                      <a:srgbClr val="002060"/>
                    </a:solidFill>
                  </a:tcPr>
                </a:tc>
                <a:tc>
                  <a:txBody>
                    <a:bodyPr/>
                    <a:lstStyle/>
                    <a:p>
                      <a:endParaRPr lang="en-US" dirty="0"/>
                    </a:p>
                  </a:txBody>
                  <a:tcPr>
                    <a:solidFill>
                      <a:srgbClr val="0070C0"/>
                    </a:solidFill>
                  </a:tcPr>
                </a:tc>
                <a:extLst>
                  <a:ext uri="{0D108BD9-81ED-4DB2-BD59-A6C34878D82A}">
                    <a16:rowId xmlns:a16="http://schemas.microsoft.com/office/drawing/2014/main" val="3139638080"/>
                  </a:ext>
                </a:extLst>
              </a:tr>
            </a:tbl>
          </a:graphicData>
        </a:graphic>
      </p:graphicFrame>
      <p:sp>
        <p:nvSpPr>
          <p:cNvPr id="8" name="TextBox 7">
            <a:extLst>
              <a:ext uri="{FF2B5EF4-FFF2-40B4-BE49-F238E27FC236}">
                <a16:creationId xmlns:a16="http://schemas.microsoft.com/office/drawing/2014/main" id="{75D49C25-AE22-4E40-98AB-F8D0DA79832A}"/>
              </a:ext>
            </a:extLst>
          </p:cNvPr>
          <p:cNvSpPr txBox="1"/>
          <p:nvPr/>
        </p:nvSpPr>
        <p:spPr>
          <a:xfrm>
            <a:off x="356260" y="1876301"/>
            <a:ext cx="971741" cy="369332"/>
          </a:xfrm>
          <a:prstGeom prst="rect">
            <a:avLst/>
          </a:prstGeom>
          <a:noFill/>
        </p:spPr>
        <p:txBody>
          <a:bodyPr wrap="none" rtlCol="0">
            <a:spAutoFit/>
          </a:bodyPr>
          <a:lstStyle/>
          <a:p>
            <a:r>
              <a:rPr lang="en-US" dirty="0"/>
              <a:t>window</a:t>
            </a:r>
          </a:p>
        </p:txBody>
      </p:sp>
      <p:graphicFrame>
        <p:nvGraphicFramePr>
          <p:cNvPr id="9" name="Table 8">
            <a:extLst>
              <a:ext uri="{FF2B5EF4-FFF2-40B4-BE49-F238E27FC236}">
                <a16:creationId xmlns:a16="http://schemas.microsoft.com/office/drawing/2014/main" id="{FAF9D992-BE2D-5249-8524-974B83F01A98}"/>
              </a:ext>
            </a:extLst>
          </p:cNvPr>
          <p:cNvGraphicFramePr>
            <a:graphicFrameLocks noGrp="1"/>
          </p:cNvGraphicFramePr>
          <p:nvPr/>
        </p:nvGraphicFramePr>
        <p:xfrm>
          <a:off x="1328001" y="2343555"/>
          <a:ext cx="6416835" cy="370840"/>
        </p:xfrm>
        <a:graphic>
          <a:graphicData uri="http://schemas.openxmlformats.org/drawingml/2006/table">
            <a:tbl>
              <a:tblPr firstRow="1" bandRow="1">
                <a:tableStyleId>{5C22544A-7EE6-4342-B048-85BDC9FD1C3A}</a:tableStyleId>
              </a:tblPr>
              <a:tblGrid>
                <a:gridCol w="427789">
                  <a:extLst>
                    <a:ext uri="{9D8B030D-6E8A-4147-A177-3AD203B41FA5}">
                      <a16:colId xmlns:a16="http://schemas.microsoft.com/office/drawing/2014/main" val="4246445604"/>
                    </a:ext>
                  </a:extLst>
                </a:gridCol>
                <a:gridCol w="427789">
                  <a:extLst>
                    <a:ext uri="{9D8B030D-6E8A-4147-A177-3AD203B41FA5}">
                      <a16:colId xmlns:a16="http://schemas.microsoft.com/office/drawing/2014/main" val="3153947709"/>
                    </a:ext>
                  </a:extLst>
                </a:gridCol>
                <a:gridCol w="427789">
                  <a:extLst>
                    <a:ext uri="{9D8B030D-6E8A-4147-A177-3AD203B41FA5}">
                      <a16:colId xmlns:a16="http://schemas.microsoft.com/office/drawing/2014/main" val="799740439"/>
                    </a:ext>
                  </a:extLst>
                </a:gridCol>
                <a:gridCol w="427789">
                  <a:extLst>
                    <a:ext uri="{9D8B030D-6E8A-4147-A177-3AD203B41FA5}">
                      <a16:colId xmlns:a16="http://schemas.microsoft.com/office/drawing/2014/main" val="1690810991"/>
                    </a:ext>
                  </a:extLst>
                </a:gridCol>
                <a:gridCol w="427789">
                  <a:extLst>
                    <a:ext uri="{9D8B030D-6E8A-4147-A177-3AD203B41FA5}">
                      <a16:colId xmlns:a16="http://schemas.microsoft.com/office/drawing/2014/main" val="2421794521"/>
                    </a:ext>
                  </a:extLst>
                </a:gridCol>
                <a:gridCol w="427789">
                  <a:extLst>
                    <a:ext uri="{9D8B030D-6E8A-4147-A177-3AD203B41FA5}">
                      <a16:colId xmlns:a16="http://schemas.microsoft.com/office/drawing/2014/main" val="3131280648"/>
                    </a:ext>
                  </a:extLst>
                </a:gridCol>
                <a:gridCol w="427789">
                  <a:extLst>
                    <a:ext uri="{9D8B030D-6E8A-4147-A177-3AD203B41FA5}">
                      <a16:colId xmlns:a16="http://schemas.microsoft.com/office/drawing/2014/main" val="161965185"/>
                    </a:ext>
                  </a:extLst>
                </a:gridCol>
                <a:gridCol w="427789">
                  <a:extLst>
                    <a:ext uri="{9D8B030D-6E8A-4147-A177-3AD203B41FA5}">
                      <a16:colId xmlns:a16="http://schemas.microsoft.com/office/drawing/2014/main" val="2879520279"/>
                    </a:ext>
                  </a:extLst>
                </a:gridCol>
                <a:gridCol w="427789">
                  <a:extLst>
                    <a:ext uri="{9D8B030D-6E8A-4147-A177-3AD203B41FA5}">
                      <a16:colId xmlns:a16="http://schemas.microsoft.com/office/drawing/2014/main" val="3598803922"/>
                    </a:ext>
                  </a:extLst>
                </a:gridCol>
                <a:gridCol w="427789">
                  <a:extLst>
                    <a:ext uri="{9D8B030D-6E8A-4147-A177-3AD203B41FA5}">
                      <a16:colId xmlns:a16="http://schemas.microsoft.com/office/drawing/2014/main" val="565693857"/>
                    </a:ext>
                  </a:extLst>
                </a:gridCol>
                <a:gridCol w="427789">
                  <a:extLst>
                    <a:ext uri="{9D8B030D-6E8A-4147-A177-3AD203B41FA5}">
                      <a16:colId xmlns:a16="http://schemas.microsoft.com/office/drawing/2014/main" val="1736385308"/>
                    </a:ext>
                  </a:extLst>
                </a:gridCol>
                <a:gridCol w="427789">
                  <a:extLst>
                    <a:ext uri="{9D8B030D-6E8A-4147-A177-3AD203B41FA5}">
                      <a16:colId xmlns:a16="http://schemas.microsoft.com/office/drawing/2014/main" val="2418157820"/>
                    </a:ext>
                  </a:extLst>
                </a:gridCol>
                <a:gridCol w="427789">
                  <a:extLst>
                    <a:ext uri="{9D8B030D-6E8A-4147-A177-3AD203B41FA5}">
                      <a16:colId xmlns:a16="http://schemas.microsoft.com/office/drawing/2014/main" val="2688050455"/>
                    </a:ext>
                  </a:extLst>
                </a:gridCol>
                <a:gridCol w="427789">
                  <a:extLst>
                    <a:ext uri="{9D8B030D-6E8A-4147-A177-3AD203B41FA5}">
                      <a16:colId xmlns:a16="http://schemas.microsoft.com/office/drawing/2014/main" val="1316490179"/>
                    </a:ext>
                  </a:extLst>
                </a:gridCol>
                <a:gridCol w="427789">
                  <a:extLst>
                    <a:ext uri="{9D8B030D-6E8A-4147-A177-3AD203B41FA5}">
                      <a16:colId xmlns:a16="http://schemas.microsoft.com/office/drawing/2014/main" val="1556521740"/>
                    </a:ext>
                  </a:extLst>
                </a:gridCol>
              </a:tblGrid>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370447345"/>
                  </a:ext>
                </a:extLst>
              </a:tr>
            </a:tbl>
          </a:graphicData>
        </a:graphic>
      </p:graphicFrame>
      <p:sp>
        <p:nvSpPr>
          <p:cNvPr id="10" name="TextBox 9">
            <a:extLst>
              <a:ext uri="{FF2B5EF4-FFF2-40B4-BE49-F238E27FC236}">
                <a16:creationId xmlns:a16="http://schemas.microsoft.com/office/drawing/2014/main" id="{4118BAD1-AD5B-A14B-AABC-36382CD97543}"/>
              </a:ext>
            </a:extLst>
          </p:cNvPr>
          <p:cNvSpPr txBox="1"/>
          <p:nvPr/>
        </p:nvSpPr>
        <p:spPr>
          <a:xfrm>
            <a:off x="968017" y="2337070"/>
            <a:ext cx="320922" cy="369332"/>
          </a:xfrm>
          <a:prstGeom prst="rect">
            <a:avLst/>
          </a:prstGeom>
          <a:noFill/>
        </p:spPr>
        <p:txBody>
          <a:bodyPr wrap="none" rtlCol="0">
            <a:spAutoFit/>
          </a:bodyPr>
          <a:lstStyle/>
          <a:p>
            <a:r>
              <a:rPr lang="en-US" dirty="0"/>
              <a:t>A</a:t>
            </a:r>
          </a:p>
        </p:txBody>
      </p:sp>
      <p:sp>
        <p:nvSpPr>
          <p:cNvPr id="11" name="TextBox 10">
            <a:extLst>
              <a:ext uri="{FF2B5EF4-FFF2-40B4-BE49-F238E27FC236}">
                <a16:creationId xmlns:a16="http://schemas.microsoft.com/office/drawing/2014/main" id="{86ED7925-730C-4847-89D2-FA2A624A2BA0}"/>
              </a:ext>
            </a:extLst>
          </p:cNvPr>
          <p:cNvSpPr txBox="1"/>
          <p:nvPr/>
        </p:nvSpPr>
        <p:spPr>
          <a:xfrm>
            <a:off x="6543304" y="1425039"/>
            <a:ext cx="1927259" cy="543739"/>
          </a:xfrm>
          <a:prstGeom prst="rect">
            <a:avLst/>
          </a:prstGeom>
          <a:noFill/>
        </p:spPr>
        <p:txBody>
          <a:bodyPr wrap="none" rtlCol="0">
            <a:spAutoFit/>
          </a:bodyPr>
          <a:lstStyle/>
          <a:p>
            <a:r>
              <a:rPr lang="en-US" dirty="0"/>
              <a:t>res = A </a:t>
            </a:r>
            <a:r>
              <a:rPr lang="en-US" sz="4400" baseline="-25000" dirty="0"/>
              <a:t>*</a:t>
            </a:r>
            <a:r>
              <a:rPr lang="en-US" dirty="0"/>
              <a:t> window</a:t>
            </a:r>
          </a:p>
        </p:txBody>
      </p:sp>
      <p:graphicFrame>
        <p:nvGraphicFramePr>
          <p:cNvPr id="12" name="Table 11">
            <a:extLst>
              <a:ext uri="{FF2B5EF4-FFF2-40B4-BE49-F238E27FC236}">
                <a16:creationId xmlns:a16="http://schemas.microsoft.com/office/drawing/2014/main" id="{4B812274-3479-7D45-BE56-23C8BCD32A08}"/>
              </a:ext>
            </a:extLst>
          </p:cNvPr>
          <p:cNvGraphicFramePr>
            <a:graphicFrameLocks noGrp="1"/>
          </p:cNvGraphicFramePr>
          <p:nvPr/>
        </p:nvGraphicFramePr>
        <p:xfrm>
          <a:off x="1328001" y="5743540"/>
          <a:ext cx="8127991" cy="370840"/>
        </p:xfrm>
        <a:graphic>
          <a:graphicData uri="http://schemas.openxmlformats.org/drawingml/2006/table">
            <a:tbl>
              <a:tblPr firstRow="1" bandRow="1">
                <a:tableStyleId>{5C22544A-7EE6-4342-B048-85BDC9FD1C3A}</a:tableStyleId>
              </a:tblPr>
              <a:tblGrid>
                <a:gridCol w="427789">
                  <a:extLst>
                    <a:ext uri="{9D8B030D-6E8A-4147-A177-3AD203B41FA5}">
                      <a16:colId xmlns:a16="http://schemas.microsoft.com/office/drawing/2014/main" val="2697693376"/>
                    </a:ext>
                  </a:extLst>
                </a:gridCol>
                <a:gridCol w="427789">
                  <a:extLst>
                    <a:ext uri="{9D8B030D-6E8A-4147-A177-3AD203B41FA5}">
                      <a16:colId xmlns:a16="http://schemas.microsoft.com/office/drawing/2014/main" val="983575822"/>
                    </a:ext>
                  </a:extLst>
                </a:gridCol>
                <a:gridCol w="427789">
                  <a:extLst>
                    <a:ext uri="{9D8B030D-6E8A-4147-A177-3AD203B41FA5}">
                      <a16:colId xmlns:a16="http://schemas.microsoft.com/office/drawing/2014/main" val="2896599134"/>
                    </a:ext>
                  </a:extLst>
                </a:gridCol>
                <a:gridCol w="427789">
                  <a:extLst>
                    <a:ext uri="{9D8B030D-6E8A-4147-A177-3AD203B41FA5}">
                      <a16:colId xmlns:a16="http://schemas.microsoft.com/office/drawing/2014/main" val="4060819609"/>
                    </a:ext>
                  </a:extLst>
                </a:gridCol>
                <a:gridCol w="427789">
                  <a:extLst>
                    <a:ext uri="{9D8B030D-6E8A-4147-A177-3AD203B41FA5}">
                      <a16:colId xmlns:a16="http://schemas.microsoft.com/office/drawing/2014/main" val="1181046842"/>
                    </a:ext>
                  </a:extLst>
                </a:gridCol>
                <a:gridCol w="427789">
                  <a:extLst>
                    <a:ext uri="{9D8B030D-6E8A-4147-A177-3AD203B41FA5}">
                      <a16:colId xmlns:a16="http://schemas.microsoft.com/office/drawing/2014/main" val="834752664"/>
                    </a:ext>
                  </a:extLst>
                </a:gridCol>
                <a:gridCol w="427789">
                  <a:extLst>
                    <a:ext uri="{9D8B030D-6E8A-4147-A177-3AD203B41FA5}">
                      <a16:colId xmlns:a16="http://schemas.microsoft.com/office/drawing/2014/main" val="2029850593"/>
                    </a:ext>
                  </a:extLst>
                </a:gridCol>
                <a:gridCol w="427789">
                  <a:extLst>
                    <a:ext uri="{9D8B030D-6E8A-4147-A177-3AD203B41FA5}">
                      <a16:colId xmlns:a16="http://schemas.microsoft.com/office/drawing/2014/main" val="2156321415"/>
                    </a:ext>
                  </a:extLst>
                </a:gridCol>
                <a:gridCol w="427789">
                  <a:extLst>
                    <a:ext uri="{9D8B030D-6E8A-4147-A177-3AD203B41FA5}">
                      <a16:colId xmlns:a16="http://schemas.microsoft.com/office/drawing/2014/main" val="648974344"/>
                    </a:ext>
                  </a:extLst>
                </a:gridCol>
                <a:gridCol w="427789">
                  <a:extLst>
                    <a:ext uri="{9D8B030D-6E8A-4147-A177-3AD203B41FA5}">
                      <a16:colId xmlns:a16="http://schemas.microsoft.com/office/drawing/2014/main" val="3999595943"/>
                    </a:ext>
                  </a:extLst>
                </a:gridCol>
                <a:gridCol w="427789">
                  <a:extLst>
                    <a:ext uri="{9D8B030D-6E8A-4147-A177-3AD203B41FA5}">
                      <a16:colId xmlns:a16="http://schemas.microsoft.com/office/drawing/2014/main" val="1183485535"/>
                    </a:ext>
                  </a:extLst>
                </a:gridCol>
                <a:gridCol w="427789">
                  <a:extLst>
                    <a:ext uri="{9D8B030D-6E8A-4147-A177-3AD203B41FA5}">
                      <a16:colId xmlns:a16="http://schemas.microsoft.com/office/drawing/2014/main" val="364094161"/>
                    </a:ext>
                  </a:extLst>
                </a:gridCol>
                <a:gridCol w="427789">
                  <a:extLst>
                    <a:ext uri="{9D8B030D-6E8A-4147-A177-3AD203B41FA5}">
                      <a16:colId xmlns:a16="http://schemas.microsoft.com/office/drawing/2014/main" val="1883762018"/>
                    </a:ext>
                  </a:extLst>
                </a:gridCol>
                <a:gridCol w="427789">
                  <a:extLst>
                    <a:ext uri="{9D8B030D-6E8A-4147-A177-3AD203B41FA5}">
                      <a16:colId xmlns:a16="http://schemas.microsoft.com/office/drawing/2014/main" val="2163655849"/>
                    </a:ext>
                  </a:extLst>
                </a:gridCol>
                <a:gridCol w="427789">
                  <a:extLst>
                    <a:ext uri="{9D8B030D-6E8A-4147-A177-3AD203B41FA5}">
                      <a16:colId xmlns:a16="http://schemas.microsoft.com/office/drawing/2014/main" val="3079031658"/>
                    </a:ext>
                  </a:extLst>
                </a:gridCol>
                <a:gridCol w="427789">
                  <a:extLst>
                    <a:ext uri="{9D8B030D-6E8A-4147-A177-3AD203B41FA5}">
                      <a16:colId xmlns:a16="http://schemas.microsoft.com/office/drawing/2014/main" val="3399341393"/>
                    </a:ext>
                  </a:extLst>
                </a:gridCol>
                <a:gridCol w="427789">
                  <a:extLst>
                    <a:ext uri="{9D8B030D-6E8A-4147-A177-3AD203B41FA5}">
                      <a16:colId xmlns:a16="http://schemas.microsoft.com/office/drawing/2014/main" val="1073594769"/>
                    </a:ext>
                  </a:extLst>
                </a:gridCol>
                <a:gridCol w="427789">
                  <a:extLst>
                    <a:ext uri="{9D8B030D-6E8A-4147-A177-3AD203B41FA5}">
                      <a16:colId xmlns:a16="http://schemas.microsoft.com/office/drawing/2014/main" val="1215501873"/>
                    </a:ext>
                  </a:extLst>
                </a:gridCol>
                <a:gridCol w="427789">
                  <a:extLst>
                    <a:ext uri="{9D8B030D-6E8A-4147-A177-3AD203B41FA5}">
                      <a16:colId xmlns:a16="http://schemas.microsoft.com/office/drawing/2014/main" val="1810943472"/>
                    </a:ext>
                  </a:extLst>
                </a:gridCol>
              </a:tblGrid>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883202296"/>
                  </a:ext>
                </a:extLst>
              </a:tr>
            </a:tbl>
          </a:graphicData>
        </a:graphic>
      </p:graphicFrame>
      <p:graphicFrame>
        <p:nvGraphicFramePr>
          <p:cNvPr id="13" name="Table 12">
            <a:extLst>
              <a:ext uri="{FF2B5EF4-FFF2-40B4-BE49-F238E27FC236}">
                <a16:creationId xmlns:a16="http://schemas.microsoft.com/office/drawing/2014/main" id="{EC2E8307-4C1D-E844-A8B5-DA2C8BC3E2C7}"/>
              </a:ext>
            </a:extLst>
          </p:cNvPr>
          <p:cNvGraphicFramePr>
            <a:graphicFrameLocks noGrp="1"/>
          </p:cNvGraphicFramePr>
          <p:nvPr/>
        </p:nvGraphicFramePr>
        <p:xfrm>
          <a:off x="1328001" y="4145086"/>
          <a:ext cx="2138945" cy="370840"/>
        </p:xfrm>
        <a:graphic>
          <a:graphicData uri="http://schemas.openxmlformats.org/drawingml/2006/table">
            <a:tbl>
              <a:tblPr firstRow="1" bandRow="1">
                <a:tableStyleId>{5C22544A-7EE6-4342-B048-85BDC9FD1C3A}</a:tableStyleId>
              </a:tblPr>
              <a:tblGrid>
                <a:gridCol w="427789">
                  <a:extLst>
                    <a:ext uri="{9D8B030D-6E8A-4147-A177-3AD203B41FA5}">
                      <a16:colId xmlns:a16="http://schemas.microsoft.com/office/drawing/2014/main" val="1579807007"/>
                    </a:ext>
                  </a:extLst>
                </a:gridCol>
                <a:gridCol w="427789">
                  <a:extLst>
                    <a:ext uri="{9D8B030D-6E8A-4147-A177-3AD203B41FA5}">
                      <a16:colId xmlns:a16="http://schemas.microsoft.com/office/drawing/2014/main" val="2842317378"/>
                    </a:ext>
                  </a:extLst>
                </a:gridCol>
                <a:gridCol w="427789">
                  <a:extLst>
                    <a:ext uri="{9D8B030D-6E8A-4147-A177-3AD203B41FA5}">
                      <a16:colId xmlns:a16="http://schemas.microsoft.com/office/drawing/2014/main" val="839564526"/>
                    </a:ext>
                  </a:extLst>
                </a:gridCol>
                <a:gridCol w="427789">
                  <a:extLst>
                    <a:ext uri="{9D8B030D-6E8A-4147-A177-3AD203B41FA5}">
                      <a16:colId xmlns:a16="http://schemas.microsoft.com/office/drawing/2014/main" val="2980468095"/>
                    </a:ext>
                  </a:extLst>
                </a:gridCol>
                <a:gridCol w="427789">
                  <a:extLst>
                    <a:ext uri="{9D8B030D-6E8A-4147-A177-3AD203B41FA5}">
                      <a16:colId xmlns:a16="http://schemas.microsoft.com/office/drawing/2014/main" val="3878173545"/>
                    </a:ext>
                  </a:extLst>
                </a:gridCol>
              </a:tblGrid>
              <a:tr h="370840">
                <a:tc>
                  <a:txBody>
                    <a:bodyPr/>
                    <a:lstStyle/>
                    <a:p>
                      <a:endParaRPr lang="en-US" dirty="0"/>
                    </a:p>
                  </a:txBody>
                  <a:tcPr>
                    <a:solidFill>
                      <a:srgbClr val="0070C0"/>
                    </a:solidFill>
                  </a:tcPr>
                </a:tc>
                <a:tc>
                  <a:txBody>
                    <a:bodyPr/>
                    <a:lstStyle/>
                    <a:p>
                      <a:endParaRPr lang="en-US" dirty="0"/>
                    </a:p>
                  </a:txBody>
                  <a:tcPr>
                    <a:solidFill>
                      <a:srgbClr val="002060"/>
                    </a:solidFill>
                  </a:tcPr>
                </a:tc>
                <a:tc>
                  <a:txBody>
                    <a:bodyPr/>
                    <a:lstStyle/>
                    <a:p>
                      <a:endParaRPr lang="en-US" dirty="0"/>
                    </a:p>
                  </a:txBody>
                  <a:tcPr>
                    <a:solidFill>
                      <a:schemeClr val="accent2"/>
                    </a:solidFill>
                  </a:tcPr>
                </a:tc>
                <a:tc>
                  <a:txBody>
                    <a:bodyPr/>
                    <a:lstStyle/>
                    <a:p>
                      <a:endParaRPr lang="en-US" dirty="0"/>
                    </a:p>
                  </a:txBody>
                  <a:tcPr>
                    <a:solidFill>
                      <a:schemeClr val="accent4"/>
                    </a:solidFill>
                  </a:tcPr>
                </a:tc>
                <a:tc>
                  <a:txBody>
                    <a:bodyPr/>
                    <a:lstStyle/>
                    <a:p>
                      <a:endParaRPr lang="en-US" dirty="0"/>
                    </a:p>
                  </a:txBody>
                  <a:tcPr>
                    <a:solidFill>
                      <a:schemeClr val="accent5"/>
                    </a:solidFill>
                  </a:tcPr>
                </a:tc>
                <a:extLst>
                  <a:ext uri="{0D108BD9-81ED-4DB2-BD59-A6C34878D82A}">
                    <a16:rowId xmlns:a16="http://schemas.microsoft.com/office/drawing/2014/main" val="3139638080"/>
                  </a:ext>
                </a:extLst>
              </a:tr>
            </a:tbl>
          </a:graphicData>
        </a:graphic>
      </p:graphicFrame>
      <p:graphicFrame>
        <p:nvGraphicFramePr>
          <p:cNvPr id="14" name="Table 13">
            <a:extLst>
              <a:ext uri="{FF2B5EF4-FFF2-40B4-BE49-F238E27FC236}">
                <a16:creationId xmlns:a16="http://schemas.microsoft.com/office/drawing/2014/main" id="{F603C217-C364-594A-8DF1-6C467CD92D0C}"/>
              </a:ext>
            </a:extLst>
          </p:cNvPr>
          <p:cNvGraphicFramePr>
            <a:graphicFrameLocks noGrp="1"/>
          </p:cNvGraphicFramePr>
          <p:nvPr/>
        </p:nvGraphicFramePr>
        <p:xfrm>
          <a:off x="3039157" y="4944313"/>
          <a:ext cx="6416835" cy="370840"/>
        </p:xfrm>
        <a:graphic>
          <a:graphicData uri="http://schemas.openxmlformats.org/drawingml/2006/table">
            <a:tbl>
              <a:tblPr firstRow="1" bandRow="1">
                <a:tableStyleId>{5C22544A-7EE6-4342-B048-85BDC9FD1C3A}</a:tableStyleId>
              </a:tblPr>
              <a:tblGrid>
                <a:gridCol w="427789">
                  <a:extLst>
                    <a:ext uri="{9D8B030D-6E8A-4147-A177-3AD203B41FA5}">
                      <a16:colId xmlns:a16="http://schemas.microsoft.com/office/drawing/2014/main" val="4246445604"/>
                    </a:ext>
                  </a:extLst>
                </a:gridCol>
                <a:gridCol w="427789">
                  <a:extLst>
                    <a:ext uri="{9D8B030D-6E8A-4147-A177-3AD203B41FA5}">
                      <a16:colId xmlns:a16="http://schemas.microsoft.com/office/drawing/2014/main" val="3153947709"/>
                    </a:ext>
                  </a:extLst>
                </a:gridCol>
                <a:gridCol w="427789">
                  <a:extLst>
                    <a:ext uri="{9D8B030D-6E8A-4147-A177-3AD203B41FA5}">
                      <a16:colId xmlns:a16="http://schemas.microsoft.com/office/drawing/2014/main" val="799740439"/>
                    </a:ext>
                  </a:extLst>
                </a:gridCol>
                <a:gridCol w="427789">
                  <a:extLst>
                    <a:ext uri="{9D8B030D-6E8A-4147-A177-3AD203B41FA5}">
                      <a16:colId xmlns:a16="http://schemas.microsoft.com/office/drawing/2014/main" val="1690810991"/>
                    </a:ext>
                  </a:extLst>
                </a:gridCol>
                <a:gridCol w="427789">
                  <a:extLst>
                    <a:ext uri="{9D8B030D-6E8A-4147-A177-3AD203B41FA5}">
                      <a16:colId xmlns:a16="http://schemas.microsoft.com/office/drawing/2014/main" val="2421794521"/>
                    </a:ext>
                  </a:extLst>
                </a:gridCol>
                <a:gridCol w="427789">
                  <a:extLst>
                    <a:ext uri="{9D8B030D-6E8A-4147-A177-3AD203B41FA5}">
                      <a16:colId xmlns:a16="http://schemas.microsoft.com/office/drawing/2014/main" val="3131280648"/>
                    </a:ext>
                  </a:extLst>
                </a:gridCol>
                <a:gridCol w="427789">
                  <a:extLst>
                    <a:ext uri="{9D8B030D-6E8A-4147-A177-3AD203B41FA5}">
                      <a16:colId xmlns:a16="http://schemas.microsoft.com/office/drawing/2014/main" val="161965185"/>
                    </a:ext>
                  </a:extLst>
                </a:gridCol>
                <a:gridCol w="427789">
                  <a:extLst>
                    <a:ext uri="{9D8B030D-6E8A-4147-A177-3AD203B41FA5}">
                      <a16:colId xmlns:a16="http://schemas.microsoft.com/office/drawing/2014/main" val="2879520279"/>
                    </a:ext>
                  </a:extLst>
                </a:gridCol>
                <a:gridCol w="427789">
                  <a:extLst>
                    <a:ext uri="{9D8B030D-6E8A-4147-A177-3AD203B41FA5}">
                      <a16:colId xmlns:a16="http://schemas.microsoft.com/office/drawing/2014/main" val="3598803922"/>
                    </a:ext>
                  </a:extLst>
                </a:gridCol>
                <a:gridCol w="427789">
                  <a:extLst>
                    <a:ext uri="{9D8B030D-6E8A-4147-A177-3AD203B41FA5}">
                      <a16:colId xmlns:a16="http://schemas.microsoft.com/office/drawing/2014/main" val="565693857"/>
                    </a:ext>
                  </a:extLst>
                </a:gridCol>
                <a:gridCol w="427789">
                  <a:extLst>
                    <a:ext uri="{9D8B030D-6E8A-4147-A177-3AD203B41FA5}">
                      <a16:colId xmlns:a16="http://schemas.microsoft.com/office/drawing/2014/main" val="1736385308"/>
                    </a:ext>
                  </a:extLst>
                </a:gridCol>
                <a:gridCol w="427789">
                  <a:extLst>
                    <a:ext uri="{9D8B030D-6E8A-4147-A177-3AD203B41FA5}">
                      <a16:colId xmlns:a16="http://schemas.microsoft.com/office/drawing/2014/main" val="2418157820"/>
                    </a:ext>
                  </a:extLst>
                </a:gridCol>
                <a:gridCol w="427789">
                  <a:extLst>
                    <a:ext uri="{9D8B030D-6E8A-4147-A177-3AD203B41FA5}">
                      <a16:colId xmlns:a16="http://schemas.microsoft.com/office/drawing/2014/main" val="2688050455"/>
                    </a:ext>
                  </a:extLst>
                </a:gridCol>
                <a:gridCol w="427789">
                  <a:extLst>
                    <a:ext uri="{9D8B030D-6E8A-4147-A177-3AD203B41FA5}">
                      <a16:colId xmlns:a16="http://schemas.microsoft.com/office/drawing/2014/main" val="1316490179"/>
                    </a:ext>
                  </a:extLst>
                </a:gridCol>
                <a:gridCol w="427789">
                  <a:extLst>
                    <a:ext uri="{9D8B030D-6E8A-4147-A177-3AD203B41FA5}">
                      <a16:colId xmlns:a16="http://schemas.microsoft.com/office/drawing/2014/main" val="1556521740"/>
                    </a:ext>
                  </a:extLst>
                </a:gridCol>
              </a:tblGrid>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370447345"/>
                  </a:ext>
                </a:extLst>
              </a:tr>
            </a:tbl>
          </a:graphicData>
        </a:graphic>
      </p:graphicFrame>
      <p:cxnSp>
        <p:nvCxnSpPr>
          <p:cNvPr id="16" name="Straight Connector 15">
            <a:extLst>
              <a:ext uri="{FF2B5EF4-FFF2-40B4-BE49-F238E27FC236}">
                <a16:creationId xmlns:a16="http://schemas.microsoft.com/office/drawing/2014/main" id="{F9FF53D6-B664-5444-A42C-0CDE59F4FFAA}"/>
              </a:ext>
            </a:extLst>
          </p:cNvPr>
          <p:cNvCxnSpPr>
            <a:cxnSpLocks/>
          </p:cNvCxnSpPr>
          <p:nvPr/>
        </p:nvCxnSpPr>
        <p:spPr>
          <a:xfrm>
            <a:off x="3262008" y="4515926"/>
            <a:ext cx="0" cy="428387"/>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2579FD1-610F-9D4A-99F7-F89F7227CF03}"/>
              </a:ext>
            </a:extLst>
          </p:cNvPr>
          <p:cNvCxnSpPr>
            <a:cxnSpLocks/>
          </p:cNvCxnSpPr>
          <p:nvPr/>
        </p:nvCxnSpPr>
        <p:spPr>
          <a:xfrm flipV="1">
            <a:off x="1549940" y="5315153"/>
            <a:ext cx="1712068" cy="428388"/>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graphicFrame>
        <p:nvGraphicFramePr>
          <p:cNvPr id="21" name="Table 20">
            <a:extLst>
              <a:ext uri="{FF2B5EF4-FFF2-40B4-BE49-F238E27FC236}">
                <a16:creationId xmlns:a16="http://schemas.microsoft.com/office/drawing/2014/main" id="{AAA25AE1-D741-3041-BEC3-932A5C945902}"/>
              </a:ext>
            </a:extLst>
          </p:cNvPr>
          <p:cNvGraphicFramePr>
            <a:graphicFrameLocks noGrp="1"/>
          </p:cNvGraphicFramePr>
          <p:nvPr/>
        </p:nvGraphicFramePr>
        <p:xfrm>
          <a:off x="4761865" y="4128820"/>
          <a:ext cx="2138945" cy="370840"/>
        </p:xfrm>
        <a:graphic>
          <a:graphicData uri="http://schemas.openxmlformats.org/drawingml/2006/table">
            <a:tbl>
              <a:tblPr firstRow="1" bandRow="1">
                <a:tableStyleId>{5C22544A-7EE6-4342-B048-85BDC9FD1C3A}</a:tableStyleId>
              </a:tblPr>
              <a:tblGrid>
                <a:gridCol w="427789">
                  <a:extLst>
                    <a:ext uri="{9D8B030D-6E8A-4147-A177-3AD203B41FA5}">
                      <a16:colId xmlns:a16="http://schemas.microsoft.com/office/drawing/2014/main" val="1579807007"/>
                    </a:ext>
                  </a:extLst>
                </a:gridCol>
                <a:gridCol w="427789">
                  <a:extLst>
                    <a:ext uri="{9D8B030D-6E8A-4147-A177-3AD203B41FA5}">
                      <a16:colId xmlns:a16="http://schemas.microsoft.com/office/drawing/2014/main" val="2842317378"/>
                    </a:ext>
                  </a:extLst>
                </a:gridCol>
                <a:gridCol w="427789">
                  <a:extLst>
                    <a:ext uri="{9D8B030D-6E8A-4147-A177-3AD203B41FA5}">
                      <a16:colId xmlns:a16="http://schemas.microsoft.com/office/drawing/2014/main" val="839564526"/>
                    </a:ext>
                  </a:extLst>
                </a:gridCol>
                <a:gridCol w="427789">
                  <a:extLst>
                    <a:ext uri="{9D8B030D-6E8A-4147-A177-3AD203B41FA5}">
                      <a16:colId xmlns:a16="http://schemas.microsoft.com/office/drawing/2014/main" val="2980468095"/>
                    </a:ext>
                  </a:extLst>
                </a:gridCol>
                <a:gridCol w="427789">
                  <a:extLst>
                    <a:ext uri="{9D8B030D-6E8A-4147-A177-3AD203B41FA5}">
                      <a16:colId xmlns:a16="http://schemas.microsoft.com/office/drawing/2014/main" val="3878173545"/>
                    </a:ext>
                  </a:extLst>
                </a:gridCol>
              </a:tblGrid>
              <a:tr h="370840">
                <a:tc>
                  <a:txBody>
                    <a:bodyPr/>
                    <a:lstStyle/>
                    <a:p>
                      <a:endParaRPr lang="en-US" dirty="0"/>
                    </a:p>
                  </a:txBody>
                  <a:tcPr>
                    <a:solidFill>
                      <a:srgbClr val="0070C0"/>
                    </a:solidFill>
                  </a:tcPr>
                </a:tc>
                <a:tc>
                  <a:txBody>
                    <a:bodyPr/>
                    <a:lstStyle/>
                    <a:p>
                      <a:endParaRPr lang="en-US" dirty="0"/>
                    </a:p>
                  </a:txBody>
                  <a:tcPr>
                    <a:solidFill>
                      <a:srgbClr val="002060"/>
                    </a:solidFill>
                  </a:tcPr>
                </a:tc>
                <a:tc>
                  <a:txBody>
                    <a:bodyPr/>
                    <a:lstStyle/>
                    <a:p>
                      <a:endParaRPr lang="en-US" dirty="0"/>
                    </a:p>
                  </a:txBody>
                  <a:tcPr>
                    <a:solidFill>
                      <a:schemeClr val="accent2"/>
                    </a:solidFill>
                  </a:tcPr>
                </a:tc>
                <a:tc>
                  <a:txBody>
                    <a:bodyPr/>
                    <a:lstStyle/>
                    <a:p>
                      <a:endParaRPr lang="en-US" dirty="0"/>
                    </a:p>
                  </a:txBody>
                  <a:tcPr>
                    <a:solidFill>
                      <a:schemeClr val="accent4"/>
                    </a:solidFill>
                  </a:tcPr>
                </a:tc>
                <a:tc>
                  <a:txBody>
                    <a:bodyPr/>
                    <a:lstStyle/>
                    <a:p>
                      <a:endParaRPr lang="en-US" dirty="0"/>
                    </a:p>
                  </a:txBody>
                  <a:tcPr>
                    <a:solidFill>
                      <a:schemeClr val="accent5"/>
                    </a:solidFill>
                  </a:tcPr>
                </a:tc>
                <a:extLst>
                  <a:ext uri="{0D108BD9-81ED-4DB2-BD59-A6C34878D82A}">
                    <a16:rowId xmlns:a16="http://schemas.microsoft.com/office/drawing/2014/main" val="3139638080"/>
                  </a:ext>
                </a:extLst>
              </a:tr>
            </a:tbl>
          </a:graphicData>
        </a:graphic>
      </p:graphicFrame>
      <p:cxnSp>
        <p:nvCxnSpPr>
          <p:cNvPr id="22" name="Straight Connector 21">
            <a:extLst>
              <a:ext uri="{FF2B5EF4-FFF2-40B4-BE49-F238E27FC236}">
                <a16:creationId xmlns:a16="http://schemas.microsoft.com/office/drawing/2014/main" id="{C602E4A8-E00A-9648-9C0E-1BF618B48276}"/>
              </a:ext>
            </a:extLst>
          </p:cNvPr>
          <p:cNvCxnSpPr>
            <a:cxnSpLocks/>
          </p:cNvCxnSpPr>
          <p:nvPr/>
        </p:nvCxnSpPr>
        <p:spPr>
          <a:xfrm>
            <a:off x="4978910" y="4499660"/>
            <a:ext cx="0" cy="428387"/>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B728CAE-DD8C-0C40-B74A-AC2BFA96A3E0}"/>
              </a:ext>
            </a:extLst>
          </p:cNvPr>
          <p:cNvCxnSpPr>
            <a:cxnSpLocks/>
          </p:cNvCxnSpPr>
          <p:nvPr/>
        </p:nvCxnSpPr>
        <p:spPr>
          <a:xfrm>
            <a:off x="5380986" y="4499660"/>
            <a:ext cx="0" cy="428387"/>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ADB49A8-8773-6743-B608-9961C825CA1E}"/>
              </a:ext>
            </a:extLst>
          </p:cNvPr>
          <p:cNvCxnSpPr>
            <a:cxnSpLocks/>
          </p:cNvCxnSpPr>
          <p:nvPr/>
        </p:nvCxnSpPr>
        <p:spPr>
          <a:xfrm>
            <a:off x="5815488" y="4499660"/>
            <a:ext cx="0" cy="428387"/>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254FF37-1B14-5B43-BF3F-790D3D934F0E}"/>
              </a:ext>
            </a:extLst>
          </p:cNvPr>
          <p:cNvCxnSpPr>
            <a:cxnSpLocks/>
          </p:cNvCxnSpPr>
          <p:nvPr/>
        </p:nvCxnSpPr>
        <p:spPr>
          <a:xfrm>
            <a:off x="6269446" y="4499660"/>
            <a:ext cx="0" cy="428387"/>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75190D2-8DE6-8A40-BA8D-5C7AF5E7857C}"/>
              </a:ext>
            </a:extLst>
          </p:cNvPr>
          <p:cNvCxnSpPr>
            <a:cxnSpLocks/>
          </p:cNvCxnSpPr>
          <p:nvPr/>
        </p:nvCxnSpPr>
        <p:spPr>
          <a:xfrm>
            <a:off x="6684493" y="4499660"/>
            <a:ext cx="0" cy="428387"/>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A0AE5CE-9D34-3246-B841-F0930E798C47}"/>
              </a:ext>
            </a:extLst>
          </p:cNvPr>
          <p:cNvCxnSpPr>
            <a:cxnSpLocks/>
          </p:cNvCxnSpPr>
          <p:nvPr/>
        </p:nvCxnSpPr>
        <p:spPr>
          <a:xfrm flipV="1">
            <a:off x="4975668" y="5315153"/>
            <a:ext cx="0" cy="428386"/>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496E023-0A4D-A74E-8171-A93D511B6A10}"/>
              </a:ext>
            </a:extLst>
          </p:cNvPr>
          <p:cNvCxnSpPr>
            <a:cxnSpLocks/>
          </p:cNvCxnSpPr>
          <p:nvPr/>
        </p:nvCxnSpPr>
        <p:spPr>
          <a:xfrm flipV="1">
            <a:off x="4975668" y="5315153"/>
            <a:ext cx="405318" cy="428386"/>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43AA372-7FD6-8540-AB20-0CDE5F056FA6}"/>
              </a:ext>
            </a:extLst>
          </p:cNvPr>
          <p:cNvCxnSpPr>
            <a:cxnSpLocks/>
          </p:cNvCxnSpPr>
          <p:nvPr/>
        </p:nvCxnSpPr>
        <p:spPr>
          <a:xfrm flipV="1">
            <a:off x="4975668" y="5315153"/>
            <a:ext cx="1712068" cy="428388"/>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9755248-4F91-4A43-8862-1162B9CFE420}"/>
              </a:ext>
            </a:extLst>
          </p:cNvPr>
          <p:cNvCxnSpPr>
            <a:cxnSpLocks/>
          </p:cNvCxnSpPr>
          <p:nvPr/>
        </p:nvCxnSpPr>
        <p:spPr>
          <a:xfrm flipV="1">
            <a:off x="4975667" y="5315153"/>
            <a:ext cx="1271907" cy="444653"/>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6060CA7-02B3-BB4B-9257-F03FFAFA6478}"/>
              </a:ext>
            </a:extLst>
          </p:cNvPr>
          <p:cNvCxnSpPr>
            <a:cxnSpLocks/>
          </p:cNvCxnSpPr>
          <p:nvPr/>
        </p:nvCxnSpPr>
        <p:spPr>
          <a:xfrm flipV="1">
            <a:off x="4975666" y="5315154"/>
            <a:ext cx="838614" cy="444652"/>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graphicFrame>
        <p:nvGraphicFramePr>
          <p:cNvPr id="37" name="Table 36">
            <a:extLst>
              <a:ext uri="{FF2B5EF4-FFF2-40B4-BE49-F238E27FC236}">
                <a16:creationId xmlns:a16="http://schemas.microsoft.com/office/drawing/2014/main" id="{E07B8878-054F-3F44-AEA5-E297A95A38CE}"/>
              </a:ext>
            </a:extLst>
          </p:cNvPr>
          <p:cNvGraphicFramePr>
            <a:graphicFrameLocks noGrp="1"/>
          </p:cNvGraphicFramePr>
          <p:nvPr/>
        </p:nvGraphicFramePr>
        <p:xfrm>
          <a:off x="9012852" y="4145086"/>
          <a:ext cx="2138945" cy="370840"/>
        </p:xfrm>
        <a:graphic>
          <a:graphicData uri="http://schemas.openxmlformats.org/drawingml/2006/table">
            <a:tbl>
              <a:tblPr firstRow="1" bandRow="1">
                <a:tableStyleId>{5C22544A-7EE6-4342-B048-85BDC9FD1C3A}</a:tableStyleId>
              </a:tblPr>
              <a:tblGrid>
                <a:gridCol w="427789">
                  <a:extLst>
                    <a:ext uri="{9D8B030D-6E8A-4147-A177-3AD203B41FA5}">
                      <a16:colId xmlns:a16="http://schemas.microsoft.com/office/drawing/2014/main" val="1579807007"/>
                    </a:ext>
                  </a:extLst>
                </a:gridCol>
                <a:gridCol w="427789">
                  <a:extLst>
                    <a:ext uri="{9D8B030D-6E8A-4147-A177-3AD203B41FA5}">
                      <a16:colId xmlns:a16="http://schemas.microsoft.com/office/drawing/2014/main" val="2842317378"/>
                    </a:ext>
                  </a:extLst>
                </a:gridCol>
                <a:gridCol w="427789">
                  <a:extLst>
                    <a:ext uri="{9D8B030D-6E8A-4147-A177-3AD203B41FA5}">
                      <a16:colId xmlns:a16="http://schemas.microsoft.com/office/drawing/2014/main" val="839564526"/>
                    </a:ext>
                  </a:extLst>
                </a:gridCol>
                <a:gridCol w="427789">
                  <a:extLst>
                    <a:ext uri="{9D8B030D-6E8A-4147-A177-3AD203B41FA5}">
                      <a16:colId xmlns:a16="http://schemas.microsoft.com/office/drawing/2014/main" val="2980468095"/>
                    </a:ext>
                  </a:extLst>
                </a:gridCol>
                <a:gridCol w="427789">
                  <a:extLst>
                    <a:ext uri="{9D8B030D-6E8A-4147-A177-3AD203B41FA5}">
                      <a16:colId xmlns:a16="http://schemas.microsoft.com/office/drawing/2014/main" val="3878173545"/>
                    </a:ext>
                  </a:extLst>
                </a:gridCol>
              </a:tblGrid>
              <a:tr h="370840">
                <a:tc>
                  <a:txBody>
                    <a:bodyPr/>
                    <a:lstStyle/>
                    <a:p>
                      <a:endParaRPr lang="en-US" dirty="0"/>
                    </a:p>
                  </a:txBody>
                  <a:tcPr>
                    <a:solidFill>
                      <a:srgbClr val="0070C0"/>
                    </a:solidFill>
                  </a:tcPr>
                </a:tc>
                <a:tc>
                  <a:txBody>
                    <a:bodyPr/>
                    <a:lstStyle/>
                    <a:p>
                      <a:endParaRPr lang="en-US" dirty="0"/>
                    </a:p>
                  </a:txBody>
                  <a:tcPr>
                    <a:solidFill>
                      <a:srgbClr val="002060"/>
                    </a:solidFill>
                  </a:tcPr>
                </a:tc>
                <a:tc>
                  <a:txBody>
                    <a:bodyPr/>
                    <a:lstStyle/>
                    <a:p>
                      <a:endParaRPr lang="en-US" dirty="0"/>
                    </a:p>
                  </a:txBody>
                  <a:tcPr>
                    <a:solidFill>
                      <a:schemeClr val="accent2"/>
                    </a:solidFill>
                  </a:tcPr>
                </a:tc>
                <a:tc>
                  <a:txBody>
                    <a:bodyPr/>
                    <a:lstStyle/>
                    <a:p>
                      <a:endParaRPr lang="en-US" dirty="0"/>
                    </a:p>
                  </a:txBody>
                  <a:tcPr>
                    <a:solidFill>
                      <a:schemeClr val="accent4"/>
                    </a:solidFill>
                  </a:tcPr>
                </a:tc>
                <a:tc>
                  <a:txBody>
                    <a:bodyPr/>
                    <a:lstStyle/>
                    <a:p>
                      <a:endParaRPr lang="en-US" dirty="0"/>
                    </a:p>
                  </a:txBody>
                  <a:tcPr>
                    <a:solidFill>
                      <a:schemeClr val="accent5"/>
                    </a:solidFill>
                  </a:tcPr>
                </a:tc>
                <a:extLst>
                  <a:ext uri="{0D108BD9-81ED-4DB2-BD59-A6C34878D82A}">
                    <a16:rowId xmlns:a16="http://schemas.microsoft.com/office/drawing/2014/main" val="3139638080"/>
                  </a:ext>
                </a:extLst>
              </a:tr>
            </a:tbl>
          </a:graphicData>
        </a:graphic>
      </p:graphicFrame>
      <p:cxnSp>
        <p:nvCxnSpPr>
          <p:cNvPr id="38" name="Straight Connector 37">
            <a:extLst>
              <a:ext uri="{FF2B5EF4-FFF2-40B4-BE49-F238E27FC236}">
                <a16:creationId xmlns:a16="http://schemas.microsoft.com/office/drawing/2014/main" id="{FCA21A1C-2BF7-CE46-9D76-0DF54F5AA91F}"/>
              </a:ext>
            </a:extLst>
          </p:cNvPr>
          <p:cNvCxnSpPr>
            <a:cxnSpLocks/>
          </p:cNvCxnSpPr>
          <p:nvPr/>
        </p:nvCxnSpPr>
        <p:spPr>
          <a:xfrm>
            <a:off x="9233139" y="4499660"/>
            <a:ext cx="0" cy="428387"/>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F69CDD4-1BD4-794A-A61C-95F37B2823FD}"/>
              </a:ext>
            </a:extLst>
          </p:cNvPr>
          <p:cNvSpPr txBox="1"/>
          <p:nvPr/>
        </p:nvSpPr>
        <p:spPr>
          <a:xfrm>
            <a:off x="336047" y="4122650"/>
            <a:ext cx="971741" cy="369332"/>
          </a:xfrm>
          <a:prstGeom prst="rect">
            <a:avLst/>
          </a:prstGeom>
          <a:noFill/>
        </p:spPr>
        <p:txBody>
          <a:bodyPr wrap="none" rtlCol="0">
            <a:spAutoFit/>
          </a:bodyPr>
          <a:lstStyle/>
          <a:p>
            <a:r>
              <a:rPr lang="en-US" dirty="0"/>
              <a:t>window</a:t>
            </a:r>
          </a:p>
        </p:txBody>
      </p:sp>
      <p:sp>
        <p:nvSpPr>
          <p:cNvPr id="40" name="TextBox 39">
            <a:extLst>
              <a:ext uri="{FF2B5EF4-FFF2-40B4-BE49-F238E27FC236}">
                <a16:creationId xmlns:a16="http://schemas.microsoft.com/office/drawing/2014/main" id="{A75757DD-4A2F-6A4F-B4A6-5B4F93D0EE94}"/>
              </a:ext>
            </a:extLst>
          </p:cNvPr>
          <p:cNvSpPr txBox="1"/>
          <p:nvPr/>
        </p:nvSpPr>
        <p:spPr>
          <a:xfrm>
            <a:off x="2710216" y="4937041"/>
            <a:ext cx="320922" cy="369332"/>
          </a:xfrm>
          <a:prstGeom prst="rect">
            <a:avLst/>
          </a:prstGeom>
          <a:noFill/>
        </p:spPr>
        <p:txBody>
          <a:bodyPr wrap="none" rtlCol="0">
            <a:spAutoFit/>
          </a:bodyPr>
          <a:lstStyle/>
          <a:p>
            <a:r>
              <a:rPr lang="en-US" dirty="0"/>
              <a:t>A</a:t>
            </a:r>
          </a:p>
        </p:txBody>
      </p:sp>
      <p:sp>
        <p:nvSpPr>
          <p:cNvPr id="41" name="TextBox 40">
            <a:extLst>
              <a:ext uri="{FF2B5EF4-FFF2-40B4-BE49-F238E27FC236}">
                <a16:creationId xmlns:a16="http://schemas.microsoft.com/office/drawing/2014/main" id="{2743D36E-B49A-0D4B-A515-61DE5705CCA8}"/>
              </a:ext>
            </a:extLst>
          </p:cNvPr>
          <p:cNvSpPr txBox="1"/>
          <p:nvPr/>
        </p:nvSpPr>
        <p:spPr>
          <a:xfrm>
            <a:off x="720994" y="5743539"/>
            <a:ext cx="494046" cy="369332"/>
          </a:xfrm>
          <a:prstGeom prst="rect">
            <a:avLst/>
          </a:prstGeom>
          <a:noFill/>
        </p:spPr>
        <p:txBody>
          <a:bodyPr wrap="none" rtlCol="0">
            <a:spAutoFit/>
          </a:bodyPr>
          <a:lstStyle/>
          <a:p>
            <a:r>
              <a:rPr lang="en-US" dirty="0"/>
              <a:t>res</a:t>
            </a:r>
          </a:p>
        </p:txBody>
      </p:sp>
      <p:sp>
        <p:nvSpPr>
          <p:cNvPr id="3" name="Slide Number Placeholder 2">
            <a:extLst>
              <a:ext uri="{FF2B5EF4-FFF2-40B4-BE49-F238E27FC236}">
                <a16:creationId xmlns:a16="http://schemas.microsoft.com/office/drawing/2014/main" id="{E6A0C596-3687-B34C-A252-6CDD537AA435}"/>
              </a:ext>
            </a:extLst>
          </p:cNvPr>
          <p:cNvSpPr>
            <a:spLocks noGrp="1"/>
          </p:cNvSpPr>
          <p:nvPr>
            <p:ph type="sldNum" sz="quarter" idx="12"/>
          </p:nvPr>
        </p:nvSpPr>
        <p:spPr/>
        <p:txBody>
          <a:bodyPr/>
          <a:lstStyle/>
          <a:p>
            <a:fld id="{4FAB73BC-B049-4115-A692-8D63A059BFB8}" type="slidenum">
              <a:rPr lang="en-US" smtClean="0"/>
              <a:t>45</a:t>
            </a:fld>
            <a:endParaRPr lang="en-US"/>
          </a:p>
        </p:txBody>
      </p:sp>
    </p:spTree>
    <p:extLst>
      <p:ext uri="{BB962C8B-B14F-4D97-AF65-F5344CB8AC3E}">
        <p14:creationId xmlns:p14="http://schemas.microsoft.com/office/powerpoint/2010/main" val="24415027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EAB9-A510-1B42-AB58-D4F480822EB6}"/>
              </a:ext>
            </a:extLst>
          </p:cNvPr>
          <p:cNvSpPr>
            <a:spLocks noGrp="1"/>
          </p:cNvSpPr>
          <p:nvPr>
            <p:ph type="title"/>
          </p:nvPr>
        </p:nvSpPr>
        <p:spPr/>
        <p:txBody>
          <a:bodyPr/>
          <a:lstStyle/>
          <a:p>
            <a:r>
              <a:rPr lang="en-US" dirty="0"/>
              <a:t>1D Convolution</a:t>
            </a:r>
          </a:p>
        </p:txBody>
      </p:sp>
      <p:sp>
        <p:nvSpPr>
          <p:cNvPr id="6" name="Rectangle 5">
            <a:extLst>
              <a:ext uri="{FF2B5EF4-FFF2-40B4-BE49-F238E27FC236}">
                <a16:creationId xmlns:a16="http://schemas.microsoft.com/office/drawing/2014/main" id="{397CE725-CAFC-9B42-92AA-FA5769968597}"/>
              </a:ext>
            </a:extLst>
          </p:cNvPr>
          <p:cNvSpPr/>
          <p:nvPr/>
        </p:nvSpPr>
        <p:spPr>
          <a:xfrm>
            <a:off x="186792" y="2257283"/>
            <a:ext cx="10520352" cy="3416320"/>
          </a:xfrm>
          <a:prstGeom prst="rect">
            <a:avLst/>
          </a:prstGeom>
        </p:spPr>
        <p:txBody>
          <a:bodyPr wrap="square">
            <a:spAutoFit/>
          </a:body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b="1" dirty="0">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int</a:t>
            </a: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a:t>
            </a:r>
            <a:r>
              <a:rPr lang="en-US" sz="2400"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1000</a:t>
            </a: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window[</a:t>
            </a:r>
            <a:r>
              <a:rPr lang="en-US" sz="2400"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10</a:t>
            </a: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res[</a:t>
            </a:r>
            <a:r>
              <a:rPr lang="en-US" sz="2400"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1009</a:t>
            </a: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3600" dirty="0">
              <a:latin typeface="Calibri" panose="020F0502020204030204" pitchFamily="34"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b="1" dirty="0">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for</a:t>
            </a: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b="1" dirty="0">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int</a:t>
            </a: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dirty="0" err="1">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i</a:t>
            </a: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 </a:t>
            </a:r>
            <a:r>
              <a:rPr lang="en-US" sz="2400"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0</a:t>
            </a: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dirty="0" err="1">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i</a:t>
            </a: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&lt; </a:t>
            </a:r>
            <a:r>
              <a:rPr lang="en-US" sz="2400"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1009</a:t>
            </a: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dirty="0" err="1">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i</a:t>
            </a: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 { </a:t>
            </a:r>
            <a:r>
              <a:rPr lang="en-US" sz="2400" i="1" dirty="0">
                <a:solidFill>
                  <a:srgbClr val="008800"/>
                </a:solidFill>
                <a:latin typeface="Courier New" panose="02070309020205020404" pitchFamily="49" charset="0"/>
                <a:ea typeface="Times New Roman" panose="02020603050405020304" pitchFamily="18" charset="0"/>
                <a:cs typeface="Times New Roman" panose="02020603050405020304" pitchFamily="18" charset="0"/>
              </a:rPr>
              <a:t>// Iterate over res</a:t>
            </a:r>
            <a:endParaRPr lang="en-US" sz="3600" dirty="0">
              <a:latin typeface="Calibri" panose="020F0502020204030204" pitchFamily="34"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b="1" dirty="0">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int</a:t>
            </a: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dirty="0" err="1">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val</a:t>
            </a: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 </a:t>
            </a:r>
            <a:r>
              <a:rPr lang="en-US" sz="2400"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0</a:t>
            </a: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3600" dirty="0">
              <a:latin typeface="Calibri" panose="020F0502020204030204" pitchFamily="34"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b="1" dirty="0">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for</a:t>
            </a: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b="1" dirty="0">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int</a:t>
            </a: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j = </a:t>
            </a:r>
            <a:r>
              <a:rPr lang="en-US" sz="2400"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9</a:t>
            </a: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j &gt;= </a:t>
            </a:r>
            <a:r>
              <a:rPr lang="en-US" sz="2400"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0</a:t>
            </a: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j --) { </a:t>
            </a:r>
            <a:r>
              <a:rPr lang="en-US" sz="2400" i="1" dirty="0">
                <a:solidFill>
                  <a:srgbClr val="008800"/>
                </a:solidFill>
                <a:latin typeface="Courier New" panose="02070309020205020404" pitchFamily="49" charset="0"/>
                <a:ea typeface="Times New Roman" panose="02020603050405020304" pitchFamily="18" charset="0"/>
                <a:cs typeface="Times New Roman" panose="02020603050405020304" pitchFamily="18" charset="0"/>
              </a:rPr>
              <a:t>// iterate over A</a:t>
            </a:r>
            <a:endParaRPr lang="en-US" sz="3600" dirty="0">
              <a:latin typeface="Calibri" panose="020F0502020204030204" pitchFamily="34"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b="1" dirty="0">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if</a:t>
            </a: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 </a:t>
            </a:r>
            <a:r>
              <a:rPr lang="en-US" sz="2400" dirty="0" err="1">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i</a:t>
            </a: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 </a:t>
            </a:r>
            <a:r>
              <a:rPr lang="en-US" sz="2400"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9</a:t>
            </a: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 j &gt;= </a:t>
            </a:r>
            <a:r>
              <a:rPr lang="en-US" sz="2400"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0</a:t>
            </a: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&amp;&amp; j - </a:t>
            </a:r>
            <a:r>
              <a:rPr lang="en-US" sz="2400"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9</a:t>
            </a: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 j &lt;</a:t>
            </a:r>
            <a:r>
              <a:rPr lang="en-US" sz="2400"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1000</a:t>
            </a: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3600" dirty="0">
              <a:latin typeface="Calibri" panose="020F0502020204030204" pitchFamily="34"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dirty="0" err="1">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val</a:t>
            </a: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 = A[</a:t>
            </a:r>
            <a:r>
              <a:rPr lang="en-US" sz="2400" dirty="0" err="1">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i</a:t>
            </a: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 </a:t>
            </a:r>
            <a:r>
              <a:rPr lang="en-US" sz="2400"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9</a:t>
            </a: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 j]*window[j];</a:t>
            </a:r>
            <a:endParaRPr lang="en-US" sz="3600" dirty="0">
              <a:latin typeface="Calibri" panose="020F0502020204030204" pitchFamily="34"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3600" dirty="0">
              <a:latin typeface="Calibri" panose="020F0502020204030204" pitchFamily="34"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res[</a:t>
            </a:r>
            <a:r>
              <a:rPr lang="en-US" sz="2400" dirty="0" err="1">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i</a:t>
            </a: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 </a:t>
            </a:r>
            <a:r>
              <a:rPr lang="en-US" sz="2400" dirty="0" err="1">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val</a:t>
            </a: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3600" dirty="0">
              <a:latin typeface="Calibri" panose="020F0502020204030204" pitchFamily="34"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A51224B1-F4B0-1848-A2F3-6FDCC584454E}"/>
              </a:ext>
            </a:extLst>
          </p:cNvPr>
          <p:cNvSpPr>
            <a:spLocks noGrp="1"/>
          </p:cNvSpPr>
          <p:nvPr>
            <p:ph type="sldNum" sz="quarter" idx="12"/>
          </p:nvPr>
        </p:nvSpPr>
        <p:spPr/>
        <p:txBody>
          <a:bodyPr/>
          <a:lstStyle/>
          <a:p>
            <a:fld id="{4FAB73BC-B049-4115-A692-8D63A059BFB8}" type="slidenum">
              <a:rPr lang="en-US" smtClean="0"/>
              <a:t>46</a:t>
            </a:fld>
            <a:endParaRPr lang="en-US"/>
          </a:p>
        </p:txBody>
      </p:sp>
    </p:spTree>
    <p:extLst>
      <p:ext uri="{BB962C8B-B14F-4D97-AF65-F5344CB8AC3E}">
        <p14:creationId xmlns:p14="http://schemas.microsoft.com/office/powerpoint/2010/main" val="18709572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66E73-E9BD-874C-9AEA-05A9418C272E}"/>
              </a:ext>
            </a:extLst>
          </p:cNvPr>
          <p:cNvSpPr>
            <a:spLocks noGrp="1"/>
          </p:cNvSpPr>
          <p:nvPr>
            <p:ph type="title"/>
          </p:nvPr>
        </p:nvSpPr>
        <p:spPr/>
        <p:txBody>
          <a:bodyPr/>
          <a:lstStyle/>
          <a:p>
            <a:r>
              <a:rPr lang="en-US" dirty="0"/>
              <a:t>1D Convolution – tiled</a:t>
            </a:r>
          </a:p>
        </p:txBody>
      </p:sp>
      <p:sp>
        <p:nvSpPr>
          <p:cNvPr id="4" name="Rectangle 3">
            <a:extLst>
              <a:ext uri="{FF2B5EF4-FFF2-40B4-BE49-F238E27FC236}">
                <a16:creationId xmlns:a16="http://schemas.microsoft.com/office/drawing/2014/main" id="{FEB17320-063C-BC4E-A35C-77B8ACAEB87C}"/>
              </a:ext>
            </a:extLst>
          </p:cNvPr>
          <p:cNvSpPr/>
          <p:nvPr/>
        </p:nvSpPr>
        <p:spPr>
          <a:xfrm>
            <a:off x="130001" y="1804391"/>
            <a:ext cx="3943235" cy="1815882"/>
          </a:xfrm>
          <a:prstGeom prst="rect">
            <a:avLst/>
          </a:prstGeom>
        </p:spPr>
        <p:txBody>
          <a:bodyPr wrap="square">
            <a:spAutoFit/>
          </a:body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i="1" dirty="0">
                <a:solidFill>
                  <a:srgbClr val="008800"/>
                </a:solidFill>
                <a:latin typeface="Courier New" panose="02070309020205020404" pitchFamily="49" charset="0"/>
                <a:ea typeface="Times New Roman" panose="02020603050405020304" pitchFamily="18" charset="0"/>
                <a:cs typeface="Times New Roman" panose="02020603050405020304" pitchFamily="18" charset="0"/>
              </a:rPr>
              <a:t>// L2</a:t>
            </a:r>
            <a:endParaRPr lang="en-US" sz="1400" b="1" dirty="0">
              <a:solidFill>
                <a:srgbClr val="000080"/>
              </a:solidFill>
              <a:latin typeface="Courier New" panose="02070309020205020404" pitchFamily="49" charset="0"/>
              <a:ea typeface="Times New Roman" panose="02020603050405020304" pitchFamily="18"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b="1" dirty="0">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int</a:t>
            </a:r>
            <a:r>
              <a:rPr lang="en-US" sz="1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a:t>
            </a:r>
            <a:r>
              <a:rPr lang="en-US" sz="1400"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1000</a:t>
            </a:r>
            <a:r>
              <a:rPr lang="en-US" sz="1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window[</a:t>
            </a:r>
            <a:r>
              <a:rPr lang="en-US" sz="1400"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10</a:t>
            </a:r>
            <a:r>
              <a:rPr lang="en-US" sz="1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res[</a:t>
            </a:r>
            <a:r>
              <a:rPr lang="en-US" sz="1400"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1009</a:t>
            </a:r>
            <a:r>
              <a:rPr lang="en-US" sz="1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b="1" dirty="0">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int</a:t>
            </a:r>
            <a:r>
              <a:rPr lang="en-US" sz="1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*ptrA_1;</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b="1" dirty="0">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int</a:t>
            </a:r>
            <a:r>
              <a:rPr lang="en-US" sz="1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*ptrA_0;</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b="1" dirty="0">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int</a:t>
            </a:r>
            <a:r>
              <a:rPr lang="en-US" sz="1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*ptrRes_1;</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b="1" dirty="0">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int</a:t>
            </a:r>
            <a:r>
              <a:rPr lang="en-US" sz="1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*ptrRes_0;</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b="1" dirty="0">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int</a:t>
            </a:r>
            <a:r>
              <a:rPr lang="en-US" sz="1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*ptrWin_1;</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b="1" dirty="0">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int</a:t>
            </a:r>
            <a:r>
              <a:rPr lang="en-US" sz="14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*ptrWin_0;</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4767D82D-7665-674E-BC2E-7D600D73EC31}"/>
              </a:ext>
            </a:extLst>
          </p:cNvPr>
          <p:cNvSpPr/>
          <p:nvPr/>
        </p:nvSpPr>
        <p:spPr>
          <a:xfrm>
            <a:off x="4728153" y="1407518"/>
            <a:ext cx="7228315" cy="5509200"/>
          </a:xfrm>
          <a:prstGeom prst="rect">
            <a:avLst/>
          </a:prstGeom>
        </p:spPr>
        <p:txBody>
          <a:bodyPr wrap="square">
            <a:spAutoFit/>
          </a:body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i="1" dirty="0">
                <a:solidFill>
                  <a:srgbClr val="008800"/>
                </a:solidFill>
                <a:latin typeface="Courier New" panose="02070309020205020404" pitchFamily="49" charset="0"/>
                <a:ea typeface="Times New Roman" panose="02020603050405020304" pitchFamily="18" charset="0"/>
                <a:cs typeface="Times New Roman" panose="02020603050405020304" pitchFamily="18" charset="0"/>
              </a:rPr>
              <a:t>// L1</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ptrA_1 = A;</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ptrRes_1 = res;</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ptrWin_1 = win;</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b="1" dirty="0">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for</a:t>
            </a:r>
            <a:r>
              <a:rPr lang="en-US" sz="16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b="1" dirty="0">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int</a:t>
            </a:r>
            <a:r>
              <a:rPr lang="en-US" sz="16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ii = </a:t>
            </a:r>
            <a:r>
              <a:rPr lang="en-US" sz="1600"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0</a:t>
            </a:r>
            <a:r>
              <a:rPr lang="en-US" sz="16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ii &lt; </a:t>
            </a:r>
            <a:r>
              <a:rPr lang="en-US" sz="1600"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1009</a:t>
            </a:r>
            <a:r>
              <a:rPr lang="en-US" sz="16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ii +=</a:t>
            </a:r>
            <a:r>
              <a:rPr lang="en-US" sz="1600"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100</a:t>
            </a:r>
            <a:r>
              <a:rPr lang="en-US" sz="16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b="1" dirty="0">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int</a:t>
            </a:r>
            <a:r>
              <a:rPr lang="en-US" sz="16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end = (ii + </a:t>
            </a:r>
            <a:r>
              <a:rPr lang="en-US" sz="1600"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100</a:t>
            </a:r>
            <a:r>
              <a:rPr lang="en-US" sz="16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&lt; </a:t>
            </a:r>
            <a:r>
              <a:rPr lang="en-US" sz="1600"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1009</a:t>
            </a:r>
            <a:r>
              <a:rPr lang="en-US" sz="16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 </a:t>
            </a:r>
            <a:r>
              <a:rPr lang="en-US" sz="1600"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100</a:t>
            </a:r>
            <a:r>
              <a:rPr lang="en-US" sz="16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 </a:t>
            </a:r>
            <a:r>
              <a:rPr lang="en-US" sz="1600"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1009</a:t>
            </a:r>
            <a:r>
              <a:rPr lang="en-US" sz="16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a:t>
            </a:r>
            <a:r>
              <a:rPr lang="en-US" sz="1600"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100</a:t>
            </a:r>
            <a:r>
              <a:rPr lang="en-US" sz="16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b="1" dirty="0">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for</a:t>
            </a:r>
            <a:r>
              <a:rPr lang="en-US" sz="16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b="1" dirty="0">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int</a:t>
            </a:r>
            <a:r>
              <a:rPr lang="en-US" sz="16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dirty="0" err="1">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i</a:t>
            </a:r>
            <a:r>
              <a:rPr lang="en-US" sz="16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 </a:t>
            </a:r>
            <a:r>
              <a:rPr lang="en-US" sz="1600"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0</a:t>
            </a:r>
            <a:r>
              <a:rPr lang="en-US" sz="16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dirty="0" err="1">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i</a:t>
            </a:r>
            <a:r>
              <a:rPr lang="en-US" sz="16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&lt; end; </a:t>
            </a:r>
            <a:r>
              <a:rPr lang="en-US" sz="1600" dirty="0" err="1">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i</a:t>
            </a:r>
            <a:r>
              <a:rPr lang="en-US" sz="16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b="1" dirty="0">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int</a:t>
            </a:r>
            <a:r>
              <a:rPr lang="en-US" sz="16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dirty="0" err="1">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val</a:t>
            </a:r>
            <a:r>
              <a:rPr lang="en-US" sz="16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 </a:t>
            </a:r>
            <a:r>
              <a:rPr lang="en-US" sz="1600"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0</a:t>
            </a:r>
            <a:r>
              <a:rPr lang="en-US" sz="16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i="1" dirty="0">
                <a:solidFill>
                  <a:srgbClr val="008800"/>
                </a:solidFill>
                <a:latin typeface="Courier New" panose="02070309020205020404" pitchFamily="49" charset="0"/>
                <a:ea typeface="Times New Roman" panose="02020603050405020304" pitchFamily="18" charset="0"/>
                <a:cs typeface="Times New Roman" panose="02020603050405020304" pitchFamily="18" charset="0"/>
              </a:rPr>
              <a:t>// L0</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ptrRes_0 = ptrRes_1 + </a:t>
            </a:r>
            <a:r>
              <a:rPr lang="en-US" sz="1600" dirty="0" err="1">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i</a:t>
            </a:r>
            <a:r>
              <a:rPr lang="en-US" sz="16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b="1" dirty="0">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for</a:t>
            </a:r>
            <a:r>
              <a:rPr lang="en-US" sz="16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b="1" dirty="0">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int</a:t>
            </a:r>
            <a:r>
              <a:rPr lang="en-US" sz="16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j = </a:t>
            </a:r>
            <a:r>
              <a:rPr lang="en-US" sz="1600"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9</a:t>
            </a:r>
            <a:r>
              <a:rPr lang="en-US" sz="16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j &gt;= </a:t>
            </a:r>
            <a:r>
              <a:rPr lang="en-US" sz="1600"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0</a:t>
            </a:r>
            <a:r>
              <a:rPr lang="en-US" sz="16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j --)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b="1" dirty="0">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if</a:t>
            </a:r>
            <a:r>
              <a:rPr lang="en-US" sz="16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 </a:t>
            </a:r>
            <a:r>
              <a:rPr lang="en-US" sz="1600" dirty="0" err="1">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i</a:t>
            </a:r>
            <a:r>
              <a:rPr lang="en-US" sz="16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 </a:t>
            </a:r>
            <a:r>
              <a:rPr lang="en-US" sz="1600"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9</a:t>
            </a:r>
            <a:r>
              <a:rPr lang="en-US" sz="16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 j &gt;= </a:t>
            </a:r>
            <a:r>
              <a:rPr lang="en-US" sz="1600"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0</a:t>
            </a:r>
            <a:r>
              <a:rPr lang="en-US" sz="16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&amp;&amp; j - </a:t>
            </a:r>
            <a:r>
              <a:rPr lang="en-US" sz="1600"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9</a:t>
            </a:r>
            <a:r>
              <a:rPr lang="en-US" sz="16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 j &lt; end)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ptrWin_0 = ptrWin_1 + j;</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ptrA_0 = ptrA_1 + (</a:t>
            </a:r>
            <a:r>
              <a:rPr lang="en-US" sz="1600" dirty="0" err="1">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i</a:t>
            </a:r>
            <a:r>
              <a:rPr lang="en-US" sz="16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 </a:t>
            </a:r>
            <a:r>
              <a:rPr lang="en-US" sz="1600"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9</a:t>
            </a:r>
            <a:r>
              <a:rPr lang="en-US" sz="16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 j);</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s-ES" sz="16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val + = *ptrA_0 + *ptrWin_0;</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S" sz="16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S" sz="16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ptrRes_0 = val;</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S" sz="16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ptrRes_1 += </a:t>
            </a:r>
            <a:r>
              <a:rPr lang="en-US" sz="1600"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100</a:t>
            </a:r>
            <a:r>
              <a:rPr lang="en-US" sz="16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ptrA_1 += </a:t>
            </a:r>
            <a:r>
              <a:rPr lang="en-US" sz="1600"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100</a:t>
            </a:r>
            <a:r>
              <a:rPr lang="en-US" sz="16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4EFD589E-1A21-9E46-8713-8F9A7BDB067C}"/>
              </a:ext>
            </a:extLst>
          </p:cNvPr>
          <p:cNvCxnSpPr/>
          <p:nvPr/>
        </p:nvCxnSpPr>
        <p:spPr>
          <a:xfrm>
            <a:off x="4360221" y="1949542"/>
            <a:ext cx="0" cy="4631377"/>
          </a:xfrm>
          <a:prstGeom prst="line">
            <a:avLst/>
          </a:prstGeom>
        </p:spPr>
        <p:style>
          <a:lnRef idx="1">
            <a:schemeClr val="accent1"/>
          </a:lnRef>
          <a:fillRef idx="0">
            <a:schemeClr val="accent1"/>
          </a:fillRef>
          <a:effectRef idx="0">
            <a:schemeClr val="accent1"/>
          </a:effectRef>
          <a:fontRef idx="minor">
            <a:schemeClr val="tx1"/>
          </a:fontRef>
        </p:style>
      </p:cxnSp>
      <p:sp>
        <p:nvSpPr>
          <p:cNvPr id="8" name="Bent-Up Arrow 7">
            <a:extLst>
              <a:ext uri="{FF2B5EF4-FFF2-40B4-BE49-F238E27FC236}">
                <a16:creationId xmlns:a16="http://schemas.microsoft.com/office/drawing/2014/main" id="{25A218D8-B12A-E74C-9D27-1E57401C26C9}"/>
              </a:ext>
            </a:extLst>
          </p:cNvPr>
          <p:cNvSpPr/>
          <p:nvPr/>
        </p:nvSpPr>
        <p:spPr>
          <a:xfrm>
            <a:off x="235527" y="3086351"/>
            <a:ext cx="4492626" cy="654767"/>
          </a:xfrm>
          <a:prstGeom prst="bentUpArrow">
            <a:avLst>
              <a:gd name="adj1" fmla="val 14420"/>
              <a:gd name="adj2" fmla="val 25000"/>
              <a:gd name="adj3" fmla="val 376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38569D47-700C-2540-AE14-823150A77F5E}"/>
              </a:ext>
            </a:extLst>
          </p:cNvPr>
          <p:cNvSpPr>
            <a:spLocks noGrp="1"/>
          </p:cNvSpPr>
          <p:nvPr>
            <p:ph type="sldNum" sz="quarter" idx="12"/>
          </p:nvPr>
        </p:nvSpPr>
        <p:spPr/>
        <p:txBody>
          <a:bodyPr/>
          <a:lstStyle/>
          <a:p>
            <a:fld id="{4FAB73BC-B049-4115-A692-8D63A059BFB8}" type="slidenum">
              <a:rPr lang="en-US" smtClean="0"/>
              <a:t>47</a:t>
            </a:fld>
            <a:endParaRPr lang="en-US"/>
          </a:p>
        </p:txBody>
      </p:sp>
    </p:spTree>
    <p:extLst>
      <p:ext uri="{BB962C8B-B14F-4D97-AF65-F5344CB8AC3E}">
        <p14:creationId xmlns:p14="http://schemas.microsoft.com/office/powerpoint/2010/main" val="33718258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7728B-73E6-C041-977E-10F014E971A6}"/>
              </a:ext>
            </a:extLst>
          </p:cNvPr>
          <p:cNvSpPr>
            <a:spLocks noGrp="1"/>
          </p:cNvSpPr>
          <p:nvPr>
            <p:ph type="title"/>
          </p:nvPr>
        </p:nvSpPr>
        <p:spPr/>
        <p:txBody>
          <a:bodyPr/>
          <a:lstStyle/>
          <a:p>
            <a:r>
              <a:rPr lang="en-US" dirty="0"/>
              <a:t>1D Convolution</a:t>
            </a:r>
            <a:br>
              <a:rPr lang="en-US" dirty="0"/>
            </a:br>
            <a:r>
              <a:rPr lang="en-US" dirty="0"/>
              <a:t>Pseudo-code </a:t>
            </a:r>
          </a:p>
        </p:txBody>
      </p:sp>
      <p:sp>
        <p:nvSpPr>
          <p:cNvPr id="23" name="Rectangle 22">
            <a:extLst>
              <a:ext uri="{FF2B5EF4-FFF2-40B4-BE49-F238E27FC236}">
                <a16:creationId xmlns:a16="http://schemas.microsoft.com/office/drawing/2014/main" id="{A85D3A37-527A-294B-A9D5-13AF7C8BB57D}"/>
              </a:ext>
            </a:extLst>
          </p:cNvPr>
          <p:cNvSpPr/>
          <p:nvPr/>
        </p:nvSpPr>
        <p:spPr>
          <a:xfrm>
            <a:off x="6096000" y="165977"/>
            <a:ext cx="6096000" cy="6924973"/>
          </a:xfrm>
          <a:prstGeom prst="rect">
            <a:avLst/>
          </a:prstGeom>
        </p:spPr>
        <p:txBody>
          <a:bodyPr>
            <a:spAutoFit/>
          </a:bodyPr>
          <a:lstStyle/>
          <a:p>
            <a:r>
              <a:rPr lang="en-US" sz="1200" i="1" dirty="0">
                <a:solidFill>
                  <a:srgbClr val="008800"/>
                </a:solidFill>
                <a:latin typeface="Arial" panose="020B0604020202020204" pitchFamily="34" charset="0"/>
              </a:rPr>
              <a:t>// L2</a:t>
            </a:r>
            <a:endParaRPr lang="en-US" sz="1200" dirty="0"/>
          </a:p>
          <a:p>
            <a:r>
              <a:rPr lang="en-US" sz="1200" b="1" dirty="0">
                <a:solidFill>
                  <a:srgbClr val="000080"/>
                </a:solidFill>
                <a:latin typeface="Arial" panose="020B0604020202020204" pitchFamily="34" charset="0"/>
              </a:rPr>
              <a:t>int</a:t>
            </a:r>
            <a:r>
              <a:rPr lang="en-US" sz="1200" dirty="0">
                <a:solidFill>
                  <a:srgbClr val="333333"/>
                </a:solidFill>
                <a:latin typeface="Arial" panose="020B0604020202020204" pitchFamily="34" charset="0"/>
              </a:rPr>
              <a:t> A[</a:t>
            </a:r>
            <a:r>
              <a:rPr lang="en-US" sz="1200" dirty="0">
                <a:solidFill>
                  <a:srgbClr val="0000FF"/>
                </a:solidFill>
                <a:latin typeface="Arial" panose="020B0604020202020204" pitchFamily="34" charset="0"/>
              </a:rPr>
              <a:t>1000</a:t>
            </a:r>
            <a:r>
              <a:rPr lang="en-US" sz="1200" dirty="0">
                <a:solidFill>
                  <a:srgbClr val="333333"/>
                </a:solidFill>
                <a:latin typeface="Arial" panose="020B0604020202020204" pitchFamily="34" charset="0"/>
              </a:rPr>
              <a:t>], window[</a:t>
            </a:r>
            <a:r>
              <a:rPr lang="en-US" sz="1200" dirty="0">
                <a:solidFill>
                  <a:srgbClr val="0000FF"/>
                </a:solidFill>
                <a:latin typeface="Arial" panose="020B0604020202020204" pitchFamily="34" charset="0"/>
              </a:rPr>
              <a:t>10</a:t>
            </a:r>
            <a:r>
              <a:rPr lang="en-US" sz="1200" dirty="0">
                <a:solidFill>
                  <a:srgbClr val="333333"/>
                </a:solidFill>
                <a:latin typeface="Arial" panose="020B0604020202020204" pitchFamily="34" charset="0"/>
              </a:rPr>
              <a:t>], res[</a:t>
            </a:r>
            <a:r>
              <a:rPr lang="en-US" sz="1200" dirty="0">
                <a:solidFill>
                  <a:srgbClr val="0000FF"/>
                </a:solidFill>
                <a:latin typeface="Arial" panose="020B0604020202020204" pitchFamily="34" charset="0"/>
              </a:rPr>
              <a:t>1009</a:t>
            </a:r>
            <a:r>
              <a:rPr lang="en-US" sz="1200" dirty="0">
                <a:solidFill>
                  <a:srgbClr val="333333"/>
                </a:solidFill>
                <a:latin typeface="Arial" panose="020B0604020202020204" pitchFamily="34" charset="0"/>
              </a:rPr>
              <a:t>];</a:t>
            </a:r>
            <a:endParaRPr lang="en-US" sz="1200" dirty="0"/>
          </a:p>
          <a:p>
            <a:r>
              <a:rPr lang="en-US" sz="1200" dirty="0">
                <a:solidFill>
                  <a:srgbClr val="333333"/>
                </a:solidFill>
                <a:latin typeface="Arial" panose="020B0604020202020204" pitchFamily="34" charset="0"/>
              </a:rPr>
              <a:t>conv_1D(A, window, res, </a:t>
            </a:r>
            <a:r>
              <a:rPr lang="en-US" sz="1200" dirty="0">
                <a:solidFill>
                  <a:srgbClr val="0000FF"/>
                </a:solidFill>
                <a:latin typeface="Arial" panose="020B0604020202020204" pitchFamily="34" charset="0"/>
              </a:rPr>
              <a:t>1009</a:t>
            </a:r>
            <a:r>
              <a:rPr lang="en-US" sz="1200" dirty="0">
                <a:solidFill>
                  <a:srgbClr val="333333"/>
                </a:solidFill>
                <a:latin typeface="Arial" panose="020B0604020202020204" pitchFamily="34" charset="0"/>
              </a:rPr>
              <a:t>);</a:t>
            </a:r>
          </a:p>
          <a:p>
            <a:endParaRPr lang="en-US" sz="1200" dirty="0"/>
          </a:p>
          <a:p>
            <a:r>
              <a:rPr lang="en-US" sz="1200" i="1" dirty="0">
                <a:solidFill>
                  <a:srgbClr val="008800"/>
                </a:solidFill>
                <a:latin typeface="Arial" panose="020B0604020202020204" pitchFamily="34" charset="0"/>
              </a:rPr>
              <a:t>// L1</a:t>
            </a:r>
            <a:endParaRPr lang="en-US" sz="1200" dirty="0"/>
          </a:p>
          <a:p>
            <a:r>
              <a:rPr lang="en-US" sz="1200" dirty="0" err="1">
                <a:solidFill>
                  <a:srgbClr val="00B050"/>
                </a:solidFill>
                <a:latin typeface="Arial" panose="020B0604020202020204" pitchFamily="34" charset="0"/>
              </a:rPr>
              <a:t>codelet_def</a:t>
            </a:r>
            <a:r>
              <a:rPr lang="en-US" sz="1200" dirty="0">
                <a:solidFill>
                  <a:srgbClr val="333333"/>
                </a:solidFill>
                <a:latin typeface="Arial" panose="020B0604020202020204" pitchFamily="34" charset="0"/>
              </a:rPr>
              <a:t> </a:t>
            </a:r>
            <a:r>
              <a:rPr lang="en-US" sz="1200" b="1" dirty="0">
                <a:solidFill>
                  <a:srgbClr val="333333"/>
                </a:solidFill>
                <a:latin typeface="Arial" panose="020B0604020202020204" pitchFamily="34" charset="0"/>
              </a:rPr>
              <a:t>conv_1D</a:t>
            </a:r>
            <a:r>
              <a:rPr lang="en-US" sz="1200" dirty="0">
                <a:solidFill>
                  <a:srgbClr val="333333"/>
                </a:solidFill>
                <a:latin typeface="Arial" panose="020B0604020202020204" pitchFamily="34" charset="0"/>
              </a:rPr>
              <a:t> (</a:t>
            </a:r>
            <a:r>
              <a:rPr lang="en-US" sz="1200" b="1" dirty="0">
                <a:solidFill>
                  <a:srgbClr val="000080"/>
                </a:solidFill>
                <a:latin typeface="Arial" panose="020B0604020202020204" pitchFamily="34" charset="0"/>
              </a:rPr>
              <a:t>int</a:t>
            </a:r>
            <a:r>
              <a:rPr lang="en-US" sz="1200" dirty="0">
                <a:solidFill>
                  <a:srgbClr val="333333"/>
                </a:solidFill>
                <a:latin typeface="Arial" panose="020B0604020202020204" pitchFamily="34" charset="0"/>
              </a:rPr>
              <a:t> *A, </a:t>
            </a:r>
            <a:r>
              <a:rPr lang="en-US" sz="1200" b="1" dirty="0">
                <a:solidFill>
                  <a:srgbClr val="000080"/>
                </a:solidFill>
                <a:latin typeface="Arial" panose="020B0604020202020204" pitchFamily="34" charset="0"/>
              </a:rPr>
              <a:t>int</a:t>
            </a:r>
            <a:r>
              <a:rPr lang="en-US" sz="1200" dirty="0">
                <a:solidFill>
                  <a:srgbClr val="333333"/>
                </a:solidFill>
                <a:latin typeface="Arial" panose="020B0604020202020204" pitchFamily="34" charset="0"/>
              </a:rPr>
              <a:t> *Window, </a:t>
            </a:r>
            <a:r>
              <a:rPr lang="en-US" sz="1200" b="1" dirty="0">
                <a:solidFill>
                  <a:srgbClr val="000080"/>
                </a:solidFill>
                <a:latin typeface="Arial" panose="020B0604020202020204" pitchFamily="34" charset="0"/>
              </a:rPr>
              <a:t>int</a:t>
            </a:r>
            <a:r>
              <a:rPr lang="en-US" sz="1200" dirty="0">
                <a:solidFill>
                  <a:srgbClr val="333333"/>
                </a:solidFill>
                <a:latin typeface="Arial" panose="020B0604020202020204" pitchFamily="34" charset="0"/>
              </a:rPr>
              <a:t>* res, </a:t>
            </a:r>
            <a:r>
              <a:rPr lang="en-US" sz="1200" b="1" dirty="0">
                <a:solidFill>
                  <a:srgbClr val="000080"/>
                </a:solidFill>
                <a:latin typeface="Arial" panose="020B0604020202020204" pitchFamily="34" charset="0"/>
              </a:rPr>
              <a:t>int</a:t>
            </a:r>
            <a:r>
              <a:rPr lang="en-US" sz="1200" dirty="0">
                <a:solidFill>
                  <a:srgbClr val="333333"/>
                </a:solidFill>
                <a:latin typeface="Arial" panose="020B0604020202020204" pitchFamily="34" charset="0"/>
              </a:rPr>
              <a:t> </a:t>
            </a:r>
            <a:r>
              <a:rPr lang="en-US" sz="1200" dirty="0" err="1">
                <a:solidFill>
                  <a:srgbClr val="333333"/>
                </a:solidFill>
                <a:latin typeface="Arial" panose="020B0604020202020204" pitchFamily="34" charset="0"/>
              </a:rPr>
              <a:t>sizeRes</a:t>
            </a:r>
            <a:r>
              <a:rPr lang="en-US" sz="1200" dirty="0">
                <a:solidFill>
                  <a:srgbClr val="333333"/>
                </a:solidFill>
                <a:latin typeface="Arial" panose="020B0604020202020204" pitchFamily="34" charset="0"/>
              </a:rPr>
              <a:t>) {</a:t>
            </a:r>
            <a:endParaRPr lang="en-US" sz="1200" dirty="0"/>
          </a:p>
          <a:p>
            <a:r>
              <a:rPr lang="en-US" sz="1200" b="1" dirty="0">
                <a:solidFill>
                  <a:srgbClr val="000080"/>
                </a:solidFill>
                <a:latin typeface="Arial" panose="020B0604020202020204" pitchFamily="34" charset="0"/>
              </a:rPr>
              <a:t>   int</a:t>
            </a:r>
            <a:r>
              <a:rPr lang="en-US" sz="1200" dirty="0">
                <a:solidFill>
                  <a:srgbClr val="333333"/>
                </a:solidFill>
                <a:latin typeface="Arial" panose="020B0604020202020204" pitchFamily="34" charset="0"/>
              </a:rPr>
              <a:t> *ptrA_1;</a:t>
            </a:r>
            <a:endParaRPr lang="en-US" sz="1200" dirty="0"/>
          </a:p>
          <a:p>
            <a:r>
              <a:rPr lang="en-US" sz="1200" b="1" dirty="0">
                <a:solidFill>
                  <a:srgbClr val="000080"/>
                </a:solidFill>
                <a:latin typeface="Arial" panose="020B0604020202020204" pitchFamily="34" charset="0"/>
              </a:rPr>
              <a:t>   int</a:t>
            </a:r>
            <a:r>
              <a:rPr lang="en-US" sz="1200" dirty="0">
                <a:solidFill>
                  <a:srgbClr val="333333"/>
                </a:solidFill>
                <a:latin typeface="Arial" panose="020B0604020202020204" pitchFamily="34" charset="0"/>
              </a:rPr>
              <a:t> *ptrRes_1;</a:t>
            </a:r>
            <a:endParaRPr lang="en-US" sz="1200" dirty="0"/>
          </a:p>
          <a:p>
            <a:r>
              <a:rPr lang="en-US" sz="1200" b="1" dirty="0">
                <a:solidFill>
                  <a:srgbClr val="000080"/>
                </a:solidFill>
                <a:latin typeface="Arial" panose="020B0604020202020204" pitchFamily="34" charset="0"/>
              </a:rPr>
              <a:t>   int</a:t>
            </a:r>
            <a:r>
              <a:rPr lang="en-US" sz="1200" dirty="0">
                <a:solidFill>
                  <a:srgbClr val="333333"/>
                </a:solidFill>
                <a:latin typeface="Arial" panose="020B0604020202020204" pitchFamily="34" charset="0"/>
              </a:rPr>
              <a:t> *ptrWin_1;</a:t>
            </a:r>
            <a:endParaRPr lang="en-US" sz="1200" dirty="0"/>
          </a:p>
          <a:p>
            <a:r>
              <a:rPr lang="en-US" sz="1200" dirty="0">
                <a:solidFill>
                  <a:srgbClr val="333333"/>
                </a:solidFill>
                <a:latin typeface="Arial" panose="020B0604020202020204" pitchFamily="34" charset="0"/>
              </a:rPr>
              <a:t>   ptrA_1 = A;</a:t>
            </a:r>
            <a:endParaRPr lang="en-US" sz="1200" dirty="0"/>
          </a:p>
          <a:p>
            <a:r>
              <a:rPr lang="en-US" sz="1200" dirty="0">
                <a:solidFill>
                  <a:srgbClr val="333333"/>
                </a:solidFill>
                <a:latin typeface="Arial" panose="020B0604020202020204" pitchFamily="34" charset="0"/>
              </a:rPr>
              <a:t>   ptrRes_1 = res;</a:t>
            </a:r>
            <a:endParaRPr lang="en-US" sz="1200" dirty="0"/>
          </a:p>
          <a:p>
            <a:r>
              <a:rPr lang="en-US" sz="1200" dirty="0">
                <a:solidFill>
                  <a:srgbClr val="333333"/>
                </a:solidFill>
                <a:latin typeface="Arial" panose="020B0604020202020204" pitchFamily="34" charset="0"/>
              </a:rPr>
              <a:t>   ptrWin_1 = win;</a:t>
            </a:r>
            <a:endParaRPr lang="en-US" sz="1200" dirty="0"/>
          </a:p>
          <a:p>
            <a:r>
              <a:rPr lang="en-US" sz="1200" b="1" dirty="0">
                <a:solidFill>
                  <a:srgbClr val="000080"/>
                </a:solidFill>
                <a:latin typeface="Arial" panose="020B0604020202020204" pitchFamily="34" charset="0"/>
              </a:rPr>
              <a:t>   for</a:t>
            </a:r>
            <a:r>
              <a:rPr lang="en-US" sz="1200" dirty="0">
                <a:solidFill>
                  <a:srgbClr val="333333"/>
                </a:solidFill>
                <a:latin typeface="Arial" panose="020B0604020202020204" pitchFamily="34" charset="0"/>
              </a:rPr>
              <a:t> (</a:t>
            </a:r>
            <a:r>
              <a:rPr lang="en-US" sz="1200" b="1" dirty="0">
                <a:solidFill>
                  <a:srgbClr val="000080"/>
                </a:solidFill>
                <a:latin typeface="Arial" panose="020B0604020202020204" pitchFamily="34" charset="0"/>
              </a:rPr>
              <a:t>int</a:t>
            </a:r>
            <a:r>
              <a:rPr lang="en-US" sz="1200" dirty="0">
                <a:solidFill>
                  <a:srgbClr val="333333"/>
                </a:solidFill>
                <a:latin typeface="Arial" panose="020B0604020202020204" pitchFamily="34" charset="0"/>
              </a:rPr>
              <a:t> ii = </a:t>
            </a:r>
            <a:r>
              <a:rPr lang="en-US" sz="1200" dirty="0">
                <a:solidFill>
                  <a:srgbClr val="0000FF"/>
                </a:solidFill>
                <a:latin typeface="Arial" panose="020B0604020202020204" pitchFamily="34" charset="0"/>
              </a:rPr>
              <a:t>0</a:t>
            </a:r>
            <a:r>
              <a:rPr lang="en-US" sz="1200" dirty="0">
                <a:solidFill>
                  <a:srgbClr val="333333"/>
                </a:solidFill>
                <a:latin typeface="Arial" panose="020B0604020202020204" pitchFamily="34" charset="0"/>
              </a:rPr>
              <a:t>; ii &lt; </a:t>
            </a:r>
            <a:r>
              <a:rPr lang="en-US" sz="1200" dirty="0" err="1">
                <a:solidFill>
                  <a:srgbClr val="333333"/>
                </a:solidFill>
                <a:latin typeface="Arial" panose="020B0604020202020204" pitchFamily="34" charset="0"/>
              </a:rPr>
              <a:t>sizeRes</a:t>
            </a:r>
            <a:r>
              <a:rPr lang="en-US" sz="1200" dirty="0">
                <a:solidFill>
                  <a:srgbClr val="333333"/>
                </a:solidFill>
                <a:latin typeface="Arial" panose="020B0604020202020204" pitchFamily="34" charset="0"/>
              </a:rPr>
              <a:t>; ii +=</a:t>
            </a:r>
            <a:r>
              <a:rPr lang="en-US" sz="1200" dirty="0">
                <a:solidFill>
                  <a:srgbClr val="0000FF"/>
                </a:solidFill>
                <a:latin typeface="Arial" panose="020B0604020202020204" pitchFamily="34" charset="0"/>
              </a:rPr>
              <a:t>100</a:t>
            </a:r>
            <a:r>
              <a:rPr lang="en-US" sz="1200" dirty="0">
                <a:solidFill>
                  <a:srgbClr val="333333"/>
                </a:solidFill>
                <a:latin typeface="Arial" panose="020B0604020202020204" pitchFamily="34" charset="0"/>
              </a:rPr>
              <a:t>) {</a:t>
            </a:r>
            <a:endParaRPr lang="en-US" sz="1200" dirty="0"/>
          </a:p>
          <a:p>
            <a:r>
              <a:rPr lang="en-US" sz="1200" dirty="0">
                <a:solidFill>
                  <a:srgbClr val="333333"/>
                </a:solidFill>
                <a:latin typeface="Arial" panose="020B0604020202020204" pitchFamily="34" charset="0"/>
              </a:rPr>
              <a:t>       </a:t>
            </a:r>
            <a:r>
              <a:rPr lang="en-US" sz="1200" b="1" dirty="0">
                <a:solidFill>
                  <a:srgbClr val="000080"/>
                </a:solidFill>
                <a:latin typeface="Arial" panose="020B0604020202020204" pitchFamily="34" charset="0"/>
              </a:rPr>
              <a:t>int</a:t>
            </a:r>
            <a:r>
              <a:rPr lang="en-US" sz="1200" dirty="0">
                <a:solidFill>
                  <a:srgbClr val="333333"/>
                </a:solidFill>
                <a:latin typeface="Arial" panose="020B0604020202020204" pitchFamily="34" charset="0"/>
              </a:rPr>
              <a:t> end = (ii + </a:t>
            </a:r>
            <a:r>
              <a:rPr lang="en-US" sz="1200" dirty="0">
                <a:solidFill>
                  <a:srgbClr val="0000FF"/>
                </a:solidFill>
                <a:latin typeface="Arial" panose="020B0604020202020204" pitchFamily="34" charset="0"/>
              </a:rPr>
              <a:t>100</a:t>
            </a:r>
            <a:r>
              <a:rPr lang="en-US" sz="1200" dirty="0">
                <a:solidFill>
                  <a:srgbClr val="333333"/>
                </a:solidFill>
                <a:latin typeface="Arial" panose="020B0604020202020204" pitchFamily="34" charset="0"/>
              </a:rPr>
              <a:t> &lt; </a:t>
            </a:r>
            <a:r>
              <a:rPr lang="en-US" sz="1200" dirty="0" err="1">
                <a:solidFill>
                  <a:srgbClr val="333333"/>
                </a:solidFill>
                <a:latin typeface="Arial" panose="020B0604020202020204" pitchFamily="34" charset="0"/>
              </a:rPr>
              <a:t>sizeRes</a:t>
            </a:r>
            <a:r>
              <a:rPr lang="en-US" sz="1200" dirty="0">
                <a:solidFill>
                  <a:srgbClr val="333333"/>
                </a:solidFill>
                <a:latin typeface="Arial" panose="020B0604020202020204" pitchFamily="34" charset="0"/>
              </a:rPr>
              <a:t> ? </a:t>
            </a:r>
            <a:r>
              <a:rPr lang="en-US" sz="1200" dirty="0">
                <a:solidFill>
                  <a:srgbClr val="0000FF"/>
                </a:solidFill>
                <a:latin typeface="Arial" panose="020B0604020202020204" pitchFamily="34" charset="0"/>
              </a:rPr>
              <a:t>100</a:t>
            </a:r>
            <a:r>
              <a:rPr lang="en-US" sz="1200" dirty="0">
                <a:solidFill>
                  <a:srgbClr val="333333"/>
                </a:solidFill>
                <a:latin typeface="Arial" panose="020B0604020202020204" pitchFamily="34" charset="0"/>
              </a:rPr>
              <a:t> : sizeRes%</a:t>
            </a:r>
            <a:r>
              <a:rPr lang="en-US" sz="1200" dirty="0">
                <a:solidFill>
                  <a:srgbClr val="0000FF"/>
                </a:solidFill>
                <a:latin typeface="Arial" panose="020B0604020202020204" pitchFamily="34" charset="0"/>
              </a:rPr>
              <a:t>100</a:t>
            </a:r>
            <a:r>
              <a:rPr lang="en-US" sz="1200" dirty="0">
                <a:solidFill>
                  <a:srgbClr val="333333"/>
                </a:solidFill>
                <a:latin typeface="Arial" panose="020B0604020202020204" pitchFamily="34" charset="0"/>
              </a:rPr>
              <a:t>);</a:t>
            </a:r>
            <a:endParaRPr lang="en-US" sz="1200" dirty="0"/>
          </a:p>
          <a:p>
            <a:r>
              <a:rPr lang="en-US" sz="1200" dirty="0">
                <a:solidFill>
                  <a:srgbClr val="333333"/>
                </a:solidFill>
                <a:latin typeface="Arial" panose="020B0604020202020204" pitchFamily="34" charset="0"/>
              </a:rPr>
              <a:t>       </a:t>
            </a:r>
            <a:r>
              <a:rPr lang="en-US" sz="1200" b="1" dirty="0">
                <a:solidFill>
                  <a:srgbClr val="000080"/>
                </a:solidFill>
                <a:latin typeface="Arial" panose="020B0604020202020204" pitchFamily="34" charset="0"/>
              </a:rPr>
              <a:t>for</a:t>
            </a:r>
            <a:r>
              <a:rPr lang="en-US" sz="1200" dirty="0">
                <a:solidFill>
                  <a:srgbClr val="333333"/>
                </a:solidFill>
                <a:latin typeface="Arial" panose="020B0604020202020204" pitchFamily="34" charset="0"/>
              </a:rPr>
              <a:t> (</a:t>
            </a:r>
            <a:r>
              <a:rPr lang="en-US" sz="1200" b="1" dirty="0">
                <a:solidFill>
                  <a:srgbClr val="000080"/>
                </a:solidFill>
                <a:latin typeface="Arial" panose="020B0604020202020204" pitchFamily="34" charset="0"/>
              </a:rPr>
              <a:t>int</a:t>
            </a:r>
            <a:r>
              <a:rPr lang="en-US" sz="1200" dirty="0">
                <a:solidFill>
                  <a:srgbClr val="333333"/>
                </a:solidFill>
                <a:latin typeface="Arial" panose="020B0604020202020204" pitchFamily="34" charset="0"/>
              </a:rPr>
              <a:t> </a:t>
            </a:r>
            <a:r>
              <a:rPr lang="en-US" sz="1200" dirty="0" err="1">
                <a:solidFill>
                  <a:srgbClr val="333333"/>
                </a:solidFill>
                <a:latin typeface="Arial" panose="020B0604020202020204" pitchFamily="34" charset="0"/>
              </a:rPr>
              <a:t>i</a:t>
            </a:r>
            <a:r>
              <a:rPr lang="en-US" sz="1200" dirty="0">
                <a:solidFill>
                  <a:srgbClr val="333333"/>
                </a:solidFill>
                <a:latin typeface="Arial" panose="020B0604020202020204" pitchFamily="34" charset="0"/>
              </a:rPr>
              <a:t> = </a:t>
            </a:r>
            <a:r>
              <a:rPr lang="en-US" sz="1200" dirty="0">
                <a:solidFill>
                  <a:srgbClr val="0000FF"/>
                </a:solidFill>
                <a:latin typeface="Arial" panose="020B0604020202020204" pitchFamily="34" charset="0"/>
              </a:rPr>
              <a:t>0</a:t>
            </a:r>
            <a:r>
              <a:rPr lang="en-US" sz="1200" dirty="0">
                <a:solidFill>
                  <a:srgbClr val="333333"/>
                </a:solidFill>
                <a:latin typeface="Arial" panose="020B0604020202020204" pitchFamily="34" charset="0"/>
              </a:rPr>
              <a:t>; </a:t>
            </a:r>
            <a:r>
              <a:rPr lang="en-US" sz="1200" dirty="0" err="1">
                <a:solidFill>
                  <a:srgbClr val="333333"/>
                </a:solidFill>
                <a:latin typeface="Arial" panose="020B0604020202020204" pitchFamily="34" charset="0"/>
              </a:rPr>
              <a:t>i</a:t>
            </a:r>
            <a:r>
              <a:rPr lang="en-US" sz="1200" dirty="0">
                <a:solidFill>
                  <a:srgbClr val="333333"/>
                </a:solidFill>
                <a:latin typeface="Arial" panose="020B0604020202020204" pitchFamily="34" charset="0"/>
              </a:rPr>
              <a:t> &lt; end; </a:t>
            </a:r>
            <a:r>
              <a:rPr lang="en-US" sz="1200" dirty="0" err="1">
                <a:solidFill>
                  <a:srgbClr val="333333"/>
                </a:solidFill>
                <a:latin typeface="Arial" panose="020B0604020202020204" pitchFamily="34" charset="0"/>
              </a:rPr>
              <a:t>i</a:t>
            </a:r>
            <a:r>
              <a:rPr lang="en-US" sz="1200" dirty="0">
                <a:solidFill>
                  <a:srgbClr val="333333"/>
                </a:solidFill>
                <a:latin typeface="Arial" panose="020B0604020202020204" pitchFamily="34" charset="0"/>
              </a:rPr>
              <a:t> ++) {</a:t>
            </a:r>
          </a:p>
          <a:p>
            <a:r>
              <a:rPr lang="en-US" sz="1200" dirty="0">
                <a:solidFill>
                  <a:srgbClr val="333333"/>
                </a:solidFill>
                <a:latin typeface="Arial" panose="020B0604020202020204" pitchFamily="34" charset="0"/>
              </a:rPr>
              <a:t>          </a:t>
            </a:r>
            <a:r>
              <a:rPr lang="en-US" sz="1200" b="1" dirty="0">
                <a:solidFill>
                  <a:srgbClr val="000080"/>
                </a:solidFill>
                <a:latin typeface="Arial" panose="020B0604020202020204" pitchFamily="34" charset="0"/>
              </a:rPr>
              <a:t>int</a:t>
            </a:r>
            <a:r>
              <a:rPr lang="en-US" sz="1200" dirty="0">
                <a:solidFill>
                  <a:srgbClr val="333333"/>
                </a:solidFill>
                <a:latin typeface="Arial" panose="020B0604020202020204" pitchFamily="34" charset="0"/>
              </a:rPr>
              <a:t> </a:t>
            </a:r>
            <a:r>
              <a:rPr lang="en-US" sz="1200" dirty="0" err="1">
                <a:solidFill>
                  <a:srgbClr val="333333"/>
                </a:solidFill>
                <a:latin typeface="Arial" panose="020B0604020202020204" pitchFamily="34" charset="0"/>
              </a:rPr>
              <a:t>val</a:t>
            </a:r>
            <a:r>
              <a:rPr lang="en-US" sz="1200" dirty="0">
                <a:solidFill>
                  <a:srgbClr val="333333"/>
                </a:solidFill>
                <a:latin typeface="Arial" panose="020B0604020202020204" pitchFamily="34" charset="0"/>
              </a:rPr>
              <a:t> = 0;</a:t>
            </a:r>
            <a:endParaRPr lang="en-US" sz="1200" dirty="0"/>
          </a:p>
          <a:p>
            <a:r>
              <a:rPr lang="en-US" sz="1200" dirty="0">
                <a:solidFill>
                  <a:srgbClr val="333333"/>
                </a:solidFill>
                <a:latin typeface="Arial" panose="020B0604020202020204" pitchFamily="34" charset="0"/>
              </a:rPr>
              <a:t>          </a:t>
            </a:r>
            <a:r>
              <a:rPr lang="en-US" sz="1200" dirty="0" err="1">
                <a:solidFill>
                  <a:srgbClr val="333333"/>
                </a:solidFill>
                <a:latin typeface="Arial" panose="020B0604020202020204" pitchFamily="34" charset="0"/>
              </a:rPr>
              <a:t>single_conv</a:t>
            </a:r>
            <a:r>
              <a:rPr lang="en-US" sz="1200" dirty="0">
                <a:solidFill>
                  <a:srgbClr val="333333"/>
                </a:solidFill>
                <a:latin typeface="Arial" panose="020B0604020202020204" pitchFamily="34" charset="0"/>
              </a:rPr>
              <a:t>(ptrA_1, ptrWin_1, &amp;</a:t>
            </a:r>
            <a:r>
              <a:rPr lang="en-US" sz="1200" dirty="0" err="1">
                <a:solidFill>
                  <a:srgbClr val="333333"/>
                </a:solidFill>
                <a:latin typeface="Arial" panose="020B0604020202020204" pitchFamily="34" charset="0"/>
              </a:rPr>
              <a:t>val</a:t>
            </a:r>
            <a:r>
              <a:rPr lang="en-US" sz="1200" dirty="0">
                <a:solidFill>
                  <a:srgbClr val="333333"/>
                </a:solidFill>
                <a:latin typeface="Arial" panose="020B0604020202020204" pitchFamily="34" charset="0"/>
              </a:rPr>
              <a:t>, </a:t>
            </a:r>
            <a:r>
              <a:rPr lang="en-US" sz="1200" dirty="0" err="1">
                <a:solidFill>
                  <a:srgbClr val="333333"/>
                </a:solidFill>
                <a:latin typeface="Arial" panose="020B0604020202020204" pitchFamily="34" charset="0"/>
              </a:rPr>
              <a:t>i</a:t>
            </a:r>
            <a:r>
              <a:rPr lang="en-US" sz="1200" dirty="0">
                <a:solidFill>
                  <a:srgbClr val="333333"/>
                </a:solidFill>
                <a:latin typeface="Arial" panose="020B0604020202020204" pitchFamily="34" charset="0"/>
              </a:rPr>
              <a:t>, end)</a:t>
            </a:r>
          </a:p>
          <a:p>
            <a:r>
              <a:rPr lang="en-US" sz="1200" dirty="0">
                <a:solidFill>
                  <a:srgbClr val="333333"/>
                </a:solidFill>
                <a:latin typeface="Arial" panose="020B0604020202020204" pitchFamily="34" charset="0"/>
              </a:rPr>
              <a:t>          ptrRes_0 = </a:t>
            </a:r>
            <a:r>
              <a:rPr lang="en-US" sz="1200" dirty="0" err="1">
                <a:solidFill>
                  <a:srgbClr val="333333"/>
                </a:solidFill>
                <a:latin typeface="Arial" panose="020B0604020202020204" pitchFamily="34" charset="0"/>
              </a:rPr>
              <a:t>val</a:t>
            </a:r>
            <a:r>
              <a:rPr lang="en-US" sz="1200" dirty="0">
                <a:solidFill>
                  <a:srgbClr val="333333"/>
                </a:solidFill>
                <a:latin typeface="Arial" panose="020B0604020202020204" pitchFamily="34" charset="0"/>
              </a:rPr>
              <a:t>;</a:t>
            </a:r>
          </a:p>
          <a:p>
            <a:r>
              <a:rPr lang="en-US" sz="1200" dirty="0">
                <a:solidFill>
                  <a:srgbClr val="333333"/>
                </a:solidFill>
                <a:latin typeface="Arial" panose="020B0604020202020204" pitchFamily="34" charset="0"/>
              </a:rPr>
              <a:t>          ptrRes_0++;</a:t>
            </a:r>
            <a:endParaRPr lang="en-US" sz="1200" dirty="0"/>
          </a:p>
          <a:p>
            <a:r>
              <a:rPr lang="en-US" sz="1200" dirty="0">
                <a:solidFill>
                  <a:srgbClr val="333333"/>
                </a:solidFill>
                <a:latin typeface="Arial" panose="020B0604020202020204" pitchFamily="34" charset="0"/>
              </a:rPr>
              <a:t>       }</a:t>
            </a:r>
            <a:endParaRPr lang="en-US" sz="1200" dirty="0"/>
          </a:p>
          <a:p>
            <a:r>
              <a:rPr lang="en-US" sz="1200" dirty="0">
                <a:solidFill>
                  <a:srgbClr val="333333"/>
                </a:solidFill>
                <a:latin typeface="Arial" panose="020B0604020202020204" pitchFamily="34" charset="0"/>
              </a:rPr>
              <a:t>       ptrA_1 += </a:t>
            </a:r>
            <a:r>
              <a:rPr lang="en-US" sz="1200" dirty="0">
                <a:solidFill>
                  <a:srgbClr val="0000FF"/>
                </a:solidFill>
                <a:latin typeface="Arial" panose="020B0604020202020204" pitchFamily="34" charset="0"/>
              </a:rPr>
              <a:t>100</a:t>
            </a:r>
            <a:r>
              <a:rPr lang="en-US" sz="1200" dirty="0">
                <a:solidFill>
                  <a:srgbClr val="333333"/>
                </a:solidFill>
                <a:latin typeface="Arial" panose="020B0604020202020204" pitchFamily="34" charset="0"/>
              </a:rPr>
              <a:t>;</a:t>
            </a:r>
            <a:endParaRPr lang="en-US" sz="1200" dirty="0"/>
          </a:p>
          <a:p>
            <a:r>
              <a:rPr lang="en-US" sz="1200" dirty="0">
                <a:solidFill>
                  <a:srgbClr val="333333"/>
                </a:solidFill>
                <a:latin typeface="Arial" panose="020B0604020202020204" pitchFamily="34" charset="0"/>
              </a:rPr>
              <a:t>   }</a:t>
            </a:r>
            <a:endParaRPr lang="en-US" sz="1200" dirty="0"/>
          </a:p>
          <a:p>
            <a:r>
              <a:rPr lang="en-US" sz="1200" dirty="0">
                <a:solidFill>
                  <a:srgbClr val="333333"/>
                </a:solidFill>
                <a:latin typeface="Arial" panose="020B0604020202020204" pitchFamily="34" charset="0"/>
              </a:rPr>
              <a:t>}</a:t>
            </a:r>
          </a:p>
          <a:p>
            <a:endParaRPr lang="en-US" sz="1200" dirty="0"/>
          </a:p>
          <a:p>
            <a:r>
              <a:rPr lang="en-US" sz="1200" i="1" dirty="0">
                <a:solidFill>
                  <a:srgbClr val="008800"/>
                </a:solidFill>
                <a:latin typeface="Arial" panose="020B0604020202020204" pitchFamily="34" charset="0"/>
              </a:rPr>
              <a:t>// L0</a:t>
            </a:r>
            <a:endParaRPr lang="en-US" sz="1200" dirty="0"/>
          </a:p>
          <a:p>
            <a:r>
              <a:rPr lang="en-US" sz="1200" dirty="0" err="1">
                <a:solidFill>
                  <a:srgbClr val="00B050"/>
                </a:solidFill>
                <a:latin typeface="Arial" panose="020B0604020202020204" pitchFamily="34" charset="0"/>
              </a:rPr>
              <a:t>codelet_def</a:t>
            </a:r>
            <a:r>
              <a:rPr lang="en-US" sz="1200" dirty="0">
                <a:solidFill>
                  <a:srgbClr val="00B050"/>
                </a:solidFill>
                <a:latin typeface="Arial" panose="020B0604020202020204" pitchFamily="34" charset="0"/>
              </a:rPr>
              <a:t> </a:t>
            </a:r>
            <a:r>
              <a:rPr lang="en-US" sz="1200" b="1" dirty="0" err="1">
                <a:solidFill>
                  <a:srgbClr val="333333"/>
                </a:solidFill>
                <a:latin typeface="Arial" panose="020B0604020202020204" pitchFamily="34" charset="0"/>
              </a:rPr>
              <a:t>single_conv</a:t>
            </a:r>
            <a:r>
              <a:rPr lang="en-US" sz="1200" dirty="0">
                <a:solidFill>
                  <a:srgbClr val="333333"/>
                </a:solidFill>
                <a:latin typeface="Arial" panose="020B0604020202020204" pitchFamily="34" charset="0"/>
              </a:rPr>
              <a:t>( </a:t>
            </a:r>
            <a:r>
              <a:rPr lang="en-US" sz="1200" b="1" dirty="0">
                <a:solidFill>
                  <a:srgbClr val="000080"/>
                </a:solidFill>
                <a:latin typeface="Arial" panose="020B0604020202020204" pitchFamily="34" charset="0"/>
              </a:rPr>
              <a:t>int</a:t>
            </a:r>
            <a:r>
              <a:rPr lang="en-US" sz="1200" dirty="0">
                <a:solidFill>
                  <a:srgbClr val="333333"/>
                </a:solidFill>
                <a:latin typeface="Arial" panose="020B0604020202020204" pitchFamily="34" charset="0"/>
              </a:rPr>
              <a:t>* ptrA_1, </a:t>
            </a:r>
            <a:r>
              <a:rPr lang="en-US" sz="1200" b="1" dirty="0">
                <a:solidFill>
                  <a:srgbClr val="000080"/>
                </a:solidFill>
                <a:latin typeface="Arial" panose="020B0604020202020204" pitchFamily="34" charset="0"/>
              </a:rPr>
              <a:t>int</a:t>
            </a:r>
            <a:r>
              <a:rPr lang="en-US" sz="1200" dirty="0">
                <a:solidFill>
                  <a:srgbClr val="333333"/>
                </a:solidFill>
                <a:latin typeface="Arial" panose="020B0604020202020204" pitchFamily="34" charset="0"/>
              </a:rPr>
              <a:t>* ptrWin_1, </a:t>
            </a:r>
            <a:r>
              <a:rPr lang="en-US" sz="1200" b="1" dirty="0">
                <a:solidFill>
                  <a:srgbClr val="000080"/>
                </a:solidFill>
                <a:latin typeface="Arial" panose="020B0604020202020204" pitchFamily="34" charset="0"/>
              </a:rPr>
              <a:t>int</a:t>
            </a:r>
            <a:r>
              <a:rPr lang="en-US" sz="1200" dirty="0">
                <a:solidFill>
                  <a:srgbClr val="333333"/>
                </a:solidFill>
                <a:latin typeface="Arial" panose="020B0604020202020204" pitchFamily="34" charset="0"/>
              </a:rPr>
              <a:t>* </a:t>
            </a:r>
            <a:r>
              <a:rPr lang="en-US" sz="1200" dirty="0" err="1">
                <a:solidFill>
                  <a:srgbClr val="333333"/>
                </a:solidFill>
                <a:latin typeface="Arial" panose="020B0604020202020204" pitchFamily="34" charset="0"/>
              </a:rPr>
              <a:t>val</a:t>
            </a:r>
            <a:r>
              <a:rPr lang="en-US" sz="1200" dirty="0">
                <a:solidFill>
                  <a:srgbClr val="333333"/>
                </a:solidFill>
                <a:latin typeface="Arial" panose="020B0604020202020204" pitchFamily="34" charset="0"/>
              </a:rPr>
              <a:t>, </a:t>
            </a:r>
            <a:r>
              <a:rPr lang="en-US" sz="1200" b="1" dirty="0">
                <a:solidFill>
                  <a:srgbClr val="000080"/>
                </a:solidFill>
                <a:latin typeface="Arial" panose="020B0604020202020204" pitchFamily="34" charset="0"/>
              </a:rPr>
              <a:t>int</a:t>
            </a:r>
            <a:r>
              <a:rPr lang="en-US" sz="1200" dirty="0">
                <a:solidFill>
                  <a:srgbClr val="333333"/>
                </a:solidFill>
                <a:latin typeface="Arial" panose="020B0604020202020204" pitchFamily="34" charset="0"/>
              </a:rPr>
              <a:t> </a:t>
            </a:r>
            <a:r>
              <a:rPr lang="en-US" sz="1200" dirty="0" err="1">
                <a:solidFill>
                  <a:srgbClr val="333333"/>
                </a:solidFill>
                <a:latin typeface="Arial" panose="020B0604020202020204" pitchFamily="34" charset="0"/>
              </a:rPr>
              <a:t>i</a:t>
            </a:r>
            <a:r>
              <a:rPr lang="en-US" sz="1200" dirty="0">
                <a:solidFill>
                  <a:srgbClr val="333333"/>
                </a:solidFill>
                <a:latin typeface="Arial" panose="020B0604020202020204" pitchFamily="34" charset="0"/>
              </a:rPr>
              <a:t>, </a:t>
            </a:r>
            <a:r>
              <a:rPr lang="en-US" sz="1200" b="1" dirty="0">
                <a:solidFill>
                  <a:srgbClr val="000080"/>
                </a:solidFill>
                <a:latin typeface="Arial" panose="020B0604020202020204" pitchFamily="34" charset="0"/>
              </a:rPr>
              <a:t>int</a:t>
            </a:r>
            <a:r>
              <a:rPr lang="en-US" sz="1200" dirty="0">
                <a:solidFill>
                  <a:srgbClr val="333333"/>
                </a:solidFill>
                <a:latin typeface="Arial" panose="020B0604020202020204" pitchFamily="34" charset="0"/>
              </a:rPr>
              <a:t> end) { </a:t>
            </a:r>
            <a:endParaRPr lang="en-US" sz="1200" dirty="0"/>
          </a:p>
          <a:p>
            <a:r>
              <a:rPr lang="en-US" sz="1200" dirty="0">
                <a:solidFill>
                  <a:srgbClr val="333333"/>
                </a:solidFill>
                <a:latin typeface="Arial" panose="020B0604020202020204" pitchFamily="34" charset="0"/>
              </a:rPr>
              <a:t>   </a:t>
            </a:r>
            <a:r>
              <a:rPr lang="en-US" sz="1200" b="1" dirty="0">
                <a:solidFill>
                  <a:srgbClr val="000080"/>
                </a:solidFill>
                <a:latin typeface="Arial" panose="020B0604020202020204" pitchFamily="34" charset="0"/>
              </a:rPr>
              <a:t>int</a:t>
            </a:r>
            <a:r>
              <a:rPr lang="en-US" sz="1200" dirty="0">
                <a:solidFill>
                  <a:srgbClr val="333333"/>
                </a:solidFill>
                <a:latin typeface="Arial" panose="020B0604020202020204" pitchFamily="34" charset="0"/>
              </a:rPr>
              <a:t> *ptrA_0;</a:t>
            </a:r>
            <a:endParaRPr lang="en-US" sz="1200" dirty="0"/>
          </a:p>
          <a:p>
            <a:r>
              <a:rPr lang="en-US" sz="1200" b="1" dirty="0">
                <a:solidFill>
                  <a:srgbClr val="000080"/>
                </a:solidFill>
                <a:latin typeface="Arial" panose="020B0604020202020204" pitchFamily="34" charset="0"/>
              </a:rPr>
              <a:t>   int</a:t>
            </a:r>
            <a:r>
              <a:rPr lang="en-US" sz="1200" dirty="0">
                <a:solidFill>
                  <a:srgbClr val="333333"/>
                </a:solidFill>
                <a:latin typeface="Arial" panose="020B0604020202020204" pitchFamily="34" charset="0"/>
              </a:rPr>
              <a:t> *ptrWin_0;</a:t>
            </a:r>
            <a:endParaRPr lang="en-US" sz="1200" dirty="0"/>
          </a:p>
          <a:p>
            <a:r>
              <a:rPr lang="en-US" sz="1200" b="1" dirty="0">
                <a:solidFill>
                  <a:srgbClr val="000080"/>
                </a:solidFill>
                <a:latin typeface="Arial" panose="020B0604020202020204" pitchFamily="34" charset="0"/>
              </a:rPr>
              <a:t>   for</a:t>
            </a:r>
            <a:r>
              <a:rPr lang="en-US" sz="1200" dirty="0">
                <a:solidFill>
                  <a:srgbClr val="333333"/>
                </a:solidFill>
                <a:latin typeface="Arial" panose="020B0604020202020204" pitchFamily="34" charset="0"/>
              </a:rPr>
              <a:t> (</a:t>
            </a:r>
            <a:r>
              <a:rPr lang="en-US" sz="1200" b="1" dirty="0">
                <a:solidFill>
                  <a:srgbClr val="000080"/>
                </a:solidFill>
                <a:latin typeface="Arial" panose="020B0604020202020204" pitchFamily="34" charset="0"/>
              </a:rPr>
              <a:t>int</a:t>
            </a:r>
            <a:r>
              <a:rPr lang="en-US" sz="1200" dirty="0">
                <a:solidFill>
                  <a:srgbClr val="333333"/>
                </a:solidFill>
                <a:latin typeface="Arial" panose="020B0604020202020204" pitchFamily="34" charset="0"/>
              </a:rPr>
              <a:t> j = </a:t>
            </a:r>
            <a:r>
              <a:rPr lang="en-US" sz="1200" dirty="0">
                <a:solidFill>
                  <a:srgbClr val="0000FF"/>
                </a:solidFill>
                <a:latin typeface="Arial" panose="020B0604020202020204" pitchFamily="34" charset="0"/>
              </a:rPr>
              <a:t>9</a:t>
            </a:r>
            <a:r>
              <a:rPr lang="en-US" sz="1200" dirty="0">
                <a:solidFill>
                  <a:srgbClr val="333333"/>
                </a:solidFill>
                <a:latin typeface="Arial" panose="020B0604020202020204" pitchFamily="34" charset="0"/>
              </a:rPr>
              <a:t>; j &gt;= </a:t>
            </a:r>
            <a:r>
              <a:rPr lang="en-US" sz="1200" dirty="0">
                <a:solidFill>
                  <a:srgbClr val="0000FF"/>
                </a:solidFill>
                <a:latin typeface="Arial" panose="020B0604020202020204" pitchFamily="34" charset="0"/>
              </a:rPr>
              <a:t>0</a:t>
            </a:r>
            <a:r>
              <a:rPr lang="en-US" sz="1200" dirty="0">
                <a:solidFill>
                  <a:srgbClr val="333333"/>
                </a:solidFill>
                <a:latin typeface="Arial" panose="020B0604020202020204" pitchFamily="34" charset="0"/>
              </a:rPr>
              <a:t>; j --) {</a:t>
            </a:r>
            <a:endParaRPr lang="en-US" sz="1200" dirty="0"/>
          </a:p>
          <a:p>
            <a:r>
              <a:rPr lang="en-US" sz="1200" dirty="0">
                <a:solidFill>
                  <a:srgbClr val="333333"/>
                </a:solidFill>
                <a:latin typeface="Arial" panose="020B0604020202020204" pitchFamily="34" charset="0"/>
              </a:rPr>
              <a:t>       </a:t>
            </a:r>
            <a:r>
              <a:rPr lang="en-US" sz="1200" b="1" dirty="0">
                <a:solidFill>
                  <a:srgbClr val="000080"/>
                </a:solidFill>
                <a:latin typeface="Arial" panose="020B0604020202020204" pitchFamily="34" charset="0"/>
              </a:rPr>
              <a:t>if</a:t>
            </a:r>
            <a:r>
              <a:rPr lang="en-US" sz="1200" dirty="0">
                <a:solidFill>
                  <a:srgbClr val="333333"/>
                </a:solidFill>
                <a:latin typeface="Arial" panose="020B0604020202020204" pitchFamily="34" charset="0"/>
              </a:rPr>
              <a:t> ( </a:t>
            </a:r>
            <a:r>
              <a:rPr lang="en-US" sz="1200" dirty="0" err="1">
                <a:solidFill>
                  <a:srgbClr val="333333"/>
                </a:solidFill>
                <a:latin typeface="Arial" panose="020B0604020202020204" pitchFamily="34" charset="0"/>
              </a:rPr>
              <a:t>i</a:t>
            </a:r>
            <a:r>
              <a:rPr lang="en-US" sz="1200" dirty="0">
                <a:solidFill>
                  <a:srgbClr val="333333"/>
                </a:solidFill>
                <a:latin typeface="Arial" panose="020B0604020202020204" pitchFamily="34" charset="0"/>
              </a:rPr>
              <a:t> - </a:t>
            </a:r>
            <a:r>
              <a:rPr lang="en-US" sz="1200" dirty="0">
                <a:solidFill>
                  <a:srgbClr val="0000FF"/>
                </a:solidFill>
                <a:latin typeface="Arial" panose="020B0604020202020204" pitchFamily="34" charset="0"/>
              </a:rPr>
              <a:t>9</a:t>
            </a:r>
            <a:r>
              <a:rPr lang="en-US" sz="1200" dirty="0">
                <a:solidFill>
                  <a:srgbClr val="333333"/>
                </a:solidFill>
                <a:latin typeface="Arial" panose="020B0604020202020204" pitchFamily="34" charset="0"/>
              </a:rPr>
              <a:t> + j &gt;= </a:t>
            </a:r>
            <a:r>
              <a:rPr lang="en-US" sz="1200" dirty="0">
                <a:solidFill>
                  <a:srgbClr val="0000FF"/>
                </a:solidFill>
                <a:latin typeface="Arial" panose="020B0604020202020204" pitchFamily="34" charset="0"/>
              </a:rPr>
              <a:t>0</a:t>
            </a:r>
            <a:r>
              <a:rPr lang="en-US" sz="1200" dirty="0">
                <a:solidFill>
                  <a:srgbClr val="333333"/>
                </a:solidFill>
                <a:latin typeface="Arial" panose="020B0604020202020204" pitchFamily="34" charset="0"/>
              </a:rPr>
              <a:t> &amp;&amp; </a:t>
            </a:r>
            <a:r>
              <a:rPr lang="en-US" sz="1200" dirty="0" err="1">
                <a:solidFill>
                  <a:srgbClr val="333333"/>
                </a:solidFill>
                <a:latin typeface="Arial" panose="020B0604020202020204" pitchFamily="34" charset="0"/>
              </a:rPr>
              <a:t>i</a:t>
            </a:r>
            <a:r>
              <a:rPr lang="en-US" sz="1200" dirty="0">
                <a:solidFill>
                  <a:srgbClr val="333333"/>
                </a:solidFill>
                <a:latin typeface="Arial" panose="020B0604020202020204" pitchFamily="34" charset="0"/>
              </a:rPr>
              <a:t> - </a:t>
            </a:r>
            <a:r>
              <a:rPr lang="en-US" sz="1200" dirty="0">
                <a:solidFill>
                  <a:srgbClr val="0000FF"/>
                </a:solidFill>
                <a:latin typeface="Arial" panose="020B0604020202020204" pitchFamily="34" charset="0"/>
              </a:rPr>
              <a:t>9</a:t>
            </a:r>
            <a:r>
              <a:rPr lang="en-US" sz="1200" dirty="0">
                <a:solidFill>
                  <a:srgbClr val="333333"/>
                </a:solidFill>
                <a:latin typeface="Arial" panose="020B0604020202020204" pitchFamily="34" charset="0"/>
              </a:rPr>
              <a:t> + j &lt; end) {</a:t>
            </a:r>
            <a:endParaRPr lang="en-US" sz="1200" dirty="0"/>
          </a:p>
          <a:p>
            <a:r>
              <a:rPr lang="en-US" sz="1200" dirty="0">
                <a:solidFill>
                  <a:srgbClr val="333333"/>
                </a:solidFill>
                <a:latin typeface="Arial" panose="020B0604020202020204" pitchFamily="34" charset="0"/>
              </a:rPr>
              <a:t>           ptrWin_0 = ptrWin_1 + j;</a:t>
            </a:r>
            <a:endParaRPr lang="en-US" sz="1200" dirty="0"/>
          </a:p>
          <a:p>
            <a:r>
              <a:rPr lang="en-US" sz="1200" dirty="0">
                <a:solidFill>
                  <a:srgbClr val="333333"/>
                </a:solidFill>
                <a:latin typeface="Arial" panose="020B0604020202020204" pitchFamily="34" charset="0"/>
              </a:rPr>
              <a:t>           ptrA_0 = ptrA_1 + (</a:t>
            </a:r>
            <a:r>
              <a:rPr lang="en-US" sz="1200" dirty="0" err="1">
                <a:solidFill>
                  <a:srgbClr val="333333"/>
                </a:solidFill>
                <a:latin typeface="Arial" panose="020B0604020202020204" pitchFamily="34" charset="0"/>
              </a:rPr>
              <a:t>i</a:t>
            </a:r>
            <a:r>
              <a:rPr lang="en-US" sz="1200" dirty="0">
                <a:solidFill>
                  <a:srgbClr val="333333"/>
                </a:solidFill>
                <a:latin typeface="Arial" panose="020B0604020202020204" pitchFamily="34" charset="0"/>
              </a:rPr>
              <a:t> - </a:t>
            </a:r>
            <a:r>
              <a:rPr lang="en-US" sz="1200" dirty="0">
                <a:solidFill>
                  <a:srgbClr val="0000FF"/>
                </a:solidFill>
                <a:latin typeface="Arial" panose="020B0604020202020204" pitchFamily="34" charset="0"/>
              </a:rPr>
              <a:t>9</a:t>
            </a:r>
            <a:r>
              <a:rPr lang="en-US" sz="1200" dirty="0">
                <a:solidFill>
                  <a:srgbClr val="333333"/>
                </a:solidFill>
                <a:latin typeface="Arial" panose="020B0604020202020204" pitchFamily="34" charset="0"/>
              </a:rPr>
              <a:t> + j);</a:t>
            </a:r>
            <a:endParaRPr lang="en-US" sz="1200" dirty="0"/>
          </a:p>
          <a:p>
            <a:r>
              <a:rPr lang="en-US" sz="1200" dirty="0">
                <a:solidFill>
                  <a:srgbClr val="333333"/>
                </a:solidFill>
                <a:latin typeface="Arial" panose="020B0604020202020204" pitchFamily="34" charset="0"/>
              </a:rPr>
              <a:t>           </a:t>
            </a:r>
            <a:r>
              <a:rPr lang="en-US" sz="1200" dirty="0" err="1">
                <a:solidFill>
                  <a:srgbClr val="333333"/>
                </a:solidFill>
                <a:latin typeface="Arial" panose="020B0604020202020204" pitchFamily="34" charset="0"/>
              </a:rPr>
              <a:t>val</a:t>
            </a:r>
            <a:r>
              <a:rPr lang="en-US" sz="1200" dirty="0">
                <a:solidFill>
                  <a:srgbClr val="333333"/>
                </a:solidFill>
                <a:latin typeface="Arial" panose="020B0604020202020204" pitchFamily="34" charset="0"/>
              </a:rPr>
              <a:t> + = *ptrA_0 + *ptrWin_0;</a:t>
            </a:r>
            <a:endParaRPr lang="en-US" sz="1200" dirty="0"/>
          </a:p>
          <a:p>
            <a:r>
              <a:rPr lang="en-US" sz="1200" dirty="0">
                <a:solidFill>
                  <a:srgbClr val="333333"/>
                </a:solidFill>
                <a:latin typeface="Arial" panose="020B0604020202020204" pitchFamily="34" charset="0"/>
              </a:rPr>
              <a:t>   }</a:t>
            </a:r>
            <a:endParaRPr lang="en-US" sz="1200" dirty="0"/>
          </a:p>
          <a:p>
            <a:r>
              <a:rPr lang="en-US" sz="1200" dirty="0">
                <a:solidFill>
                  <a:srgbClr val="333333"/>
                </a:solidFill>
                <a:latin typeface="Arial" panose="020B0604020202020204" pitchFamily="34" charset="0"/>
              </a:rPr>
              <a:t>}</a:t>
            </a:r>
            <a:endParaRPr lang="en-US" sz="1200" dirty="0"/>
          </a:p>
          <a:p>
            <a:br>
              <a:rPr lang="en-US" sz="1200" dirty="0"/>
            </a:br>
            <a:endParaRPr lang="en-US" sz="1200" dirty="0"/>
          </a:p>
        </p:txBody>
      </p:sp>
      <p:sp>
        <p:nvSpPr>
          <p:cNvPr id="3" name="Slide Number Placeholder 2">
            <a:extLst>
              <a:ext uri="{FF2B5EF4-FFF2-40B4-BE49-F238E27FC236}">
                <a16:creationId xmlns:a16="http://schemas.microsoft.com/office/drawing/2014/main" id="{E6C3DE19-6675-C548-B8DD-C711C1971509}"/>
              </a:ext>
            </a:extLst>
          </p:cNvPr>
          <p:cNvSpPr>
            <a:spLocks noGrp="1"/>
          </p:cNvSpPr>
          <p:nvPr>
            <p:ph type="sldNum" sz="quarter" idx="12"/>
          </p:nvPr>
        </p:nvSpPr>
        <p:spPr/>
        <p:txBody>
          <a:bodyPr/>
          <a:lstStyle/>
          <a:p>
            <a:fld id="{4FAB73BC-B049-4115-A692-8D63A059BFB8}" type="slidenum">
              <a:rPr lang="en-US" smtClean="0"/>
              <a:t>48</a:t>
            </a:fld>
            <a:endParaRPr lang="en-US"/>
          </a:p>
        </p:txBody>
      </p:sp>
    </p:spTree>
    <p:extLst>
      <p:ext uri="{BB962C8B-B14F-4D97-AF65-F5344CB8AC3E}">
        <p14:creationId xmlns:p14="http://schemas.microsoft.com/office/powerpoint/2010/main" val="2409276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7728B-73E6-C041-977E-10F014E971A6}"/>
              </a:ext>
            </a:extLst>
          </p:cNvPr>
          <p:cNvSpPr>
            <a:spLocks noGrp="1"/>
          </p:cNvSpPr>
          <p:nvPr>
            <p:ph type="title"/>
          </p:nvPr>
        </p:nvSpPr>
        <p:spPr/>
        <p:txBody>
          <a:bodyPr/>
          <a:lstStyle/>
          <a:p>
            <a:r>
              <a:rPr lang="en-US" dirty="0"/>
              <a:t>1D Convolution</a:t>
            </a:r>
            <a:br>
              <a:rPr lang="en-US" dirty="0"/>
            </a:br>
            <a:r>
              <a:rPr lang="en-US" sz="4000" dirty="0"/>
              <a:t>Pseudo-code L2</a:t>
            </a:r>
            <a:endParaRPr lang="en-US" dirty="0"/>
          </a:p>
        </p:txBody>
      </p:sp>
      <p:sp>
        <p:nvSpPr>
          <p:cNvPr id="23" name="Rectangle 22">
            <a:extLst>
              <a:ext uri="{FF2B5EF4-FFF2-40B4-BE49-F238E27FC236}">
                <a16:creationId xmlns:a16="http://schemas.microsoft.com/office/drawing/2014/main" id="{A85D3A37-527A-294B-A9D5-13AF7C8BB57D}"/>
              </a:ext>
            </a:extLst>
          </p:cNvPr>
          <p:cNvSpPr/>
          <p:nvPr/>
        </p:nvSpPr>
        <p:spPr>
          <a:xfrm>
            <a:off x="5791200" y="2948143"/>
            <a:ext cx="6096000" cy="1815882"/>
          </a:xfrm>
          <a:prstGeom prst="rect">
            <a:avLst/>
          </a:prstGeom>
        </p:spPr>
        <p:txBody>
          <a:bodyPr>
            <a:spAutoFit/>
          </a:bodyPr>
          <a:lstStyle/>
          <a:p>
            <a:r>
              <a:rPr lang="en-US" sz="2800" i="1" dirty="0">
                <a:solidFill>
                  <a:srgbClr val="008800"/>
                </a:solidFill>
                <a:latin typeface="Arial" panose="020B0604020202020204" pitchFamily="34" charset="0"/>
              </a:rPr>
              <a:t>// L2</a:t>
            </a:r>
            <a:endParaRPr lang="en-US" sz="2800" dirty="0"/>
          </a:p>
          <a:p>
            <a:r>
              <a:rPr lang="en-US" sz="2800" b="1" dirty="0">
                <a:solidFill>
                  <a:srgbClr val="000080"/>
                </a:solidFill>
                <a:latin typeface="Arial" panose="020B0604020202020204" pitchFamily="34" charset="0"/>
              </a:rPr>
              <a:t>int</a:t>
            </a:r>
            <a:r>
              <a:rPr lang="en-US" sz="2800" dirty="0">
                <a:solidFill>
                  <a:srgbClr val="333333"/>
                </a:solidFill>
                <a:latin typeface="Arial" panose="020B0604020202020204" pitchFamily="34" charset="0"/>
              </a:rPr>
              <a:t> A[</a:t>
            </a:r>
            <a:r>
              <a:rPr lang="en-US" sz="2800" dirty="0">
                <a:solidFill>
                  <a:srgbClr val="0000FF"/>
                </a:solidFill>
                <a:latin typeface="Arial" panose="020B0604020202020204" pitchFamily="34" charset="0"/>
              </a:rPr>
              <a:t>1000</a:t>
            </a:r>
            <a:r>
              <a:rPr lang="en-US" sz="2800" dirty="0">
                <a:solidFill>
                  <a:srgbClr val="333333"/>
                </a:solidFill>
                <a:latin typeface="Arial" panose="020B0604020202020204" pitchFamily="34" charset="0"/>
              </a:rPr>
              <a:t>], window[</a:t>
            </a:r>
            <a:r>
              <a:rPr lang="en-US" sz="2800" dirty="0">
                <a:solidFill>
                  <a:srgbClr val="0000FF"/>
                </a:solidFill>
                <a:latin typeface="Arial" panose="020B0604020202020204" pitchFamily="34" charset="0"/>
              </a:rPr>
              <a:t>10</a:t>
            </a:r>
            <a:r>
              <a:rPr lang="en-US" sz="2800" dirty="0">
                <a:solidFill>
                  <a:srgbClr val="333333"/>
                </a:solidFill>
                <a:latin typeface="Arial" panose="020B0604020202020204" pitchFamily="34" charset="0"/>
              </a:rPr>
              <a:t>], res[</a:t>
            </a:r>
            <a:r>
              <a:rPr lang="en-US" sz="2800" dirty="0">
                <a:solidFill>
                  <a:srgbClr val="0000FF"/>
                </a:solidFill>
                <a:latin typeface="Arial" panose="020B0604020202020204" pitchFamily="34" charset="0"/>
              </a:rPr>
              <a:t>1009</a:t>
            </a:r>
            <a:r>
              <a:rPr lang="en-US" sz="2800" dirty="0">
                <a:solidFill>
                  <a:srgbClr val="333333"/>
                </a:solidFill>
                <a:latin typeface="Arial" panose="020B0604020202020204" pitchFamily="34" charset="0"/>
              </a:rPr>
              <a:t>];</a:t>
            </a:r>
            <a:endParaRPr lang="en-US" sz="2800" dirty="0"/>
          </a:p>
          <a:p>
            <a:r>
              <a:rPr lang="en-US" sz="2800" dirty="0">
                <a:solidFill>
                  <a:srgbClr val="333333"/>
                </a:solidFill>
                <a:latin typeface="Arial" panose="020B0604020202020204" pitchFamily="34" charset="0"/>
              </a:rPr>
              <a:t>conv_1D(A, window, res, </a:t>
            </a:r>
            <a:r>
              <a:rPr lang="en-US" sz="2800" dirty="0">
                <a:solidFill>
                  <a:srgbClr val="0000FF"/>
                </a:solidFill>
                <a:latin typeface="Arial" panose="020B0604020202020204" pitchFamily="34" charset="0"/>
              </a:rPr>
              <a:t>1009</a:t>
            </a:r>
            <a:r>
              <a:rPr lang="en-US" sz="2800" dirty="0">
                <a:solidFill>
                  <a:srgbClr val="333333"/>
                </a:solidFill>
                <a:latin typeface="Arial" panose="020B0604020202020204" pitchFamily="34" charset="0"/>
              </a:rPr>
              <a:t>);</a:t>
            </a:r>
            <a:br>
              <a:rPr lang="en-US" sz="2800" dirty="0"/>
            </a:br>
            <a:endParaRPr lang="en-US" sz="2800" dirty="0"/>
          </a:p>
        </p:txBody>
      </p:sp>
      <p:sp>
        <p:nvSpPr>
          <p:cNvPr id="3" name="Slide Number Placeholder 2">
            <a:extLst>
              <a:ext uri="{FF2B5EF4-FFF2-40B4-BE49-F238E27FC236}">
                <a16:creationId xmlns:a16="http://schemas.microsoft.com/office/drawing/2014/main" id="{BCD29440-01D8-254A-B74D-27845FAEF0C4}"/>
              </a:ext>
            </a:extLst>
          </p:cNvPr>
          <p:cNvSpPr>
            <a:spLocks noGrp="1"/>
          </p:cNvSpPr>
          <p:nvPr>
            <p:ph type="sldNum" sz="quarter" idx="12"/>
          </p:nvPr>
        </p:nvSpPr>
        <p:spPr/>
        <p:txBody>
          <a:bodyPr/>
          <a:lstStyle/>
          <a:p>
            <a:fld id="{4FAB73BC-B049-4115-A692-8D63A059BFB8}" type="slidenum">
              <a:rPr lang="en-US" smtClean="0"/>
              <a:t>49</a:t>
            </a:fld>
            <a:endParaRPr lang="en-US"/>
          </a:p>
        </p:txBody>
      </p:sp>
    </p:spTree>
    <p:extLst>
      <p:ext uri="{BB962C8B-B14F-4D97-AF65-F5344CB8AC3E}">
        <p14:creationId xmlns:p14="http://schemas.microsoft.com/office/powerpoint/2010/main" val="1389983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8AAAA-C8FF-064C-858F-24D7BA244DC7}"/>
              </a:ext>
            </a:extLst>
          </p:cNvPr>
          <p:cNvSpPr>
            <a:spLocks noGrp="1"/>
          </p:cNvSpPr>
          <p:nvPr>
            <p:ph type="title"/>
          </p:nvPr>
        </p:nvSpPr>
        <p:spPr/>
        <p:txBody>
          <a:bodyPr/>
          <a:lstStyle/>
          <a:p>
            <a:r>
              <a:rPr lang="en-US" dirty="0"/>
              <a:t>How did we get here?</a:t>
            </a:r>
          </a:p>
        </p:txBody>
      </p:sp>
      <p:cxnSp>
        <p:nvCxnSpPr>
          <p:cNvPr id="5" name="Straight Connector 4">
            <a:extLst>
              <a:ext uri="{FF2B5EF4-FFF2-40B4-BE49-F238E27FC236}">
                <a16:creationId xmlns:a16="http://schemas.microsoft.com/office/drawing/2014/main" id="{A3132CF3-25A6-DD4D-98C7-A9575CD24446}"/>
              </a:ext>
            </a:extLst>
          </p:cNvPr>
          <p:cNvCxnSpPr/>
          <p:nvPr/>
        </p:nvCxnSpPr>
        <p:spPr>
          <a:xfrm>
            <a:off x="1061187" y="4323122"/>
            <a:ext cx="256720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Curved Connector 6">
            <a:extLst>
              <a:ext uri="{FF2B5EF4-FFF2-40B4-BE49-F238E27FC236}">
                <a16:creationId xmlns:a16="http://schemas.microsoft.com/office/drawing/2014/main" id="{B23987A5-CB4B-5143-A9E9-2E9D5D1D42F9}"/>
              </a:ext>
            </a:extLst>
          </p:cNvPr>
          <p:cNvCxnSpPr>
            <a:cxnSpLocks/>
          </p:cNvCxnSpPr>
          <p:nvPr/>
        </p:nvCxnSpPr>
        <p:spPr>
          <a:xfrm flipV="1">
            <a:off x="3628391" y="3121046"/>
            <a:ext cx="6051478" cy="1202075"/>
          </a:xfrm>
          <a:prstGeom prst="curvedConnector3">
            <a:avLst>
              <a:gd name="adj1" fmla="val 534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00A0FDCA-21E8-D44B-9C7F-FFAFBB76A24C}"/>
              </a:ext>
            </a:extLst>
          </p:cNvPr>
          <p:cNvCxnSpPr>
            <a:cxnSpLocks/>
          </p:cNvCxnSpPr>
          <p:nvPr/>
        </p:nvCxnSpPr>
        <p:spPr>
          <a:xfrm>
            <a:off x="3628391" y="4323122"/>
            <a:ext cx="6051478" cy="1089060"/>
          </a:xfrm>
          <a:prstGeom prst="curvedConnector3">
            <a:avLst>
              <a:gd name="adj1" fmla="val 551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4853A07D-6BCE-5B4D-801B-26F772EDD7D4}"/>
              </a:ext>
            </a:extLst>
          </p:cNvPr>
          <p:cNvSpPr/>
          <p:nvPr/>
        </p:nvSpPr>
        <p:spPr>
          <a:xfrm>
            <a:off x="1030365" y="4261476"/>
            <a:ext cx="121954" cy="1219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D3A7116-5507-C647-8941-ACCA57D0DE15}"/>
              </a:ext>
            </a:extLst>
          </p:cNvPr>
          <p:cNvSpPr txBox="1"/>
          <p:nvPr/>
        </p:nvSpPr>
        <p:spPr>
          <a:xfrm rot="19800000">
            <a:off x="585221" y="4407937"/>
            <a:ext cx="684803" cy="369332"/>
          </a:xfrm>
          <a:prstGeom prst="rect">
            <a:avLst/>
          </a:prstGeom>
          <a:noFill/>
        </p:spPr>
        <p:txBody>
          <a:bodyPr wrap="none" rtlCol="0">
            <a:spAutoFit/>
          </a:bodyPr>
          <a:lstStyle/>
          <a:p>
            <a:r>
              <a:rPr lang="en-US" dirty="0"/>
              <a:t>1936</a:t>
            </a:r>
          </a:p>
        </p:txBody>
      </p:sp>
      <p:sp>
        <p:nvSpPr>
          <p:cNvPr id="20" name="TextBox 19">
            <a:extLst>
              <a:ext uri="{FF2B5EF4-FFF2-40B4-BE49-F238E27FC236}">
                <a16:creationId xmlns:a16="http://schemas.microsoft.com/office/drawing/2014/main" id="{53160AE3-07EA-6A4C-A005-43DC33094ECD}"/>
              </a:ext>
            </a:extLst>
          </p:cNvPr>
          <p:cNvSpPr txBox="1"/>
          <p:nvPr/>
        </p:nvSpPr>
        <p:spPr>
          <a:xfrm rot="18257492">
            <a:off x="591629" y="3283337"/>
            <a:ext cx="1861215" cy="369332"/>
          </a:xfrm>
          <a:prstGeom prst="rect">
            <a:avLst/>
          </a:prstGeom>
          <a:noFill/>
        </p:spPr>
        <p:txBody>
          <a:bodyPr wrap="none" rtlCol="0">
            <a:spAutoFit/>
          </a:bodyPr>
          <a:lstStyle/>
          <a:p>
            <a:r>
              <a:rPr lang="en-US" dirty="0"/>
              <a:t>Turing Machine</a:t>
            </a:r>
          </a:p>
        </p:txBody>
      </p:sp>
      <p:sp>
        <p:nvSpPr>
          <p:cNvPr id="21" name="Oval 20">
            <a:extLst>
              <a:ext uri="{FF2B5EF4-FFF2-40B4-BE49-F238E27FC236}">
                <a16:creationId xmlns:a16="http://schemas.microsoft.com/office/drawing/2014/main" id="{462E4C77-68A8-AD4A-B11A-36105A7A740E}"/>
              </a:ext>
            </a:extLst>
          </p:cNvPr>
          <p:cNvSpPr/>
          <p:nvPr/>
        </p:nvSpPr>
        <p:spPr>
          <a:xfrm>
            <a:off x="2018593" y="4261476"/>
            <a:ext cx="121954" cy="1219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87666D0B-9368-9947-AA9E-E0F16AE3067F}"/>
              </a:ext>
            </a:extLst>
          </p:cNvPr>
          <p:cNvSpPr txBox="1"/>
          <p:nvPr/>
        </p:nvSpPr>
        <p:spPr>
          <a:xfrm rot="19800000">
            <a:off x="1573449" y="4407937"/>
            <a:ext cx="684803" cy="369332"/>
          </a:xfrm>
          <a:prstGeom prst="rect">
            <a:avLst/>
          </a:prstGeom>
          <a:noFill/>
        </p:spPr>
        <p:txBody>
          <a:bodyPr wrap="none" rtlCol="0">
            <a:spAutoFit/>
          </a:bodyPr>
          <a:lstStyle/>
          <a:p>
            <a:r>
              <a:rPr lang="en-US" dirty="0"/>
              <a:t>1945</a:t>
            </a:r>
          </a:p>
        </p:txBody>
      </p:sp>
      <p:sp>
        <p:nvSpPr>
          <p:cNvPr id="23" name="TextBox 22">
            <a:extLst>
              <a:ext uri="{FF2B5EF4-FFF2-40B4-BE49-F238E27FC236}">
                <a16:creationId xmlns:a16="http://schemas.microsoft.com/office/drawing/2014/main" id="{9184F434-F5B2-804C-8156-1A140C87E60E}"/>
              </a:ext>
            </a:extLst>
          </p:cNvPr>
          <p:cNvSpPr txBox="1"/>
          <p:nvPr/>
        </p:nvSpPr>
        <p:spPr>
          <a:xfrm rot="18257492">
            <a:off x="1520798" y="3105833"/>
            <a:ext cx="1791470" cy="646331"/>
          </a:xfrm>
          <a:prstGeom prst="rect">
            <a:avLst/>
          </a:prstGeom>
          <a:noFill/>
        </p:spPr>
        <p:txBody>
          <a:bodyPr wrap="square" rtlCol="0">
            <a:spAutoFit/>
          </a:bodyPr>
          <a:lstStyle/>
          <a:p>
            <a:r>
              <a:rPr lang="en-US" dirty="0"/>
              <a:t>Von Neumann Architecture</a:t>
            </a:r>
          </a:p>
        </p:txBody>
      </p:sp>
      <p:sp>
        <p:nvSpPr>
          <p:cNvPr id="24" name="Oval 23">
            <a:extLst>
              <a:ext uri="{FF2B5EF4-FFF2-40B4-BE49-F238E27FC236}">
                <a16:creationId xmlns:a16="http://schemas.microsoft.com/office/drawing/2014/main" id="{45FD12EC-3C75-5644-9F9B-5A9DA22EEF72}"/>
              </a:ext>
            </a:extLst>
          </p:cNvPr>
          <p:cNvSpPr/>
          <p:nvPr/>
        </p:nvSpPr>
        <p:spPr>
          <a:xfrm>
            <a:off x="3612116" y="4261475"/>
            <a:ext cx="121954" cy="1219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966C4EA2-173F-8B48-B231-A69C5CA061F8}"/>
              </a:ext>
            </a:extLst>
          </p:cNvPr>
          <p:cNvSpPr txBox="1"/>
          <p:nvPr/>
        </p:nvSpPr>
        <p:spPr>
          <a:xfrm rot="19800000">
            <a:off x="3166972" y="4407936"/>
            <a:ext cx="684803" cy="369332"/>
          </a:xfrm>
          <a:prstGeom prst="rect">
            <a:avLst/>
          </a:prstGeom>
          <a:noFill/>
        </p:spPr>
        <p:txBody>
          <a:bodyPr wrap="none" rtlCol="0">
            <a:spAutoFit/>
          </a:bodyPr>
          <a:lstStyle/>
          <a:p>
            <a:r>
              <a:rPr lang="en-US" dirty="0"/>
              <a:t>1960</a:t>
            </a:r>
          </a:p>
        </p:txBody>
      </p:sp>
      <p:sp>
        <p:nvSpPr>
          <p:cNvPr id="26" name="Rectangle 25">
            <a:extLst>
              <a:ext uri="{FF2B5EF4-FFF2-40B4-BE49-F238E27FC236}">
                <a16:creationId xmlns:a16="http://schemas.microsoft.com/office/drawing/2014/main" id="{B1373F11-82AD-3A47-82C1-0C709E720277}"/>
              </a:ext>
            </a:extLst>
          </p:cNvPr>
          <p:cNvSpPr/>
          <p:nvPr/>
        </p:nvSpPr>
        <p:spPr>
          <a:xfrm rot="18171170">
            <a:off x="3168289" y="3351793"/>
            <a:ext cx="1612942" cy="369332"/>
          </a:xfrm>
          <a:prstGeom prst="rect">
            <a:avLst/>
          </a:prstGeom>
        </p:spPr>
        <p:txBody>
          <a:bodyPr wrap="none">
            <a:spAutoFit/>
          </a:bodyPr>
          <a:lstStyle/>
          <a:p>
            <a:r>
              <a:rPr lang="en-US" dirty="0"/>
              <a:t>ISA (IBM 360)</a:t>
            </a:r>
          </a:p>
        </p:txBody>
      </p:sp>
      <p:sp>
        <p:nvSpPr>
          <p:cNvPr id="30" name="TextBox 29">
            <a:extLst>
              <a:ext uri="{FF2B5EF4-FFF2-40B4-BE49-F238E27FC236}">
                <a16:creationId xmlns:a16="http://schemas.microsoft.com/office/drawing/2014/main" id="{2BA8A829-B41D-8E44-B4E8-85CCAF68C080}"/>
              </a:ext>
            </a:extLst>
          </p:cNvPr>
          <p:cNvSpPr txBox="1"/>
          <p:nvPr/>
        </p:nvSpPr>
        <p:spPr>
          <a:xfrm>
            <a:off x="9909128" y="5227516"/>
            <a:ext cx="1089850" cy="369332"/>
          </a:xfrm>
          <a:prstGeom prst="rect">
            <a:avLst/>
          </a:prstGeom>
          <a:noFill/>
        </p:spPr>
        <p:txBody>
          <a:bodyPr wrap="none" rtlCol="0">
            <a:spAutoFit/>
          </a:bodyPr>
          <a:lstStyle/>
          <a:p>
            <a:r>
              <a:rPr lang="en-US" dirty="0"/>
              <a:t>Software</a:t>
            </a:r>
          </a:p>
        </p:txBody>
      </p:sp>
      <p:sp>
        <p:nvSpPr>
          <p:cNvPr id="31" name="TextBox 30">
            <a:extLst>
              <a:ext uri="{FF2B5EF4-FFF2-40B4-BE49-F238E27FC236}">
                <a16:creationId xmlns:a16="http://schemas.microsoft.com/office/drawing/2014/main" id="{01324A18-D683-1245-89C7-31E82DC27B1E}"/>
              </a:ext>
            </a:extLst>
          </p:cNvPr>
          <p:cNvSpPr txBox="1"/>
          <p:nvPr/>
        </p:nvSpPr>
        <p:spPr>
          <a:xfrm>
            <a:off x="9909128" y="2898550"/>
            <a:ext cx="1213024" cy="369332"/>
          </a:xfrm>
          <a:prstGeom prst="rect">
            <a:avLst/>
          </a:prstGeom>
          <a:noFill/>
        </p:spPr>
        <p:txBody>
          <a:bodyPr wrap="none" rtlCol="0">
            <a:spAutoFit/>
          </a:bodyPr>
          <a:lstStyle/>
          <a:p>
            <a:r>
              <a:rPr lang="en-US" dirty="0"/>
              <a:t>Hardware</a:t>
            </a:r>
          </a:p>
        </p:txBody>
      </p:sp>
      <p:sp>
        <p:nvSpPr>
          <p:cNvPr id="67" name="Slide Number Placeholder 66">
            <a:extLst>
              <a:ext uri="{FF2B5EF4-FFF2-40B4-BE49-F238E27FC236}">
                <a16:creationId xmlns:a16="http://schemas.microsoft.com/office/drawing/2014/main" id="{C79E4DF4-ECB5-1940-BCF8-DD54B06EF330}"/>
              </a:ext>
            </a:extLst>
          </p:cNvPr>
          <p:cNvSpPr>
            <a:spLocks noGrp="1"/>
          </p:cNvSpPr>
          <p:nvPr>
            <p:ph type="sldNum" sz="quarter" idx="12"/>
          </p:nvPr>
        </p:nvSpPr>
        <p:spPr/>
        <p:txBody>
          <a:bodyPr/>
          <a:lstStyle/>
          <a:p>
            <a:fld id="{4FAB73BC-B049-4115-A692-8D63A059BFB8}" type="slidenum">
              <a:rPr lang="en-US" smtClean="0"/>
              <a:t>5</a:t>
            </a:fld>
            <a:endParaRPr lang="en-US"/>
          </a:p>
        </p:txBody>
      </p:sp>
      <p:sp>
        <p:nvSpPr>
          <p:cNvPr id="3" name="Rectangle 2">
            <a:extLst>
              <a:ext uri="{FF2B5EF4-FFF2-40B4-BE49-F238E27FC236}">
                <a16:creationId xmlns:a16="http://schemas.microsoft.com/office/drawing/2014/main" id="{1D7AE69C-82E3-5940-97C9-E4B559DC3B53}"/>
              </a:ext>
            </a:extLst>
          </p:cNvPr>
          <p:cNvSpPr/>
          <p:nvPr/>
        </p:nvSpPr>
        <p:spPr>
          <a:xfrm>
            <a:off x="391886" y="2595110"/>
            <a:ext cx="4175503" cy="263240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CA7D72E3-061B-BA46-ADAA-5C87A6C2032A}"/>
              </a:ext>
            </a:extLst>
          </p:cNvPr>
          <p:cNvSpPr txBox="1"/>
          <p:nvPr/>
        </p:nvSpPr>
        <p:spPr>
          <a:xfrm>
            <a:off x="4598211" y="3441947"/>
            <a:ext cx="4833172" cy="1569660"/>
          </a:xfrm>
          <a:prstGeom prst="rect">
            <a:avLst/>
          </a:prstGeom>
          <a:noFill/>
        </p:spPr>
        <p:txBody>
          <a:bodyPr wrap="square" rtlCol="0">
            <a:spAutoFit/>
          </a:bodyPr>
          <a:lstStyle/>
          <a:p>
            <a:r>
              <a:rPr lang="en-US" sz="2400" dirty="0"/>
              <a:t>All our General Purpose computation ecosystem is based off these three models which are purely sequential</a:t>
            </a:r>
          </a:p>
        </p:txBody>
      </p:sp>
    </p:spTree>
    <p:extLst>
      <p:ext uri="{BB962C8B-B14F-4D97-AF65-F5344CB8AC3E}">
        <p14:creationId xmlns:p14="http://schemas.microsoft.com/office/powerpoint/2010/main" val="164577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7728B-73E6-C041-977E-10F014E971A6}"/>
              </a:ext>
            </a:extLst>
          </p:cNvPr>
          <p:cNvSpPr>
            <a:spLocks noGrp="1"/>
          </p:cNvSpPr>
          <p:nvPr>
            <p:ph type="title"/>
          </p:nvPr>
        </p:nvSpPr>
        <p:spPr/>
        <p:txBody>
          <a:bodyPr/>
          <a:lstStyle/>
          <a:p>
            <a:r>
              <a:rPr lang="en-US" dirty="0"/>
              <a:t>1D Convolution</a:t>
            </a:r>
            <a:br>
              <a:rPr lang="en-US" dirty="0"/>
            </a:br>
            <a:r>
              <a:rPr lang="en-US" sz="4000" dirty="0"/>
              <a:t>Pseudo-code L1</a:t>
            </a:r>
            <a:endParaRPr lang="en-US" dirty="0"/>
          </a:p>
        </p:txBody>
      </p:sp>
      <p:sp>
        <p:nvSpPr>
          <p:cNvPr id="23" name="Rectangle 22">
            <a:extLst>
              <a:ext uri="{FF2B5EF4-FFF2-40B4-BE49-F238E27FC236}">
                <a16:creationId xmlns:a16="http://schemas.microsoft.com/office/drawing/2014/main" id="{A85D3A37-527A-294B-A9D5-13AF7C8BB57D}"/>
              </a:ext>
            </a:extLst>
          </p:cNvPr>
          <p:cNvSpPr/>
          <p:nvPr/>
        </p:nvSpPr>
        <p:spPr>
          <a:xfrm>
            <a:off x="4912427" y="1289304"/>
            <a:ext cx="8443354" cy="5355312"/>
          </a:xfrm>
          <a:prstGeom prst="rect">
            <a:avLst/>
          </a:prstGeom>
        </p:spPr>
        <p:txBody>
          <a:bodyPr wrap="square">
            <a:spAutoFit/>
          </a:bodyPr>
          <a:lstStyle/>
          <a:p>
            <a:r>
              <a:rPr lang="en-US" i="1" dirty="0">
                <a:solidFill>
                  <a:srgbClr val="008800"/>
                </a:solidFill>
                <a:latin typeface="Arial" panose="020B0604020202020204" pitchFamily="34" charset="0"/>
              </a:rPr>
              <a:t>// L1</a:t>
            </a:r>
            <a:endParaRPr lang="en-US" dirty="0"/>
          </a:p>
          <a:p>
            <a:r>
              <a:rPr lang="en-US" dirty="0" err="1">
                <a:solidFill>
                  <a:srgbClr val="00B050"/>
                </a:solidFill>
                <a:latin typeface="Arial" panose="020B0604020202020204" pitchFamily="34" charset="0"/>
              </a:rPr>
              <a:t>codelet_def</a:t>
            </a:r>
            <a:r>
              <a:rPr lang="en-US" dirty="0">
                <a:solidFill>
                  <a:srgbClr val="333333"/>
                </a:solidFill>
                <a:latin typeface="Arial" panose="020B0604020202020204" pitchFamily="34" charset="0"/>
              </a:rPr>
              <a:t> </a:t>
            </a:r>
            <a:r>
              <a:rPr lang="en-US" b="1" dirty="0">
                <a:solidFill>
                  <a:srgbClr val="333333"/>
                </a:solidFill>
                <a:latin typeface="Arial" panose="020B0604020202020204" pitchFamily="34" charset="0"/>
              </a:rPr>
              <a:t>conv_1D</a:t>
            </a:r>
            <a:r>
              <a:rPr lang="en-US" dirty="0">
                <a:solidFill>
                  <a:srgbClr val="333333"/>
                </a:solidFill>
                <a:latin typeface="Arial" panose="020B0604020202020204" pitchFamily="34" charset="0"/>
              </a:rPr>
              <a:t> (</a:t>
            </a:r>
            <a:r>
              <a:rPr lang="en-US" b="1" dirty="0">
                <a:solidFill>
                  <a:srgbClr val="000080"/>
                </a:solidFill>
                <a:latin typeface="Arial" panose="020B0604020202020204" pitchFamily="34" charset="0"/>
              </a:rPr>
              <a:t>int</a:t>
            </a:r>
            <a:r>
              <a:rPr lang="en-US" dirty="0">
                <a:solidFill>
                  <a:srgbClr val="333333"/>
                </a:solidFill>
                <a:latin typeface="Arial" panose="020B0604020202020204" pitchFamily="34" charset="0"/>
              </a:rPr>
              <a:t> *A, </a:t>
            </a:r>
            <a:r>
              <a:rPr lang="en-US" b="1" dirty="0">
                <a:solidFill>
                  <a:srgbClr val="000080"/>
                </a:solidFill>
                <a:latin typeface="Arial" panose="020B0604020202020204" pitchFamily="34" charset="0"/>
              </a:rPr>
              <a:t>int</a:t>
            </a:r>
            <a:r>
              <a:rPr lang="en-US" dirty="0">
                <a:solidFill>
                  <a:srgbClr val="333333"/>
                </a:solidFill>
                <a:latin typeface="Arial" panose="020B0604020202020204" pitchFamily="34" charset="0"/>
              </a:rPr>
              <a:t> *Window, </a:t>
            </a:r>
            <a:r>
              <a:rPr lang="en-US" b="1" dirty="0">
                <a:solidFill>
                  <a:srgbClr val="000080"/>
                </a:solidFill>
                <a:latin typeface="Arial" panose="020B0604020202020204" pitchFamily="34" charset="0"/>
              </a:rPr>
              <a:t>int</a:t>
            </a:r>
            <a:r>
              <a:rPr lang="en-US" dirty="0">
                <a:solidFill>
                  <a:srgbClr val="333333"/>
                </a:solidFill>
                <a:latin typeface="Arial" panose="020B0604020202020204" pitchFamily="34" charset="0"/>
              </a:rPr>
              <a:t>* res, </a:t>
            </a:r>
            <a:r>
              <a:rPr lang="en-US" b="1" dirty="0">
                <a:solidFill>
                  <a:srgbClr val="000080"/>
                </a:solidFill>
                <a:latin typeface="Arial" panose="020B0604020202020204" pitchFamily="34" charset="0"/>
              </a:rPr>
              <a:t>int</a:t>
            </a:r>
            <a:r>
              <a:rPr lang="en-US" dirty="0">
                <a:solidFill>
                  <a:srgbClr val="333333"/>
                </a:solidFill>
                <a:latin typeface="Arial" panose="020B0604020202020204" pitchFamily="34" charset="0"/>
              </a:rPr>
              <a:t> </a:t>
            </a:r>
            <a:r>
              <a:rPr lang="en-US" dirty="0" err="1">
                <a:solidFill>
                  <a:srgbClr val="333333"/>
                </a:solidFill>
                <a:latin typeface="Arial" panose="020B0604020202020204" pitchFamily="34" charset="0"/>
              </a:rPr>
              <a:t>sizeRes</a:t>
            </a:r>
            <a:r>
              <a:rPr lang="en-US" dirty="0">
                <a:solidFill>
                  <a:srgbClr val="333333"/>
                </a:solidFill>
                <a:latin typeface="Arial" panose="020B0604020202020204" pitchFamily="34" charset="0"/>
              </a:rPr>
              <a:t>) {</a:t>
            </a:r>
            <a:endParaRPr lang="en-US" dirty="0"/>
          </a:p>
          <a:p>
            <a:r>
              <a:rPr lang="en-US" b="1" dirty="0">
                <a:solidFill>
                  <a:srgbClr val="000080"/>
                </a:solidFill>
                <a:latin typeface="Arial" panose="020B0604020202020204" pitchFamily="34" charset="0"/>
              </a:rPr>
              <a:t>   int</a:t>
            </a:r>
            <a:r>
              <a:rPr lang="en-US" dirty="0">
                <a:solidFill>
                  <a:srgbClr val="333333"/>
                </a:solidFill>
                <a:latin typeface="Arial" panose="020B0604020202020204" pitchFamily="34" charset="0"/>
              </a:rPr>
              <a:t> *ptrA_1;</a:t>
            </a:r>
            <a:endParaRPr lang="en-US" dirty="0"/>
          </a:p>
          <a:p>
            <a:r>
              <a:rPr lang="en-US" b="1" dirty="0">
                <a:solidFill>
                  <a:srgbClr val="000080"/>
                </a:solidFill>
                <a:latin typeface="Arial" panose="020B0604020202020204" pitchFamily="34" charset="0"/>
              </a:rPr>
              <a:t>   int</a:t>
            </a:r>
            <a:r>
              <a:rPr lang="en-US" dirty="0">
                <a:solidFill>
                  <a:srgbClr val="333333"/>
                </a:solidFill>
                <a:latin typeface="Arial" panose="020B0604020202020204" pitchFamily="34" charset="0"/>
              </a:rPr>
              <a:t> *ptrRes_1;</a:t>
            </a:r>
            <a:endParaRPr lang="en-US" dirty="0"/>
          </a:p>
          <a:p>
            <a:r>
              <a:rPr lang="en-US" b="1" dirty="0">
                <a:solidFill>
                  <a:srgbClr val="000080"/>
                </a:solidFill>
                <a:latin typeface="Arial" panose="020B0604020202020204" pitchFamily="34" charset="0"/>
              </a:rPr>
              <a:t>   int</a:t>
            </a:r>
            <a:r>
              <a:rPr lang="en-US" dirty="0">
                <a:solidFill>
                  <a:srgbClr val="333333"/>
                </a:solidFill>
                <a:latin typeface="Arial" panose="020B0604020202020204" pitchFamily="34" charset="0"/>
              </a:rPr>
              <a:t> *ptrWin_1;</a:t>
            </a:r>
            <a:endParaRPr lang="en-US" dirty="0"/>
          </a:p>
          <a:p>
            <a:r>
              <a:rPr lang="en-US" dirty="0">
                <a:solidFill>
                  <a:srgbClr val="333333"/>
                </a:solidFill>
                <a:latin typeface="Arial" panose="020B0604020202020204" pitchFamily="34" charset="0"/>
              </a:rPr>
              <a:t>   ptrA_1 = A;</a:t>
            </a:r>
            <a:endParaRPr lang="en-US" dirty="0"/>
          </a:p>
          <a:p>
            <a:r>
              <a:rPr lang="en-US" dirty="0">
                <a:solidFill>
                  <a:srgbClr val="333333"/>
                </a:solidFill>
                <a:latin typeface="Arial" panose="020B0604020202020204" pitchFamily="34" charset="0"/>
              </a:rPr>
              <a:t>   ptrRes_1 = res;</a:t>
            </a:r>
            <a:endParaRPr lang="en-US" dirty="0"/>
          </a:p>
          <a:p>
            <a:r>
              <a:rPr lang="en-US" dirty="0">
                <a:solidFill>
                  <a:srgbClr val="333333"/>
                </a:solidFill>
                <a:latin typeface="Arial" panose="020B0604020202020204" pitchFamily="34" charset="0"/>
              </a:rPr>
              <a:t>   ptrWin_1 = win;</a:t>
            </a:r>
            <a:endParaRPr lang="en-US" dirty="0"/>
          </a:p>
          <a:p>
            <a:r>
              <a:rPr lang="en-US" b="1" dirty="0">
                <a:solidFill>
                  <a:srgbClr val="000080"/>
                </a:solidFill>
                <a:latin typeface="Arial" panose="020B0604020202020204" pitchFamily="34" charset="0"/>
              </a:rPr>
              <a:t>   for</a:t>
            </a:r>
            <a:r>
              <a:rPr lang="en-US" dirty="0">
                <a:solidFill>
                  <a:srgbClr val="333333"/>
                </a:solidFill>
                <a:latin typeface="Arial" panose="020B0604020202020204" pitchFamily="34" charset="0"/>
              </a:rPr>
              <a:t> (</a:t>
            </a:r>
            <a:r>
              <a:rPr lang="en-US" b="1" dirty="0">
                <a:solidFill>
                  <a:srgbClr val="000080"/>
                </a:solidFill>
                <a:latin typeface="Arial" panose="020B0604020202020204" pitchFamily="34" charset="0"/>
              </a:rPr>
              <a:t>int</a:t>
            </a:r>
            <a:r>
              <a:rPr lang="en-US" dirty="0">
                <a:solidFill>
                  <a:srgbClr val="333333"/>
                </a:solidFill>
                <a:latin typeface="Arial" panose="020B0604020202020204" pitchFamily="34" charset="0"/>
              </a:rPr>
              <a:t> ii = </a:t>
            </a:r>
            <a:r>
              <a:rPr lang="en-US" dirty="0">
                <a:solidFill>
                  <a:srgbClr val="0000FF"/>
                </a:solidFill>
                <a:latin typeface="Arial" panose="020B0604020202020204" pitchFamily="34" charset="0"/>
              </a:rPr>
              <a:t>0</a:t>
            </a:r>
            <a:r>
              <a:rPr lang="en-US" dirty="0">
                <a:solidFill>
                  <a:srgbClr val="333333"/>
                </a:solidFill>
                <a:latin typeface="Arial" panose="020B0604020202020204" pitchFamily="34" charset="0"/>
              </a:rPr>
              <a:t>; ii &lt; </a:t>
            </a:r>
            <a:r>
              <a:rPr lang="en-US" dirty="0" err="1">
                <a:solidFill>
                  <a:srgbClr val="333333"/>
                </a:solidFill>
                <a:latin typeface="Arial" panose="020B0604020202020204" pitchFamily="34" charset="0"/>
              </a:rPr>
              <a:t>sizeRes</a:t>
            </a:r>
            <a:r>
              <a:rPr lang="en-US" dirty="0">
                <a:solidFill>
                  <a:srgbClr val="333333"/>
                </a:solidFill>
                <a:latin typeface="Arial" panose="020B0604020202020204" pitchFamily="34" charset="0"/>
              </a:rPr>
              <a:t>; ii +=</a:t>
            </a:r>
            <a:r>
              <a:rPr lang="en-US" dirty="0">
                <a:solidFill>
                  <a:srgbClr val="0000FF"/>
                </a:solidFill>
                <a:latin typeface="Arial" panose="020B0604020202020204" pitchFamily="34" charset="0"/>
              </a:rPr>
              <a:t>100</a:t>
            </a:r>
            <a:r>
              <a:rPr lang="en-US" dirty="0">
                <a:solidFill>
                  <a:srgbClr val="333333"/>
                </a:solidFill>
                <a:latin typeface="Arial" panose="020B0604020202020204" pitchFamily="34" charset="0"/>
              </a:rPr>
              <a:t>) {</a:t>
            </a:r>
            <a:endParaRPr lang="en-US" dirty="0"/>
          </a:p>
          <a:p>
            <a:r>
              <a:rPr lang="en-US" dirty="0">
                <a:solidFill>
                  <a:srgbClr val="333333"/>
                </a:solidFill>
                <a:latin typeface="Arial" panose="020B0604020202020204" pitchFamily="34" charset="0"/>
              </a:rPr>
              <a:t>       </a:t>
            </a:r>
            <a:r>
              <a:rPr lang="en-US" b="1" dirty="0">
                <a:solidFill>
                  <a:srgbClr val="000080"/>
                </a:solidFill>
                <a:latin typeface="Arial" panose="020B0604020202020204" pitchFamily="34" charset="0"/>
              </a:rPr>
              <a:t>int</a:t>
            </a:r>
            <a:r>
              <a:rPr lang="en-US" dirty="0">
                <a:solidFill>
                  <a:srgbClr val="333333"/>
                </a:solidFill>
                <a:latin typeface="Arial" panose="020B0604020202020204" pitchFamily="34" charset="0"/>
              </a:rPr>
              <a:t> end = (ii + </a:t>
            </a:r>
            <a:r>
              <a:rPr lang="en-US" dirty="0">
                <a:solidFill>
                  <a:srgbClr val="0000FF"/>
                </a:solidFill>
                <a:latin typeface="Arial" panose="020B0604020202020204" pitchFamily="34" charset="0"/>
              </a:rPr>
              <a:t>100</a:t>
            </a:r>
            <a:r>
              <a:rPr lang="en-US" dirty="0">
                <a:solidFill>
                  <a:srgbClr val="333333"/>
                </a:solidFill>
                <a:latin typeface="Arial" panose="020B0604020202020204" pitchFamily="34" charset="0"/>
              </a:rPr>
              <a:t> &lt; </a:t>
            </a:r>
            <a:r>
              <a:rPr lang="en-US" dirty="0" err="1">
                <a:solidFill>
                  <a:srgbClr val="333333"/>
                </a:solidFill>
                <a:latin typeface="Arial" panose="020B0604020202020204" pitchFamily="34" charset="0"/>
              </a:rPr>
              <a:t>sizeRes</a:t>
            </a:r>
            <a:r>
              <a:rPr lang="en-US" dirty="0">
                <a:solidFill>
                  <a:srgbClr val="333333"/>
                </a:solidFill>
                <a:latin typeface="Arial" panose="020B0604020202020204" pitchFamily="34" charset="0"/>
              </a:rPr>
              <a:t> ? </a:t>
            </a:r>
            <a:r>
              <a:rPr lang="en-US" dirty="0">
                <a:solidFill>
                  <a:srgbClr val="0000FF"/>
                </a:solidFill>
                <a:latin typeface="Arial" panose="020B0604020202020204" pitchFamily="34" charset="0"/>
              </a:rPr>
              <a:t>100</a:t>
            </a:r>
            <a:r>
              <a:rPr lang="en-US" dirty="0">
                <a:solidFill>
                  <a:srgbClr val="333333"/>
                </a:solidFill>
                <a:latin typeface="Arial" panose="020B0604020202020204" pitchFamily="34" charset="0"/>
              </a:rPr>
              <a:t> : sizeRes%</a:t>
            </a:r>
            <a:r>
              <a:rPr lang="en-US" dirty="0">
                <a:solidFill>
                  <a:srgbClr val="0000FF"/>
                </a:solidFill>
                <a:latin typeface="Arial" panose="020B0604020202020204" pitchFamily="34" charset="0"/>
              </a:rPr>
              <a:t>100</a:t>
            </a:r>
            <a:r>
              <a:rPr lang="en-US" dirty="0">
                <a:solidFill>
                  <a:srgbClr val="333333"/>
                </a:solidFill>
                <a:latin typeface="Arial" panose="020B0604020202020204" pitchFamily="34" charset="0"/>
              </a:rPr>
              <a:t>);</a:t>
            </a:r>
            <a:endParaRPr lang="en-US" dirty="0"/>
          </a:p>
          <a:p>
            <a:r>
              <a:rPr lang="en-US" dirty="0">
                <a:solidFill>
                  <a:srgbClr val="333333"/>
                </a:solidFill>
                <a:latin typeface="Arial" panose="020B0604020202020204" pitchFamily="34" charset="0"/>
              </a:rPr>
              <a:t>       </a:t>
            </a:r>
            <a:r>
              <a:rPr lang="en-US" b="1" dirty="0">
                <a:solidFill>
                  <a:srgbClr val="000080"/>
                </a:solidFill>
                <a:latin typeface="Arial" panose="020B0604020202020204" pitchFamily="34" charset="0"/>
              </a:rPr>
              <a:t>for</a:t>
            </a:r>
            <a:r>
              <a:rPr lang="en-US" dirty="0">
                <a:solidFill>
                  <a:srgbClr val="333333"/>
                </a:solidFill>
                <a:latin typeface="Arial" panose="020B0604020202020204" pitchFamily="34" charset="0"/>
              </a:rPr>
              <a:t> (</a:t>
            </a:r>
            <a:r>
              <a:rPr lang="en-US" b="1" dirty="0">
                <a:solidFill>
                  <a:srgbClr val="000080"/>
                </a:solidFill>
                <a:latin typeface="Arial" panose="020B0604020202020204" pitchFamily="34" charset="0"/>
              </a:rPr>
              <a:t>int</a:t>
            </a:r>
            <a:r>
              <a:rPr lang="en-US" dirty="0">
                <a:solidFill>
                  <a:srgbClr val="333333"/>
                </a:solidFill>
                <a:latin typeface="Arial" panose="020B0604020202020204" pitchFamily="34" charset="0"/>
              </a:rPr>
              <a:t> </a:t>
            </a:r>
            <a:r>
              <a:rPr lang="en-US" dirty="0" err="1">
                <a:solidFill>
                  <a:srgbClr val="333333"/>
                </a:solidFill>
                <a:latin typeface="Arial" panose="020B0604020202020204" pitchFamily="34" charset="0"/>
              </a:rPr>
              <a:t>i</a:t>
            </a:r>
            <a:r>
              <a:rPr lang="en-US" dirty="0">
                <a:solidFill>
                  <a:srgbClr val="333333"/>
                </a:solidFill>
                <a:latin typeface="Arial" panose="020B0604020202020204" pitchFamily="34" charset="0"/>
              </a:rPr>
              <a:t> = </a:t>
            </a:r>
            <a:r>
              <a:rPr lang="en-US" dirty="0">
                <a:solidFill>
                  <a:srgbClr val="0000FF"/>
                </a:solidFill>
                <a:latin typeface="Arial" panose="020B0604020202020204" pitchFamily="34" charset="0"/>
              </a:rPr>
              <a:t>0</a:t>
            </a:r>
            <a:r>
              <a:rPr lang="en-US" dirty="0">
                <a:solidFill>
                  <a:srgbClr val="333333"/>
                </a:solidFill>
                <a:latin typeface="Arial" panose="020B0604020202020204" pitchFamily="34" charset="0"/>
              </a:rPr>
              <a:t>; </a:t>
            </a:r>
            <a:r>
              <a:rPr lang="en-US" dirty="0" err="1">
                <a:solidFill>
                  <a:srgbClr val="333333"/>
                </a:solidFill>
                <a:latin typeface="Arial" panose="020B0604020202020204" pitchFamily="34" charset="0"/>
              </a:rPr>
              <a:t>i</a:t>
            </a:r>
            <a:r>
              <a:rPr lang="en-US" dirty="0">
                <a:solidFill>
                  <a:srgbClr val="333333"/>
                </a:solidFill>
                <a:latin typeface="Arial" panose="020B0604020202020204" pitchFamily="34" charset="0"/>
              </a:rPr>
              <a:t> &lt; end; </a:t>
            </a:r>
            <a:r>
              <a:rPr lang="en-US" dirty="0" err="1">
                <a:solidFill>
                  <a:srgbClr val="333333"/>
                </a:solidFill>
                <a:latin typeface="Arial" panose="020B0604020202020204" pitchFamily="34" charset="0"/>
              </a:rPr>
              <a:t>i</a:t>
            </a:r>
            <a:r>
              <a:rPr lang="en-US" dirty="0">
                <a:solidFill>
                  <a:srgbClr val="333333"/>
                </a:solidFill>
                <a:latin typeface="Arial" panose="020B0604020202020204" pitchFamily="34" charset="0"/>
              </a:rPr>
              <a:t> ++) {</a:t>
            </a:r>
          </a:p>
          <a:p>
            <a:r>
              <a:rPr lang="en-US" dirty="0">
                <a:solidFill>
                  <a:srgbClr val="333333"/>
                </a:solidFill>
                <a:latin typeface="Arial" panose="020B0604020202020204" pitchFamily="34" charset="0"/>
              </a:rPr>
              <a:t>          </a:t>
            </a:r>
            <a:r>
              <a:rPr lang="en-US" b="1" dirty="0">
                <a:solidFill>
                  <a:srgbClr val="000080"/>
                </a:solidFill>
                <a:latin typeface="Arial" panose="020B0604020202020204" pitchFamily="34" charset="0"/>
              </a:rPr>
              <a:t>int</a:t>
            </a:r>
            <a:r>
              <a:rPr lang="en-US" dirty="0">
                <a:solidFill>
                  <a:srgbClr val="333333"/>
                </a:solidFill>
                <a:latin typeface="Arial" panose="020B0604020202020204" pitchFamily="34" charset="0"/>
              </a:rPr>
              <a:t> </a:t>
            </a:r>
            <a:r>
              <a:rPr lang="en-US" dirty="0" err="1">
                <a:solidFill>
                  <a:srgbClr val="333333"/>
                </a:solidFill>
                <a:latin typeface="Arial" panose="020B0604020202020204" pitchFamily="34" charset="0"/>
              </a:rPr>
              <a:t>val</a:t>
            </a:r>
            <a:r>
              <a:rPr lang="en-US" dirty="0">
                <a:solidFill>
                  <a:srgbClr val="333333"/>
                </a:solidFill>
                <a:latin typeface="Arial" panose="020B0604020202020204" pitchFamily="34" charset="0"/>
              </a:rPr>
              <a:t> = 0;</a:t>
            </a:r>
            <a:endParaRPr lang="en-US" dirty="0"/>
          </a:p>
          <a:p>
            <a:r>
              <a:rPr lang="en-US" dirty="0">
                <a:solidFill>
                  <a:srgbClr val="333333"/>
                </a:solidFill>
                <a:latin typeface="Arial" panose="020B0604020202020204" pitchFamily="34" charset="0"/>
              </a:rPr>
              <a:t>          </a:t>
            </a:r>
            <a:r>
              <a:rPr lang="en-US" dirty="0" err="1">
                <a:solidFill>
                  <a:srgbClr val="333333"/>
                </a:solidFill>
                <a:latin typeface="Arial" panose="020B0604020202020204" pitchFamily="34" charset="0"/>
              </a:rPr>
              <a:t>single_conv</a:t>
            </a:r>
            <a:r>
              <a:rPr lang="en-US" dirty="0">
                <a:solidFill>
                  <a:srgbClr val="333333"/>
                </a:solidFill>
                <a:latin typeface="Arial" panose="020B0604020202020204" pitchFamily="34" charset="0"/>
              </a:rPr>
              <a:t>(ptrA_1, ptrWin_1, &amp;</a:t>
            </a:r>
            <a:r>
              <a:rPr lang="en-US" dirty="0" err="1">
                <a:solidFill>
                  <a:srgbClr val="333333"/>
                </a:solidFill>
                <a:latin typeface="Arial" panose="020B0604020202020204" pitchFamily="34" charset="0"/>
              </a:rPr>
              <a:t>val</a:t>
            </a:r>
            <a:r>
              <a:rPr lang="en-US" dirty="0">
                <a:solidFill>
                  <a:srgbClr val="333333"/>
                </a:solidFill>
                <a:latin typeface="Arial" panose="020B0604020202020204" pitchFamily="34" charset="0"/>
              </a:rPr>
              <a:t>, </a:t>
            </a:r>
            <a:r>
              <a:rPr lang="en-US" dirty="0" err="1">
                <a:solidFill>
                  <a:srgbClr val="333333"/>
                </a:solidFill>
                <a:latin typeface="Arial" panose="020B0604020202020204" pitchFamily="34" charset="0"/>
              </a:rPr>
              <a:t>i</a:t>
            </a:r>
            <a:r>
              <a:rPr lang="en-US" dirty="0">
                <a:solidFill>
                  <a:srgbClr val="333333"/>
                </a:solidFill>
                <a:latin typeface="Arial" panose="020B0604020202020204" pitchFamily="34" charset="0"/>
              </a:rPr>
              <a:t>, end)</a:t>
            </a:r>
          </a:p>
          <a:p>
            <a:r>
              <a:rPr lang="en-US" dirty="0">
                <a:solidFill>
                  <a:srgbClr val="333333"/>
                </a:solidFill>
                <a:latin typeface="Arial" panose="020B0604020202020204" pitchFamily="34" charset="0"/>
              </a:rPr>
              <a:t>          ptrRes_0 = </a:t>
            </a:r>
            <a:r>
              <a:rPr lang="en-US" dirty="0" err="1">
                <a:solidFill>
                  <a:srgbClr val="333333"/>
                </a:solidFill>
                <a:latin typeface="Arial" panose="020B0604020202020204" pitchFamily="34" charset="0"/>
              </a:rPr>
              <a:t>val</a:t>
            </a:r>
            <a:r>
              <a:rPr lang="en-US" dirty="0">
                <a:solidFill>
                  <a:srgbClr val="333333"/>
                </a:solidFill>
                <a:latin typeface="Arial" panose="020B0604020202020204" pitchFamily="34" charset="0"/>
              </a:rPr>
              <a:t>;</a:t>
            </a:r>
          </a:p>
          <a:p>
            <a:r>
              <a:rPr lang="en-US" dirty="0">
                <a:solidFill>
                  <a:srgbClr val="333333"/>
                </a:solidFill>
                <a:latin typeface="Arial" panose="020B0604020202020204" pitchFamily="34" charset="0"/>
              </a:rPr>
              <a:t>          ptrRes_0++;</a:t>
            </a:r>
            <a:endParaRPr lang="en-US" dirty="0"/>
          </a:p>
          <a:p>
            <a:r>
              <a:rPr lang="en-US" dirty="0">
                <a:solidFill>
                  <a:srgbClr val="333333"/>
                </a:solidFill>
                <a:latin typeface="Arial" panose="020B0604020202020204" pitchFamily="34" charset="0"/>
              </a:rPr>
              <a:t>       }</a:t>
            </a:r>
            <a:endParaRPr lang="en-US" dirty="0"/>
          </a:p>
          <a:p>
            <a:r>
              <a:rPr lang="en-US" dirty="0">
                <a:solidFill>
                  <a:srgbClr val="333333"/>
                </a:solidFill>
                <a:latin typeface="Arial" panose="020B0604020202020204" pitchFamily="34" charset="0"/>
              </a:rPr>
              <a:t>       ptrA_1 += </a:t>
            </a:r>
            <a:r>
              <a:rPr lang="en-US" dirty="0">
                <a:solidFill>
                  <a:srgbClr val="0000FF"/>
                </a:solidFill>
                <a:latin typeface="Arial" panose="020B0604020202020204" pitchFamily="34" charset="0"/>
              </a:rPr>
              <a:t>100</a:t>
            </a:r>
            <a:r>
              <a:rPr lang="en-US" dirty="0">
                <a:solidFill>
                  <a:srgbClr val="333333"/>
                </a:solidFill>
                <a:latin typeface="Arial" panose="020B0604020202020204" pitchFamily="34" charset="0"/>
              </a:rPr>
              <a:t>;</a:t>
            </a:r>
            <a:endParaRPr lang="en-US" dirty="0"/>
          </a:p>
          <a:p>
            <a:r>
              <a:rPr lang="en-US" dirty="0">
                <a:solidFill>
                  <a:srgbClr val="333333"/>
                </a:solidFill>
                <a:latin typeface="Arial" panose="020B0604020202020204" pitchFamily="34" charset="0"/>
              </a:rPr>
              <a:t>   }</a:t>
            </a:r>
            <a:endParaRPr lang="en-US" dirty="0"/>
          </a:p>
          <a:p>
            <a:r>
              <a:rPr lang="en-US" dirty="0">
                <a:solidFill>
                  <a:srgbClr val="333333"/>
                </a:solidFill>
                <a:latin typeface="Arial" panose="020B0604020202020204" pitchFamily="34" charset="0"/>
              </a:rPr>
              <a:t>}</a:t>
            </a:r>
            <a:endParaRPr lang="en-US" dirty="0"/>
          </a:p>
        </p:txBody>
      </p:sp>
      <p:sp>
        <p:nvSpPr>
          <p:cNvPr id="3" name="Slide Number Placeholder 2">
            <a:extLst>
              <a:ext uri="{FF2B5EF4-FFF2-40B4-BE49-F238E27FC236}">
                <a16:creationId xmlns:a16="http://schemas.microsoft.com/office/drawing/2014/main" id="{09DE673A-4E2C-034E-B05A-569D73549264}"/>
              </a:ext>
            </a:extLst>
          </p:cNvPr>
          <p:cNvSpPr>
            <a:spLocks noGrp="1"/>
          </p:cNvSpPr>
          <p:nvPr>
            <p:ph type="sldNum" sz="quarter" idx="12"/>
          </p:nvPr>
        </p:nvSpPr>
        <p:spPr/>
        <p:txBody>
          <a:bodyPr/>
          <a:lstStyle/>
          <a:p>
            <a:fld id="{4FAB73BC-B049-4115-A692-8D63A059BFB8}" type="slidenum">
              <a:rPr lang="en-US" smtClean="0"/>
              <a:t>50</a:t>
            </a:fld>
            <a:endParaRPr lang="en-US"/>
          </a:p>
        </p:txBody>
      </p:sp>
    </p:spTree>
    <p:extLst>
      <p:ext uri="{BB962C8B-B14F-4D97-AF65-F5344CB8AC3E}">
        <p14:creationId xmlns:p14="http://schemas.microsoft.com/office/powerpoint/2010/main" val="8273420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7728B-73E6-C041-977E-10F014E971A6}"/>
              </a:ext>
            </a:extLst>
          </p:cNvPr>
          <p:cNvSpPr>
            <a:spLocks noGrp="1"/>
          </p:cNvSpPr>
          <p:nvPr>
            <p:ph type="title"/>
          </p:nvPr>
        </p:nvSpPr>
        <p:spPr/>
        <p:txBody>
          <a:bodyPr/>
          <a:lstStyle/>
          <a:p>
            <a:r>
              <a:rPr lang="en-US" dirty="0"/>
              <a:t>1D Convolution</a:t>
            </a:r>
            <a:br>
              <a:rPr lang="en-US" dirty="0"/>
            </a:br>
            <a:r>
              <a:rPr lang="en-US" sz="4000" dirty="0"/>
              <a:t>Pseudo-code L0</a:t>
            </a:r>
            <a:endParaRPr lang="en-US" dirty="0"/>
          </a:p>
        </p:txBody>
      </p:sp>
      <p:sp>
        <p:nvSpPr>
          <p:cNvPr id="23" name="Rectangle 22">
            <a:extLst>
              <a:ext uri="{FF2B5EF4-FFF2-40B4-BE49-F238E27FC236}">
                <a16:creationId xmlns:a16="http://schemas.microsoft.com/office/drawing/2014/main" id="{A85D3A37-527A-294B-A9D5-13AF7C8BB57D}"/>
              </a:ext>
            </a:extLst>
          </p:cNvPr>
          <p:cNvSpPr/>
          <p:nvPr/>
        </p:nvSpPr>
        <p:spPr>
          <a:xfrm>
            <a:off x="1063752" y="2093976"/>
            <a:ext cx="8779824" cy="3416320"/>
          </a:xfrm>
          <a:prstGeom prst="rect">
            <a:avLst/>
          </a:prstGeom>
        </p:spPr>
        <p:txBody>
          <a:bodyPr wrap="square">
            <a:spAutoFit/>
          </a:bodyPr>
          <a:lstStyle/>
          <a:p>
            <a:r>
              <a:rPr lang="en-US" i="1" dirty="0">
                <a:solidFill>
                  <a:srgbClr val="008800"/>
                </a:solidFill>
                <a:latin typeface="Arial" panose="020B0604020202020204" pitchFamily="34" charset="0"/>
              </a:rPr>
              <a:t>// L0</a:t>
            </a:r>
            <a:endParaRPr lang="en-US" dirty="0"/>
          </a:p>
          <a:p>
            <a:r>
              <a:rPr lang="en-US" dirty="0" err="1">
                <a:solidFill>
                  <a:srgbClr val="00B050"/>
                </a:solidFill>
                <a:latin typeface="Arial" panose="020B0604020202020204" pitchFamily="34" charset="0"/>
              </a:rPr>
              <a:t>codelet_def</a:t>
            </a:r>
            <a:r>
              <a:rPr lang="en-US" dirty="0">
                <a:solidFill>
                  <a:srgbClr val="00B050"/>
                </a:solidFill>
                <a:latin typeface="Arial" panose="020B0604020202020204" pitchFamily="34" charset="0"/>
              </a:rPr>
              <a:t> </a:t>
            </a:r>
            <a:r>
              <a:rPr lang="en-US" b="1" dirty="0" err="1">
                <a:solidFill>
                  <a:srgbClr val="333333"/>
                </a:solidFill>
                <a:latin typeface="Arial" panose="020B0604020202020204" pitchFamily="34" charset="0"/>
              </a:rPr>
              <a:t>single_conv</a:t>
            </a:r>
            <a:r>
              <a:rPr lang="en-US" dirty="0">
                <a:solidFill>
                  <a:srgbClr val="333333"/>
                </a:solidFill>
                <a:latin typeface="Arial" panose="020B0604020202020204" pitchFamily="34" charset="0"/>
              </a:rPr>
              <a:t>( </a:t>
            </a:r>
            <a:r>
              <a:rPr lang="en-US" b="1" dirty="0">
                <a:solidFill>
                  <a:srgbClr val="000080"/>
                </a:solidFill>
                <a:latin typeface="Arial" panose="020B0604020202020204" pitchFamily="34" charset="0"/>
              </a:rPr>
              <a:t>int</a:t>
            </a:r>
            <a:r>
              <a:rPr lang="en-US" dirty="0">
                <a:solidFill>
                  <a:srgbClr val="333333"/>
                </a:solidFill>
                <a:latin typeface="Arial" panose="020B0604020202020204" pitchFamily="34" charset="0"/>
              </a:rPr>
              <a:t>* ptrA_1, </a:t>
            </a:r>
            <a:r>
              <a:rPr lang="en-US" b="1" dirty="0">
                <a:solidFill>
                  <a:srgbClr val="000080"/>
                </a:solidFill>
                <a:latin typeface="Arial" panose="020B0604020202020204" pitchFamily="34" charset="0"/>
              </a:rPr>
              <a:t>int</a:t>
            </a:r>
            <a:r>
              <a:rPr lang="en-US" dirty="0">
                <a:solidFill>
                  <a:srgbClr val="333333"/>
                </a:solidFill>
                <a:latin typeface="Arial" panose="020B0604020202020204" pitchFamily="34" charset="0"/>
              </a:rPr>
              <a:t>* ptrWin_1, </a:t>
            </a:r>
            <a:r>
              <a:rPr lang="en-US" b="1" dirty="0">
                <a:solidFill>
                  <a:srgbClr val="000080"/>
                </a:solidFill>
                <a:latin typeface="Arial" panose="020B0604020202020204" pitchFamily="34" charset="0"/>
              </a:rPr>
              <a:t>int</a:t>
            </a:r>
            <a:r>
              <a:rPr lang="en-US" dirty="0">
                <a:solidFill>
                  <a:srgbClr val="333333"/>
                </a:solidFill>
                <a:latin typeface="Arial" panose="020B0604020202020204" pitchFamily="34" charset="0"/>
              </a:rPr>
              <a:t>* </a:t>
            </a:r>
            <a:r>
              <a:rPr lang="en-US" dirty="0" err="1">
                <a:solidFill>
                  <a:srgbClr val="333333"/>
                </a:solidFill>
                <a:latin typeface="Arial" panose="020B0604020202020204" pitchFamily="34" charset="0"/>
              </a:rPr>
              <a:t>val</a:t>
            </a:r>
            <a:r>
              <a:rPr lang="en-US" dirty="0">
                <a:solidFill>
                  <a:srgbClr val="333333"/>
                </a:solidFill>
                <a:latin typeface="Arial" panose="020B0604020202020204" pitchFamily="34" charset="0"/>
              </a:rPr>
              <a:t>, </a:t>
            </a:r>
            <a:r>
              <a:rPr lang="en-US" b="1" dirty="0">
                <a:solidFill>
                  <a:srgbClr val="000080"/>
                </a:solidFill>
                <a:latin typeface="Arial" panose="020B0604020202020204" pitchFamily="34" charset="0"/>
              </a:rPr>
              <a:t>int</a:t>
            </a:r>
            <a:r>
              <a:rPr lang="en-US" dirty="0">
                <a:solidFill>
                  <a:srgbClr val="333333"/>
                </a:solidFill>
                <a:latin typeface="Arial" panose="020B0604020202020204" pitchFamily="34" charset="0"/>
              </a:rPr>
              <a:t> </a:t>
            </a:r>
            <a:r>
              <a:rPr lang="en-US" dirty="0" err="1">
                <a:solidFill>
                  <a:srgbClr val="333333"/>
                </a:solidFill>
                <a:latin typeface="Arial" panose="020B0604020202020204" pitchFamily="34" charset="0"/>
              </a:rPr>
              <a:t>i</a:t>
            </a:r>
            <a:r>
              <a:rPr lang="en-US" dirty="0">
                <a:solidFill>
                  <a:srgbClr val="333333"/>
                </a:solidFill>
                <a:latin typeface="Arial" panose="020B0604020202020204" pitchFamily="34" charset="0"/>
              </a:rPr>
              <a:t>, </a:t>
            </a:r>
            <a:r>
              <a:rPr lang="en-US" b="1" dirty="0">
                <a:solidFill>
                  <a:srgbClr val="000080"/>
                </a:solidFill>
                <a:latin typeface="Arial" panose="020B0604020202020204" pitchFamily="34" charset="0"/>
              </a:rPr>
              <a:t>int</a:t>
            </a:r>
            <a:r>
              <a:rPr lang="en-US" dirty="0">
                <a:solidFill>
                  <a:srgbClr val="333333"/>
                </a:solidFill>
                <a:latin typeface="Arial" panose="020B0604020202020204" pitchFamily="34" charset="0"/>
              </a:rPr>
              <a:t> end) { </a:t>
            </a:r>
            <a:endParaRPr lang="en-US" dirty="0"/>
          </a:p>
          <a:p>
            <a:r>
              <a:rPr lang="en-US" dirty="0">
                <a:solidFill>
                  <a:srgbClr val="333333"/>
                </a:solidFill>
                <a:latin typeface="Arial" panose="020B0604020202020204" pitchFamily="34" charset="0"/>
              </a:rPr>
              <a:t>   </a:t>
            </a:r>
            <a:r>
              <a:rPr lang="en-US" b="1" dirty="0">
                <a:solidFill>
                  <a:srgbClr val="000080"/>
                </a:solidFill>
                <a:latin typeface="Arial" panose="020B0604020202020204" pitchFamily="34" charset="0"/>
              </a:rPr>
              <a:t>int</a:t>
            </a:r>
            <a:r>
              <a:rPr lang="en-US" dirty="0">
                <a:solidFill>
                  <a:srgbClr val="333333"/>
                </a:solidFill>
                <a:latin typeface="Arial" panose="020B0604020202020204" pitchFamily="34" charset="0"/>
              </a:rPr>
              <a:t> *ptrA_0;</a:t>
            </a:r>
            <a:endParaRPr lang="en-US" dirty="0"/>
          </a:p>
          <a:p>
            <a:r>
              <a:rPr lang="en-US" b="1" dirty="0">
                <a:solidFill>
                  <a:srgbClr val="000080"/>
                </a:solidFill>
                <a:latin typeface="Arial" panose="020B0604020202020204" pitchFamily="34" charset="0"/>
              </a:rPr>
              <a:t>   int</a:t>
            </a:r>
            <a:r>
              <a:rPr lang="en-US" dirty="0">
                <a:solidFill>
                  <a:srgbClr val="333333"/>
                </a:solidFill>
                <a:latin typeface="Arial" panose="020B0604020202020204" pitchFamily="34" charset="0"/>
              </a:rPr>
              <a:t> *ptrWin_0;</a:t>
            </a:r>
            <a:endParaRPr lang="en-US" dirty="0"/>
          </a:p>
          <a:p>
            <a:r>
              <a:rPr lang="en-US" b="1" dirty="0">
                <a:solidFill>
                  <a:srgbClr val="000080"/>
                </a:solidFill>
                <a:latin typeface="Arial" panose="020B0604020202020204" pitchFamily="34" charset="0"/>
              </a:rPr>
              <a:t>   for</a:t>
            </a:r>
            <a:r>
              <a:rPr lang="en-US" dirty="0">
                <a:solidFill>
                  <a:srgbClr val="333333"/>
                </a:solidFill>
                <a:latin typeface="Arial" panose="020B0604020202020204" pitchFamily="34" charset="0"/>
              </a:rPr>
              <a:t> (</a:t>
            </a:r>
            <a:r>
              <a:rPr lang="en-US" b="1" dirty="0">
                <a:solidFill>
                  <a:srgbClr val="000080"/>
                </a:solidFill>
                <a:latin typeface="Arial" panose="020B0604020202020204" pitchFamily="34" charset="0"/>
              </a:rPr>
              <a:t>int</a:t>
            </a:r>
            <a:r>
              <a:rPr lang="en-US" dirty="0">
                <a:solidFill>
                  <a:srgbClr val="333333"/>
                </a:solidFill>
                <a:latin typeface="Arial" panose="020B0604020202020204" pitchFamily="34" charset="0"/>
              </a:rPr>
              <a:t> j = </a:t>
            </a:r>
            <a:r>
              <a:rPr lang="en-US" dirty="0">
                <a:solidFill>
                  <a:srgbClr val="0000FF"/>
                </a:solidFill>
                <a:latin typeface="Arial" panose="020B0604020202020204" pitchFamily="34" charset="0"/>
              </a:rPr>
              <a:t>9</a:t>
            </a:r>
            <a:r>
              <a:rPr lang="en-US" dirty="0">
                <a:solidFill>
                  <a:srgbClr val="333333"/>
                </a:solidFill>
                <a:latin typeface="Arial" panose="020B0604020202020204" pitchFamily="34" charset="0"/>
              </a:rPr>
              <a:t>; j &gt;= </a:t>
            </a:r>
            <a:r>
              <a:rPr lang="en-US" dirty="0">
                <a:solidFill>
                  <a:srgbClr val="0000FF"/>
                </a:solidFill>
                <a:latin typeface="Arial" panose="020B0604020202020204" pitchFamily="34" charset="0"/>
              </a:rPr>
              <a:t>0</a:t>
            </a:r>
            <a:r>
              <a:rPr lang="en-US" dirty="0">
                <a:solidFill>
                  <a:srgbClr val="333333"/>
                </a:solidFill>
                <a:latin typeface="Arial" panose="020B0604020202020204" pitchFamily="34" charset="0"/>
              </a:rPr>
              <a:t>; j --) {</a:t>
            </a:r>
            <a:endParaRPr lang="en-US" dirty="0"/>
          </a:p>
          <a:p>
            <a:r>
              <a:rPr lang="en-US" dirty="0">
                <a:solidFill>
                  <a:srgbClr val="333333"/>
                </a:solidFill>
                <a:latin typeface="Arial" panose="020B0604020202020204" pitchFamily="34" charset="0"/>
              </a:rPr>
              <a:t>       </a:t>
            </a:r>
            <a:r>
              <a:rPr lang="en-US" b="1" dirty="0">
                <a:solidFill>
                  <a:srgbClr val="000080"/>
                </a:solidFill>
                <a:latin typeface="Arial" panose="020B0604020202020204" pitchFamily="34" charset="0"/>
              </a:rPr>
              <a:t>if</a:t>
            </a:r>
            <a:r>
              <a:rPr lang="en-US" dirty="0">
                <a:solidFill>
                  <a:srgbClr val="333333"/>
                </a:solidFill>
                <a:latin typeface="Arial" panose="020B0604020202020204" pitchFamily="34" charset="0"/>
              </a:rPr>
              <a:t> ( </a:t>
            </a:r>
            <a:r>
              <a:rPr lang="en-US" dirty="0" err="1">
                <a:solidFill>
                  <a:srgbClr val="333333"/>
                </a:solidFill>
                <a:latin typeface="Arial" panose="020B0604020202020204" pitchFamily="34" charset="0"/>
              </a:rPr>
              <a:t>i</a:t>
            </a:r>
            <a:r>
              <a:rPr lang="en-US" dirty="0">
                <a:solidFill>
                  <a:srgbClr val="333333"/>
                </a:solidFill>
                <a:latin typeface="Arial" panose="020B0604020202020204" pitchFamily="34" charset="0"/>
              </a:rPr>
              <a:t> - </a:t>
            </a:r>
            <a:r>
              <a:rPr lang="en-US" dirty="0">
                <a:solidFill>
                  <a:srgbClr val="0000FF"/>
                </a:solidFill>
                <a:latin typeface="Arial" panose="020B0604020202020204" pitchFamily="34" charset="0"/>
              </a:rPr>
              <a:t>9</a:t>
            </a:r>
            <a:r>
              <a:rPr lang="en-US" dirty="0">
                <a:solidFill>
                  <a:srgbClr val="333333"/>
                </a:solidFill>
                <a:latin typeface="Arial" panose="020B0604020202020204" pitchFamily="34" charset="0"/>
              </a:rPr>
              <a:t> + j &gt;= </a:t>
            </a:r>
            <a:r>
              <a:rPr lang="en-US" dirty="0">
                <a:solidFill>
                  <a:srgbClr val="0000FF"/>
                </a:solidFill>
                <a:latin typeface="Arial" panose="020B0604020202020204" pitchFamily="34" charset="0"/>
              </a:rPr>
              <a:t>0</a:t>
            </a:r>
            <a:r>
              <a:rPr lang="en-US" dirty="0">
                <a:solidFill>
                  <a:srgbClr val="333333"/>
                </a:solidFill>
                <a:latin typeface="Arial" panose="020B0604020202020204" pitchFamily="34" charset="0"/>
              </a:rPr>
              <a:t> &amp;&amp; </a:t>
            </a:r>
            <a:r>
              <a:rPr lang="en-US" dirty="0" err="1">
                <a:solidFill>
                  <a:srgbClr val="333333"/>
                </a:solidFill>
                <a:latin typeface="Arial" panose="020B0604020202020204" pitchFamily="34" charset="0"/>
              </a:rPr>
              <a:t>i</a:t>
            </a:r>
            <a:r>
              <a:rPr lang="en-US" dirty="0">
                <a:solidFill>
                  <a:srgbClr val="333333"/>
                </a:solidFill>
                <a:latin typeface="Arial" panose="020B0604020202020204" pitchFamily="34" charset="0"/>
              </a:rPr>
              <a:t> - </a:t>
            </a:r>
            <a:r>
              <a:rPr lang="en-US" dirty="0">
                <a:solidFill>
                  <a:srgbClr val="0000FF"/>
                </a:solidFill>
                <a:latin typeface="Arial" panose="020B0604020202020204" pitchFamily="34" charset="0"/>
              </a:rPr>
              <a:t>9</a:t>
            </a:r>
            <a:r>
              <a:rPr lang="en-US" dirty="0">
                <a:solidFill>
                  <a:srgbClr val="333333"/>
                </a:solidFill>
                <a:latin typeface="Arial" panose="020B0604020202020204" pitchFamily="34" charset="0"/>
              </a:rPr>
              <a:t> + j &lt; end) {</a:t>
            </a:r>
            <a:endParaRPr lang="en-US" dirty="0"/>
          </a:p>
          <a:p>
            <a:r>
              <a:rPr lang="en-US" dirty="0">
                <a:solidFill>
                  <a:srgbClr val="333333"/>
                </a:solidFill>
                <a:latin typeface="Arial" panose="020B0604020202020204" pitchFamily="34" charset="0"/>
              </a:rPr>
              <a:t>           ptrWin_0 = ptrWin_1 + j;</a:t>
            </a:r>
            <a:endParaRPr lang="en-US" dirty="0"/>
          </a:p>
          <a:p>
            <a:r>
              <a:rPr lang="en-US" dirty="0">
                <a:solidFill>
                  <a:srgbClr val="333333"/>
                </a:solidFill>
                <a:latin typeface="Arial" panose="020B0604020202020204" pitchFamily="34" charset="0"/>
              </a:rPr>
              <a:t>           ptrA_0 = ptrA_1 + (</a:t>
            </a:r>
            <a:r>
              <a:rPr lang="en-US" dirty="0" err="1">
                <a:solidFill>
                  <a:srgbClr val="333333"/>
                </a:solidFill>
                <a:latin typeface="Arial" panose="020B0604020202020204" pitchFamily="34" charset="0"/>
              </a:rPr>
              <a:t>i</a:t>
            </a:r>
            <a:r>
              <a:rPr lang="en-US" dirty="0">
                <a:solidFill>
                  <a:srgbClr val="333333"/>
                </a:solidFill>
                <a:latin typeface="Arial" panose="020B0604020202020204" pitchFamily="34" charset="0"/>
              </a:rPr>
              <a:t> - </a:t>
            </a:r>
            <a:r>
              <a:rPr lang="en-US" dirty="0">
                <a:solidFill>
                  <a:srgbClr val="0000FF"/>
                </a:solidFill>
                <a:latin typeface="Arial" panose="020B0604020202020204" pitchFamily="34" charset="0"/>
              </a:rPr>
              <a:t>9</a:t>
            </a:r>
            <a:r>
              <a:rPr lang="en-US" dirty="0">
                <a:solidFill>
                  <a:srgbClr val="333333"/>
                </a:solidFill>
                <a:latin typeface="Arial" panose="020B0604020202020204" pitchFamily="34" charset="0"/>
              </a:rPr>
              <a:t> + j);</a:t>
            </a:r>
            <a:endParaRPr lang="en-US" dirty="0"/>
          </a:p>
          <a:p>
            <a:r>
              <a:rPr lang="en-US" dirty="0">
                <a:solidFill>
                  <a:srgbClr val="333333"/>
                </a:solidFill>
                <a:latin typeface="Arial" panose="020B0604020202020204" pitchFamily="34" charset="0"/>
              </a:rPr>
              <a:t>           </a:t>
            </a:r>
            <a:r>
              <a:rPr lang="en-US" dirty="0" err="1">
                <a:solidFill>
                  <a:srgbClr val="333333"/>
                </a:solidFill>
                <a:latin typeface="Arial" panose="020B0604020202020204" pitchFamily="34" charset="0"/>
              </a:rPr>
              <a:t>val</a:t>
            </a:r>
            <a:r>
              <a:rPr lang="en-US" dirty="0">
                <a:solidFill>
                  <a:srgbClr val="333333"/>
                </a:solidFill>
                <a:latin typeface="Arial" panose="020B0604020202020204" pitchFamily="34" charset="0"/>
              </a:rPr>
              <a:t> + = *ptrA_0 + *ptrWin_0;</a:t>
            </a:r>
            <a:endParaRPr lang="en-US" dirty="0"/>
          </a:p>
          <a:p>
            <a:r>
              <a:rPr lang="en-US" dirty="0">
                <a:solidFill>
                  <a:srgbClr val="333333"/>
                </a:solidFill>
                <a:latin typeface="Arial" panose="020B0604020202020204" pitchFamily="34" charset="0"/>
              </a:rPr>
              <a:t>   }</a:t>
            </a:r>
            <a:endParaRPr lang="en-US" dirty="0"/>
          </a:p>
          <a:p>
            <a:r>
              <a:rPr lang="en-US" dirty="0">
                <a:solidFill>
                  <a:srgbClr val="333333"/>
                </a:solidFill>
                <a:latin typeface="Arial" panose="020B0604020202020204" pitchFamily="34" charset="0"/>
              </a:rPr>
              <a:t>}</a:t>
            </a:r>
            <a:br>
              <a:rPr lang="en-US" dirty="0"/>
            </a:br>
            <a:endParaRPr lang="en-US" dirty="0"/>
          </a:p>
        </p:txBody>
      </p:sp>
      <p:sp>
        <p:nvSpPr>
          <p:cNvPr id="3" name="Slide Number Placeholder 2">
            <a:extLst>
              <a:ext uri="{FF2B5EF4-FFF2-40B4-BE49-F238E27FC236}">
                <a16:creationId xmlns:a16="http://schemas.microsoft.com/office/drawing/2014/main" id="{D1DF022D-0DAE-454D-91E0-E9BEEC4F18BD}"/>
              </a:ext>
            </a:extLst>
          </p:cNvPr>
          <p:cNvSpPr>
            <a:spLocks noGrp="1"/>
          </p:cNvSpPr>
          <p:nvPr>
            <p:ph type="sldNum" sz="quarter" idx="12"/>
          </p:nvPr>
        </p:nvSpPr>
        <p:spPr/>
        <p:txBody>
          <a:bodyPr/>
          <a:lstStyle/>
          <a:p>
            <a:fld id="{4FAB73BC-B049-4115-A692-8D63A059BFB8}" type="slidenum">
              <a:rPr lang="en-US" smtClean="0"/>
              <a:t>51</a:t>
            </a:fld>
            <a:endParaRPr lang="en-US"/>
          </a:p>
        </p:txBody>
      </p:sp>
    </p:spTree>
    <p:extLst>
      <p:ext uri="{BB962C8B-B14F-4D97-AF65-F5344CB8AC3E}">
        <p14:creationId xmlns:p14="http://schemas.microsoft.com/office/powerpoint/2010/main" val="16383294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A590D74-A352-864A-9ED1-370F5318A401}"/>
              </a:ext>
            </a:extLst>
          </p:cNvPr>
          <p:cNvGrpSpPr/>
          <p:nvPr/>
        </p:nvGrpSpPr>
        <p:grpSpPr>
          <a:xfrm>
            <a:off x="722436" y="0"/>
            <a:ext cx="4761100" cy="6699015"/>
            <a:chOff x="597745" y="79492"/>
            <a:chExt cx="4761100" cy="6699015"/>
          </a:xfrm>
        </p:grpSpPr>
        <p:sp>
          <p:nvSpPr>
            <p:cNvPr id="93" name="Rectangle 92">
              <a:extLst>
                <a:ext uri="{FF2B5EF4-FFF2-40B4-BE49-F238E27FC236}">
                  <a16:creationId xmlns:a16="http://schemas.microsoft.com/office/drawing/2014/main" id="{79272E47-8CFC-284D-AB0E-DD93631C5B27}"/>
                </a:ext>
              </a:extLst>
            </p:cNvPr>
            <p:cNvSpPr/>
            <p:nvPr/>
          </p:nvSpPr>
          <p:spPr>
            <a:xfrm>
              <a:off x="906777" y="704765"/>
              <a:ext cx="4450233" cy="1814399"/>
            </a:xfrm>
            <a:prstGeom prst="rect">
              <a:avLst/>
            </a:prstGeom>
            <a:solidFill>
              <a:srgbClr val="2C3C43">
                <a:lumMod val="60000"/>
                <a:lumOff val="40000"/>
              </a:srgbClr>
            </a:solidFill>
            <a:ln w="38100" cap="rnd" cmpd="sng" algn="ctr">
              <a:noFill/>
              <a:prstDash val="solid"/>
            </a:ln>
            <a:effectLst/>
          </p:spPr>
          <p:txBody>
            <a:bodyPr lIns="0" tIns="91440" rIns="0" bIns="0" rtlCol="0" anchor="t"/>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dirty="0">
                <a:ln>
                  <a:noFill/>
                </a:ln>
                <a:solidFill>
                  <a:sysClr val="windowText" lastClr="000000"/>
                </a:solidFill>
                <a:effectLst/>
                <a:uLnTx/>
                <a:uFillTx/>
                <a:latin typeface="Trebuchet MS" panose="020B0603020202020204"/>
                <a:ea typeface="+mn-ea"/>
                <a:cs typeface="+mn-cs"/>
              </a:endParaRPr>
            </a:p>
          </p:txBody>
        </p:sp>
        <p:sp>
          <p:nvSpPr>
            <p:cNvPr id="94" name="Rectangle 93">
              <a:extLst>
                <a:ext uri="{FF2B5EF4-FFF2-40B4-BE49-F238E27FC236}">
                  <a16:creationId xmlns:a16="http://schemas.microsoft.com/office/drawing/2014/main" id="{B88252C6-F125-C04A-B661-45F3DF4793D1}"/>
                </a:ext>
              </a:extLst>
            </p:cNvPr>
            <p:cNvSpPr/>
            <p:nvPr/>
          </p:nvSpPr>
          <p:spPr>
            <a:xfrm>
              <a:off x="2490528" y="964272"/>
              <a:ext cx="1168861" cy="445373"/>
            </a:xfrm>
            <a:prstGeom prst="rect">
              <a:avLst/>
            </a:prstGeom>
            <a:solidFill>
              <a:srgbClr val="E76618"/>
            </a:solidFill>
            <a:ln w="44450"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black"/>
                  </a:solidFill>
                  <a:effectLst/>
                  <a:uLnTx/>
                  <a:uFillTx/>
                  <a:latin typeface="Trebuchet MS" panose="020B0603020202020204"/>
                  <a:ea typeface="+mn-ea"/>
                  <a:cs typeface="+mn-cs"/>
                </a:rPr>
                <a:t>L2 Register File</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black"/>
                  </a:solidFill>
                  <a:effectLst/>
                  <a:uLnTx/>
                  <a:uFillTx/>
                  <a:latin typeface="Trebuchet MS" panose="020B0603020202020204"/>
                  <a:ea typeface="+mn-ea"/>
                  <a:cs typeface="+mn-cs"/>
                </a:rPr>
                <a:t>L1 memory</a:t>
              </a:r>
            </a:p>
          </p:txBody>
        </p:sp>
        <p:sp>
          <p:nvSpPr>
            <p:cNvPr id="95" name="Rectangle 94">
              <a:extLst>
                <a:ext uri="{FF2B5EF4-FFF2-40B4-BE49-F238E27FC236}">
                  <a16:creationId xmlns:a16="http://schemas.microsoft.com/office/drawing/2014/main" id="{9E55C205-A46E-C24F-8A03-050CCC1F077C}"/>
                </a:ext>
              </a:extLst>
            </p:cNvPr>
            <p:cNvSpPr/>
            <p:nvPr/>
          </p:nvSpPr>
          <p:spPr>
            <a:xfrm>
              <a:off x="2480984" y="1604771"/>
              <a:ext cx="1187951" cy="678356"/>
            </a:xfrm>
            <a:prstGeom prst="rect">
              <a:avLst/>
            </a:prstGeom>
            <a:solidFill>
              <a:srgbClr val="2C3C43">
                <a:lumMod val="40000"/>
                <a:lumOff val="60000"/>
              </a:srgbClr>
            </a:solidFill>
            <a:ln w="0" cap="rnd" cmpd="sng" algn="ctr">
              <a:solidFill>
                <a:srgbClr val="002060"/>
              </a:solidFill>
              <a:prstDash val="solid"/>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ysClr val="windowText" lastClr="000000"/>
                  </a:solidFill>
                  <a:effectLst/>
                  <a:uLnTx/>
                  <a:uFillTx/>
                  <a:latin typeface="Trebuchet MS" panose="020B0603020202020204"/>
                  <a:ea typeface="+mn-ea"/>
                  <a:cs typeface="+mn-cs"/>
                </a:rPr>
                <a:t>L1</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Trebuchet MS" panose="020B0603020202020204"/>
                  <a:ea typeface="+mn-ea"/>
                  <a:cs typeface="+mn-cs"/>
                </a:rPr>
                <a:t>Higher level operations</a:t>
              </a:r>
            </a:p>
          </p:txBody>
        </p:sp>
        <p:sp>
          <p:nvSpPr>
            <p:cNvPr id="96" name="Rectangle 95">
              <a:extLst>
                <a:ext uri="{FF2B5EF4-FFF2-40B4-BE49-F238E27FC236}">
                  <a16:creationId xmlns:a16="http://schemas.microsoft.com/office/drawing/2014/main" id="{5F71388E-B370-6C4D-8683-9D7B8B89A714}"/>
                </a:ext>
              </a:extLst>
            </p:cNvPr>
            <p:cNvSpPr/>
            <p:nvPr/>
          </p:nvSpPr>
          <p:spPr>
            <a:xfrm>
              <a:off x="4668028" y="991542"/>
              <a:ext cx="568608" cy="1263970"/>
            </a:xfrm>
            <a:prstGeom prst="rect">
              <a:avLst/>
            </a:prstGeom>
            <a:solidFill>
              <a:srgbClr val="918655">
                <a:lumMod val="75000"/>
              </a:srgbClr>
            </a:solidFill>
            <a:ln w="44450" cap="rnd" cmpd="sng" algn="ctr">
              <a:noFill/>
              <a:prstDash val="solid"/>
            </a:ln>
            <a:effectLst/>
          </p:spPr>
          <p:txBody>
            <a:bodyPr vert="horz"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Trebuchet MS" panose="020B0603020202020204"/>
                  <a:ea typeface="+mn-ea"/>
                  <a:cs typeface="+mn-cs"/>
                </a:rPr>
                <a:t>Write Back</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Trebuchet MS" panose="020B0603020202020204"/>
                  <a:ea typeface="+mn-ea"/>
                  <a:cs typeface="+mn-cs"/>
                </a:rPr>
                <a:t>SYNC</a:t>
              </a:r>
              <a:endParaRPr kumimoji="0" lang="en-US" sz="1100" b="0" i="0" u="none" strike="noStrike" kern="0" cap="none" spc="0" normalizeH="0" baseline="0" noProof="0" dirty="0">
                <a:ln>
                  <a:noFill/>
                </a:ln>
                <a:solidFill>
                  <a:prstClr val="white"/>
                </a:solidFill>
                <a:effectLst/>
                <a:uLnTx/>
                <a:uFillTx/>
                <a:latin typeface="Trebuchet MS" panose="020B0603020202020204"/>
                <a:ea typeface="+mn-ea"/>
                <a:cs typeface="+mn-cs"/>
              </a:endParaRPr>
            </a:p>
          </p:txBody>
        </p:sp>
        <p:sp>
          <p:nvSpPr>
            <p:cNvPr id="97" name="Rectangle 96">
              <a:extLst>
                <a:ext uri="{FF2B5EF4-FFF2-40B4-BE49-F238E27FC236}">
                  <a16:creationId xmlns:a16="http://schemas.microsoft.com/office/drawing/2014/main" id="{803AEBFE-CA5E-5F43-8FFA-8DDB1BC48355}"/>
                </a:ext>
              </a:extLst>
            </p:cNvPr>
            <p:cNvSpPr/>
            <p:nvPr/>
          </p:nvSpPr>
          <p:spPr>
            <a:xfrm>
              <a:off x="3813678" y="991542"/>
              <a:ext cx="714911" cy="1263970"/>
            </a:xfrm>
            <a:prstGeom prst="rect">
              <a:avLst/>
            </a:prstGeom>
            <a:solidFill>
              <a:srgbClr val="54A021"/>
            </a:solidFill>
            <a:ln w="44450"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black"/>
                  </a:solidFill>
                  <a:effectLst/>
                  <a:uLnTx/>
                  <a:uFillTx/>
                  <a:latin typeface="Trebuchet MS" panose="020B0603020202020204"/>
                  <a:ea typeface="+mn-ea"/>
                  <a:cs typeface="+mn-cs"/>
                </a:rPr>
                <a:t>Memory Access</a:t>
              </a:r>
              <a:r>
                <a:rPr kumimoji="0" lang="en-US" sz="1000" b="1" i="0" u="none" strike="noStrike" kern="0" cap="none" spc="0" normalizeH="0" baseline="0" noProof="0" dirty="0">
                  <a:ln>
                    <a:noFill/>
                  </a:ln>
                  <a:solidFill>
                    <a:prstClr val="black"/>
                  </a:solidFill>
                  <a:effectLst/>
                  <a:uLnTx/>
                  <a:uFillTx/>
                  <a:latin typeface="Trebuchet MS" panose="020B0603020202020204"/>
                  <a:ea typeface="+mn-ea"/>
                  <a:cs typeface="+mn-cs"/>
                </a:rPr>
                <a:t> </a:t>
              </a:r>
              <a:r>
                <a:rPr kumimoji="0" lang="en-US" sz="1000" b="0" i="0" u="none" strike="noStrike" kern="0" cap="none" spc="0" normalizeH="0" baseline="0" noProof="0" dirty="0">
                  <a:ln>
                    <a:noFill/>
                  </a:ln>
                  <a:solidFill>
                    <a:prstClr val="black"/>
                  </a:solidFill>
                  <a:effectLst/>
                  <a:uLnTx/>
                  <a:uFillTx/>
                  <a:latin typeface="Trebuchet MS" panose="020B0603020202020204"/>
                  <a:ea typeface="+mn-ea"/>
                  <a:cs typeface="+mn-cs"/>
                </a:rPr>
                <a:t>Interface</a:t>
              </a:r>
            </a:p>
          </p:txBody>
        </p:sp>
        <p:sp>
          <p:nvSpPr>
            <p:cNvPr id="98" name="Rectangle 97">
              <a:extLst>
                <a:ext uri="{FF2B5EF4-FFF2-40B4-BE49-F238E27FC236}">
                  <a16:creationId xmlns:a16="http://schemas.microsoft.com/office/drawing/2014/main" id="{A8A18DFD-ACB1-BD49-B673-6B22CA097332}"/>
                </a:ext>
              </a:extLst>
            </p:cNvPr>
            <p:cNvSpPr/>
            <p:nvPr/>
          </p:nvSpPr>
          <p:spPr>
            <a:xfrm>
              <a:off x="981737" y="964272"/>
              <a:ext cx="1344957" cy="1149064"/>
            </a:xfrm>
            <a:prstGeom prst="rect">
              <a:avLst/>
            </a:prstGeom>
            <a:solidFill>
              <a:srgbClr val="918655">
                <a:lumMod val="20000"/>
                <a:lumOff val="80000"/>
              </a:srgbClr>
            </a:solidFill>
            <a:ln w="44450" cap="rnd" cmpd="sng" algn="ctr">
              <a:noFill/>
              <a:prstDash val="solid"/>
            </a:ln>
            <a:effectLst/>
          </p:spPr>
          <p:txBody>
            <a:bodyPr vert="horz" rtlCol="0" anchor="t"/>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Trebuchet MS" panose="020B0603020202020204"/>
                  <a:ea typeface="+mn-ea"/>
                  <a:cs typeface="+mn-cs"/>
                </a:rPr>
                <a:t>Scheduling Unit</a:t>
              </a:r>
              <a:endParaRPr kumimoji="0" lang="en-US" sz="800" b="1" i="0" u="none" strike="noStrike" kern="0" cap="none" spc="0" normalizeH="0" baseline="0" noProof="0" dirty="0">
                <a:ln>
                  <a:noFill/>
                </a:ln>
                <a:solidFill>
                  <a:prstClr val="white"/>
                </a:solidFill>
                <a:effectLst/>
                <a:uLnTx/>
                <a:uFillTx/>
                <a:latin typeface="Trebuchet MS" panose="020B0603020202020204"/>
                <a:ea typeface="+mn-ea"/>
                <a:cs typeface="+mn-cs"/>
              </a:endParaRPr>
            </a:p>
          </p:txBody>
        </p:sp>
        <p:sp>
          <p:nvSpPr>
            <p:cNvPr id="99" name="Rectangle 98">
              <a:extLst>
                <a:ext uri="{FF2B5EF4-FFF2-40B4-BE49-F238E27FC236}">
                  <a16:creationId xmlns:a16="http://schemas.microsoft.com/office/drawing/2014/main" id="{D54CCAC0-0DA4-D94F-9DF0-968E5460CB7C}"/>
                </a:ext>
              </a:extLst>
            </p:cNvPr>
            <p:cNvSpPr/>
            <p:nvPr/>
          </p:nvSpPr>
          <p:spPr>
            <a:xfrm>
              <a:off x="1032829" y="1254850"/>
              <a:ext cx="503713" cy="777041"/>
            </a:xfrm>
            <a:prstGeom prst="rect">
              <a:avLst/>
            </a:prstGeom>
            <a:solidFill>
              <a:srgbClr val="918655">
                <a:lumMod val="75000"/>
              </a:srgbClr>
            </a:solidFill>
            <a:ln w="19050" cap="rnd"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Trebuchet MS" panose="020B0603020202020204"/>
                  <a:ea typeface="+mn-ea"/>
                  <a:cs typeface="+mn-cs"/>
                </a:rPr>
                <a:t>FETCH</a:t>
              </a:r>
            </a:p>
          </p:txBody>
        </p:sp>
        <p:sp>
          <p:nvSpPr>
            <p:cNvPr id="100" name="Rectangle 99">
              <a:extLst>
                <a:ext uri="{FF2B5EF4-FFF2-40B4-BE49-F238E27FC236}">
                  <a16:creationId xmlns:a16="http://schemas.microsoft.com/office/drawing/2014/main" id="{AFAC3B27-57FE-5E4B-A621-5CD44BCA68D1}"/>
                </a:ext>
              </a:extLst>
            </p:cNvPr>
            <p:cNvSpPr/>
            <p:nvPr/>
          </p:nvSpPr>
          <p:spPr>
            <a:xfrm>
              <a:off x="1666886" y="1254850"/>
              <a:ext cx="609493" cy="777041"/>
            </a:xfrm>
            <a:prstGeom prst="rect">
              <a:avLst/>
            </a:prstGeom>
            <a:solidFill>
              <a:srgbClr val="918655">
                <a:lumMod val="75000"/>
              </a:srgbClr>
            </a:solidFill>
            <a:ln w="19050" cap="rnd"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Trebuchet MS" panose="020B0603020202020204"/>
                  <a:ea typeface="+mn-ea"/>
                  <a:cs typeface="+mn-cs"/>
                </a:rPr>
                <a:t>DECODE</a:t>
              </a:r>
            </a:p>
          </p:txBody>
        </p:sp>
        <p:cxnSp>
          <p:nvCxnSpPr>
            <p:cNvPr id="101" name="Elbow Connector 100">
              <a:extLst>
                <a:ext uri="{FF2B5EF4-FFF2-40B4-BE49-F238E27FC236}">
                  <a16:creationId xmlns:a16="http://schemas.microsoft.com/office/drawing/2014/main" id="{8061DA35-1DC1-314A-ACB0-84967432212C}"/>
                </a:ext>
              </a:extLst>
            </p:cNvPr>
            <p:cNvCxnSpPr>
              <a:cxnSpLocks/>
              <a:stCxn id="100" idx="3"/>
              <a:endCxn id="97" idx="0"/>
            </p:cNvCxnSpPr>
            <p:nvPr/>
          </p:nvCxnSpPr>
          <p:spPr>
            <a:xfrm flipV="1">
              <a:off x="2276378" y="991542"/>
              <a:ext cx="1894755" cy="651828"/>
            </a:xfrm>
            <a:prstGeom prst="bentConnector4">
              <a:avLst>
                <a:gd name="adj1" fmla="val 4639"/>
                <a:gd name="adj2" fmla="val 119378"/>
              </a:avLst>
            </a:prstGeom>
            <a:noFill/>
            <a:ln w="22225" cap="rnd" cmpd="sng" algn="ctr">
              <a:solidFill>
                <a:sysClr val="windowText" lastClr="000000"/>
              </a:solidFill>
              <a:prstDash val="solid"/>
              <a:tailEnd type="triangle"/>
            </a:ln>
            <a:effectLst/>
          </p:spPr>
        </p:cxnSp>
        <p:cxnSp>
          <p:nvCxnSpPr>
            <p:cNvPr id="102" name="Elbow Connector 101">
              <a:extLst>
                <a:ext uri="{FF2B5EF4-FFF2-40B4-BE49-F238E27FC236}">
                  <a16:creationId xmlns:a16="http://schemas.microsoft.com/office/drawing/2014/main" id="{DC2D3CA9-DDE1-0247-A091-0A9120E29798}"/>
                </a:ext>
              </a:extLst>
            </p:cNvPr>
            <p:cNvCxnSpPr>
              <a:cxnSpLocks/>
              <a:stCxn id="97" idx="3"/>
              <a:endCxn id="96" idx="1"/>
            </p:cNvCxnSpPr>
            <p:nvPr/>
          </p:nvCxnSpPr>
          <p:spPr>
            <a:xfrm>
              <a:off x="4528589" y="1623528"/>
              <a:ext cx="139439" cy="7018"/>
            </a:xfrm>
            <a:prstGeom prst="bentConnector3">
              <a:avLst>
                <a:gd name="adj1" fmla="val 50000"/>
              </a:avLst>
            </a:prstGeom>
            <a:noFill/>
            <a:ln w="25400" cap="rnd" cmpd="sng" algn="ctr">
              <a:solidFill>
                <a:sysClr val="windowText" lastClr="000000"/>
              </a:solidFill>
              <a:prstDash val="solid"/>
              <a:tailEnd type="triangle"/>
            </a:ln>
            <a:effectLst/>
          </p:spPr>
        </p:cxnSp>
        <p:cxnSp>
          <p:nvCxnSpPr>
            <p:cNvPr id="103" name="Elbow Connector 102">
              <a:extLst>
                <a:ext uri="{FF2B5EF4-FFF2-40B4-BE49-F238E27FC236}">
                  <a16:creationId xmlns:a16="http://schemas.microsoft.com/office/drawing/2014/main" id="{F41139B5-918C-B14D-B196-BDDA735CC87A}"/>
                </a:ext>
              </a:extLst>
            </p:cNvPr>
            <p:cNvCxnSpPr>
              <a:cxnSpLocks/>
              <a:stCxn id="99" idx="3"/>
              <a:endCxn id="100" idx="1"/>
            </p:cNvCxnSpPr>
            <p:nvPr/>
          </p:nvCxnSpPr>
          <p:spPr>
            <a:xfrm>
              <a:off x="1536542" y="1643371"/>
              <a:ext cx="130344" cy="7018"/>
            </a:xfrm>
            <a:prstGeom prst="bentConnector3">
              <a:avLst>
                <a:gd name="adj1" fmla="val 50000"/>
              </a:avLst>
            </a:prstGeom>
            <a:noFill/>
            <a:ln w="25400" cap="rnd" cmpd="sng" algn="ctr">
              <a:solidFill>
                <a:sysClr val="windowText" lastClr="000000"/>
              </a:solidFill>
              <a:prstDash val="solid"/>
              <a:tailEnd type="triangle"/>
            </a:ln>
            <a:effectLst/>
          </p:spPr>
        </p:cxnSp>
        <p:sp>
          <p:nvSpPr>
            <p:cNvPr id="104" name="Rectangle 103">
              <a:extLst>
                <a:ext uri="{FF2B5EF4-FFF2-40B4-BE49-F238E27FC236}">
                  <a16:creationId xmlns:a16="http://schemas.microsoft.com/office/drawing/2014/main" id="{1FD7A850-CC97-0045-8492-6EB27CB0385E}"/>
                </a:ext>
              </a:extLst>
            </p:cNvPr>
            <p:cNvSpPr/>
            <p:nvPr/>
          </p:nvSpPr>
          <p:spPr>
            <a:xfrm>
              <a:off x="981737" y="2218894"/>
              <a:ext cx="867488" cy="246424"/>
            </a:xfrm>
            <a:prstGeom prst="rect">
              <a:avLst/>
            </a:prstGeom>
            <a:solidFill>
              <a:srgbClr val="E76618"/>
            </a:solidFill>
            <a:ln w="44450"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Trebuchet MS" panose="020B0603020202020204"/>
                  <a:ea typeface="+mn-ea"/>
                  <a:cs typeface="+mn-cs"/>
                </a:rPr>
                <a:t>L2 Inst Mem</a:t>
              </a:r>
            </a:p>
          </p:txBody>
        </p:sp>
        <p:cxnSp>
          <p:nvCxnSpPr>
            <p:cNvPr id="105" name="Elbow Connector 104">
              <a:extLst>
                <a:ext uri="{FF2B5EF4-FFF2-40B4-BE49-F238E27FC236}">
                  <a16:creationId xmlns:a16="http://schemas.microsoft.com/office/drawing/2014/main" id="{A50E53C3-9DF7-B047-83E5-D3770C7A4BD4}"/>
                </a:ext>
              </a:extLst>
            </p:cNvPr>
            <p:cNvCxnSpPr>
              <a:cxnSpLocks/>
              <a:stCxn id="104" idx="0"/>
              <a:endCxn id="99" idx="2"/>
            </p:cNvCxnSpPr>
            <p:nvPr/>
          </p:nvCxnSpPr>
          <p:spPr>
            <a:xfrm rot="16200000" flipV="1">
              <a:off x="1256582" y="2059994"/>
              <a:ext cx="187003" cy="130796"/>
            </a:xfrm>
            <a:prstGeom prst="bentConnector3">
              <a:avLst>
                <a:gd name="adj1" fmla="val 50001"/>
              </a:avLst>
            </a:prstGeom>
            <a:noFill/>
            <a:ln w="25400" cap="rnd" cmpd="sng" algn="ctr">
              <a:solidFill>
                <a:sysClr val="windowText" lastClr="000000"/>
              </a:solidFill>
              <a:prstDash val="solid"/>
              <a:headEnd type="triangle" w="sm" len="sm"/>
              <a:tailEnd type="triangle" w="sm" len="sm"/>
            </a:ln>
            <a:effectLst/>
          </p:spPr>
        </p:cxnSp>
        <p:cxnSp>
          <p:nvCxnSpPr>
            <p:cNvPr id="106" name="Elbow Connector 105">
              <a:extLst>
                <a:ext uri="{FF2B5EF4-FFF2-40B4-BE49-F238E27FC236}">
                  <a16:creationId xmlns:a16="http://schemas.microsoft.com/office/drawing/2014/main" id="{8D7D6898-1137-EC41-B139-FEA6D413C9AD}"/>
                </a:ext>
              </a:extLst>
            </p:cNvPr>
            <p:cNvCxnSpPr>
              <a:cxnSpLocks/>
              <a:stCxn id="100" idx="3"/>
              <a:endCxn id="95" idx="1"/>
            </p:cNvCxnSpPr>
            <p:nvPr/>
          </p:nvCxnSpPr>
          <p:spPr>
            <a:xfrm>
              <a:off x="2276378" y="1643371"/>
              <a:ext cx="204605" cy="300578"/>
            </a:xfrm>
            <a:prstGeom prst="bentConnector3">
              <a:avLst>
                <a:gd name="adj1" fmla="val 42205"/>
              </a:avLst>
            </a:prstGeom>
            <a:noFill/>
            <a:ln w="25400" cap="rnd" cmpd="sng" algn="ctr">
              <a:solidFill>
                <a:sysClr val="windowText" lastClr="000000"/>
              </a:solidFill>
              <a:prstDash val="solid"/>
              <a:tailEnd type="triangle"/>
            </a:ln>
            <a:effectLst/>
          </p:spPr>
        </p:cxnSp>
        <p:cxnSp>
          <p:nvCxnSpPr>
            <p:cNvPr id="107" name="Elbow Connector 106">
              <a:extLst>
                <a:ext uri="{FF2B5EF4-FFF2-40B4-BE49-F238E27FC236}">
                  <a16:creationId xmlns:a16="http://schemas.microsoft.com/office/drawing/2014/main" id="{1CCD825B-9DDF-4548-A327-D9A6D1A51C06}"/>
                </a:ext>
              </a:extLst>
            </p:cNvPr>
            <p:cNvCxnSpPr>
              <a:cxnSpLocks/>
              <a:stCxn id="100" idx="3"/>
              <a:endCxn id="94" idx="1"/>
            </p:cNvCxnSpPr>
            <p:nvPr/>
          </p:nvCxnSpPr>
          <p:spPr>
            <a:xfrm flipV="1">
              <a:off x="2276378" y="1186958"/>
              <a:ext cx="214150" cy="456412"/>
            </a:xfrm>
            <a:prstGeom prst="bentConnector3">
              <a:avLst>
                <a:gd name="adj1" fmla="val 40331"/>
              </a:avLst>
            </a:prstGeom>
            <a:noFill/>
            <a:ln w="25400" cap="rnd" cmpd="sng" algn="ctr">
              <a:solidFill>
                <a:sysClr val="windowText" lastClr="000000"/>
              </a:solidFill>
              <a:prstDash val="solid"/>
              <a:tailEnd type="triangle"/>
            </a:ln>
            <a:effectLst/>
          </p:spPr>
        </p:cxnSp>
        <p:cxnSp>
          <p:nvCxnSpPr>
            <p:cNvPr id="108" name="Elbow Connector 107">
              <a:extLst>
                <a:ext uri="{FF2B5EF4-FFF2-40B4-BE49-F238E27FC236}">
                  <a16:creationId xmlns:a16="http://schemas.microsoft.com/office/drawing/2014/main" id="{CD017F4D-5988-4746-8988-C017602B7437}"/>
                </a:ext>
              </a:extLst>
            </p:cNvPr>
            <p:cNvCxnSpPr>
              <a:cxnSpLocks/>
              <a:stCxn id="95" idx="0"/>
              <a:endCxn id="94" idx="2"/>
            </p:cNvCxnSpPr>
            <p:nvPr/>
          </p:nvCxnSpPr>
          <p:spPr>
            <a:xfrm rot="16200000" flipV="1">
              <a:off x="2977397" y="1507208"/>
              <a:ext cx="195126" cy="1"/>
            </a:xfrm>
            <a:prstGeom prst="bentConnector3">
              <a:avLst>
                <a:gd name="adj1" fmla="val 50000"/>
              </a:avLst>
            </a:prstGeom>
            <a:noFill/>
            <a:ln w="25400" cap="rnd" cmpd="sng" algn="ctr">
              <a:solidFill>
                <a:sysClr val="windowText" lastClr="000000"/>
              </a:solidFill>
              <a:prstDash val="solid"/>
              <a:headEnd type="triangle" w="med" len="med"/>
              <a:tailEnd type="triangle" w="med" len="med"/>
            </a:ln>
            <a:effectLst/>
          </p:spPr>
        </p:cxnSp>
        <p:cxnSp>
          <p:nvCxnSpPr>
            <p:cNvPr id="109" name="Elbow Connector 108">
              <a:extLst>
                <a:ext uri="{FF2B5EF4-FFF2-40B4-BE49-F238E27FC236}">
                  <a16:creationId xmlns:a16="http://schemas.microsoft.com/office/drawing/2014/main" id="{8792A23E-D5C8-B041-866D-94C6BF6EE135}"/>
                </a:ext>
              </a:extLst>
            </p:cNvPr>
            <p:cNvCxnSpPr>
              <a:cxnSpLocks/>
            </p:cNvCxnSpPr>
            <p:nvPr/>
          </p:nvCxnSpPr>
          <p:spPr>
            <a:xfrm rot="16200000" flipV="1">
              <a:off x="2652982" y="1507208"/>
              <a:ext cx="195126" cy="1"/>
            </a:xfrm>
            <a:prstGeom prst="bentConnector3">
              <a:avLst>
                <a:gd name="adj1" fmla="val 50000"/>
              </a:avLst>
            </a:prstGeom>
            <a:noFill/>
            <a:ln w="25400" cap="rnd" cmpd="sng" algn="ctr">
              <a:solidFill>
                <a:sysClr val="windowText" lastClr="000000"/>
              </a:solidFill>
              <a:prstDash val="solid"/>
              <a:headEnd type="triangle" w="med" len="med"/>
              <a:tailEnd type="triangle" w="med" len="med"/>
            </a:ln>
            <a:effectLst/>
          </p:spPr>
        </p:cxnSp>
        <p:cxnSp>
          <p:nvCxnSpPr>
            <p:cNvPr id="110" name="Elbow Connector 109">
              <a:extLst>
                <a:ext uri="{FF2B5EF4-FFF2-40B4-BE49-F238E27FC236}">
                  <a16:creationId xmlns:a16="http://schemas.microsoft.com/office/drawing/2014/main" id="{AEB7FFE2-5031-7C44-A545-71439CC8EE2E}"/>
                </a:ext>
              </a:extLst>
            </p:cNvPr>
            <p:cNvCxnSpPr>
              <a:cxnSpLocks/>
            </p:cNvCxnSpPr>
            <p:nvPr/>
          </p:nvCxnSpPr>
          <p:spPr>
            <a:xfrm rot="16200000" flipV="1">
              <a:off x="3301811" y="1507208"/>
              <a:ext cx="195126" cy="1"/>
            </a:xfrm>
            <a:prstGeom prst="bentConnector3">
              <a:avLst>
                <a:gd name="adj1" fmla="val 50000"/>
              </a:avLst>
            </a:prstGeom>
            <a:noFill/>
            <a:ln w="25400" cap="rnd" cmpd="sng" algn="ctr">
              <a:solidFill>
                <a:sysClr val="windowText" lastClr="000000"/>
              </a:solidFill>
              <a:prstDash val="solid"/>
              <a:headEnd type="triangle" w="med" len="med"/>
              <a:tailEnd type="triangle" w="med" len="med"/>
            </a:ln>
            <a:effectLst/>
          </p:spPr>
        </p:cxnSp>
        <p:sp>
          <p:nvSpPr>
            <p:cNvPr id="111" name="Rectangle 110">
              <a:extLst>
                <a:ext uri="{FF2B5EF4-FFF2-40B4-BE49-F238E27FC236}">
                  <a16:creationId xmlns:a16="http://schemas.microsoft.com/office/drawing/2014/main" id="{F3ECB4D5-69DF-2340-B4A2-D3C301217AC6}"/>
                </a:ext>
              </a:extLst>
            </p:cNvPr>
            <p:cNvSpPr/>
            <p:nvPr/>
          </p:nvSpPr>
          <p:spPr>
            <a:xfrm>
              <a:off x="908612" y="2836315"/>
              <a:ext cx="4450233" cy="1814399"/>
            </a:xfrm>
            <a:prstGeom prst="rect">
              <a:avLst/>
            </a:prstGeom>
            <a:solidFill>
              <a:srgbClr val="2C3C43">
                <a:lumMod val="40000"/>
                <a:lumOff val="60000"/>
              </a:srgbClr>
            </a:solidFill>
            <a:ln w="38100" cap="rnd" cmpd="sng" algn="ctr">
              <a:noFill/>
              <a:prstDash val="solid"/>
            </a:ln>
            <a:effectLst/>
          </p:spPr>
          <p:txBody>
            <a:bodyPr lIns="0" tIns="91440" rIns="0" bIns="0" rtlCol="0" anchor="t"/>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dirty="0">
                <a:ln>
                  <a:noFill/>
                </a:ln>
                <a:solidFill>
                  <a:sysClr val="windowText" lastClr="000000"/>
                </a:solidFill>
                <a:effectLst/>
                <a:uLnTx/>
                <a:uFillTx/>
                <a:latin typeface="Trebuchet MS" panose="020B0603020202020204"/>
                <a:ea typeface="+mn-ea"/>
                <a:cs typeface="+mn-cs"/>
              </a:endParaRPr>
            </a:p>
          </p:txBody>
        </p:sp>
        <p:sp>
          <p:nvSpPr>
            <p:cNvPr id="112" name="Rectangle 111">
              <a:extLst>
                <a:ext uri="{FF2B5EF4-FFF2-40B4-BE49-F238E27FC236}">
                  <a16:creationId xmlns:a16="http://schemas.microsoft.com/office/drawing/2014/main" id="{63C63D92-031E-6544-A40A-3FC9C776FFE1}"/>
                </a:ext>
              </a:extLst>
            </p:cNvPr>
            <p:cNvSpPr/>
            <p:nvPr/>
          </p:nvSpPr>
          <p:spPr>
            <a:xfrm>
              <a:off x="2492363" y="3095822"/>
              <a:ext cx="1168861" cy="445373"/>
            </a:xfrm>
            <a:prstGeom prst="rect">
              <a:avLst/>
            </a:prstGeom>
            <a:solidFill>
              <a:srgbClr val="E76618"/>
            </a:solidFill>
            <a:ln w="44450"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black"/>
                  </a:solidFill>
                  <a:effectLst/>
                  <a:uLnTx/>
                  <a:uFillTx/>
                  <a:latin typeface="Trebuchet MS" panose="020B0603020202020204"/>
                  <a:ea typeface="+mn-ea"/>
                  <a:cs typeface="+mn-cs"/>
                </a:rPr>
                <a:t>L1 Register File</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black"/>
                  </a:solidFill>
                  <a:effectLst/>
                  <a:uLnTx/>
                  <a:uFillTx/>
                  <a:latin typeface="Trebuchet MS" panose="020B0603020202020204"/>
                  <a:ea typeface="+mn-ea"/>
                  <a:cs typeface="+mn-cs"/>
                </a:rPr>
                <a:t>L0 memory</a:t>
              </a:r>
            </a:p>
          </p:txBody>
        </p:sp>
        <p:sp>
          <p:nvSpPr>
            <p:cNvPr id="113" name="Rectangle 112">
              <a:extLst>
                <a:ext uri="{FF2B5EF4-FFF2-40B4-BE49-F238E27FC236}">
                  <a16:creationId xmlns:a16="http://schemas.microsoft.com/office/drawing/2014/main" id="{630CDDF3-5A49-F047-AC50-36F82FE7D6C6}"/>
                </a:ext>
              </a:extLst>
            </p:cNvPr>
            <p:cNvSpPr/>
            <p:nvPr/>
          </p:nvSpPr>
          <p:spPr>
            <a:xfrm>
              <a:off x="2482819" y="3736321"/>
              <a:ext cx="1187951" cy="678356"/>
            </a:xfrm>
            <a:prstGeom prst="rect">
              <a:avLst/>
            </a:prstGeom>
            <a:solidFill>
              <a:srgbClr val="2C3C43">
                <a:lumMod val="20000"/>
                <a:lumOff val="80000"/>
              </a:srgbClr>
            </a:solidFill>
            <a:ln w="0" cap="rnd" cmpd="sng" algn="ctr">
              <a:solidFill>
                <a:srgbClr val="002060"/>
              </a:solidFill>
              <a:prstDash val="solid"/>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ysClr val="windowText" lastClr="000000"/>
                  </a:solidFill>
                  <a:effectLst/>
                  <a:uLnTx/>
                  <a:uFillTx/>
                  <a:latin typeface="Trebuchet MS" panose="020B0603020202020204"/>
                  <a:ea typeface="+mn-ea"/>
                  <a:cs typeface="+mn-cs"/>
                </a:rPr>
                <a:t>L0</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Trebuchet MS" panose="020B0603020202020204"/>
                  <a:ea typeface="+mn-ea"/>
                  <a:cs typeface="+mn-cs"/>
                </a:rPr>
                <a:t>Arithmetic operations</a:t>
              </a:r>
            </a:p>
          </p:txBody>
        </p:sp>
        <p:sp>
          <p:nvSpPr>
            <p:cNvPr id="114" name="Rectangle 113">
              <a:extLst>
                <a:ext uri="{FF2B5EF4-FFF2-40B4-BE49-F238E27FC236}">
                  <a16:creationId xmlns:a16="http://schemas.microsoft.com/office/drawing/2014/main" id="{C34D8B53-5837-5B4B-BC3D-2DD9499E5FAB}"/>
                </a:ext>
              </a:extLst>
            </p:cNvPr>
            <p:cNvSpPr/>
            <p:nvPr/>
          </p:nvSpPr>
          <p:spPr>
            <a:xfrm>
              <a:off x="4669862" y="3123092"/>
              <a:ext cx="568608" cy="1263970"/>
            </a:xfrm>
            <a:prstGeom prst="rect">
              <a:avLst/>
            </a:prstGeom>
            <a:solidFill>
              <a:srgbClr val="918655">
                <a:lumMod val="75000"/>
              </a:srgbClr>
            </a:solidFill>
            <a:ln w="44450" cap="rnd" cmpd="sng" algn="ctr">
              <a:noFill/>
              <a:prstDash val="solid"/>
            </a:ln>
            <a:effectLst/>
          </p:spPr>
          <p:txBody>
            <a:bodyPr vert="horz"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Trebuchet MS" panose="020B0603020202020204"/>
                  <a:ea typeface="+mn-ea"/>
                  <a:cs typeface="+mn-cs"/>
                </a:rPr>
                <a:t>Write Back</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Trebuchet MS" panose="020B0603020202020204"/>
                  <a:ea typeface="+mn-ea"/>
                  <a:cs typeface="+mn-cs"/>
                </a:rPr>
                <a:t>SYNC</a:t>
              </a:r>
              <a:endParaRPr kumimoji="0" lang="en-US" sz="1100" b="0" i="0" u="none" strike="noStrike" kern="0" cap="none" spc="0" normalizeH="0" baseline="0" noProof="0" dirty="0">
                <a:ln>
                  <a:noFill/>
                </a:ln>
                <a:solidFill>
                  <a:prstClr val="white"/>
                </a:solidFill>
                <a:effectLst/>
                <a:uLnTx/>
                <a:uFillTx/>
                <a:latin typeface="Trebuchet MS" panose="020B0603020202020204"/>
                <a:ea typeface="+mn-ea"/>
                <a:cs typeface="+mn-cs"/>
              </a:endParaRPr>
            </a:p>
          </p:txBody>
        </p:sp>
        <p:sp>
          <p:nvSpPr>
            <p:cNvPr id="115" name="Rectangle 114">
              <a:extLst>
                <a:ext uri="{FF2B5EF4-FFF2-40B4-BE49-F238E27FC236}">
                  <a16:creationId xmlns:a16="http://schemas.microsoft.com/office/drawing/2014/main" id="{6FE92F44-630A-B345-A4B3-4E636BB63782}"/>
                </a:ext>
              </a:extLst>
            </p:cNvPr>
            <p:cNvSpPr/>
            <p:nvPr/>
          </p:nvSpPr>
          <p:spPr>
            <a:xfrm>
              <a:off x="3815513" y="3123092"/>
              <a:ext cx="714911" cy="1263970"/>
            </a:xfrm>
            <a:prstGeom prst="rect">
              <a:avLst/>
            </a:prstGeom>
            <a:solidFill>
              <a:srgbClr val="54A021"/>
            </a:solidFill>
            <a:ln w="44450"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black"/>
                  </a:solidFill>
                  <a:effectLst/>
                  <a:uLnTx/>
                  <a:uFillTx/>
                  <a:latin typeface="Trebuchet MS" panose="020B0603020202020204"/>
                  <a:ea typeface="+mn-ea"/>
                  <a:cs typeface="+mn-cs"/>
                </a:rPr>
                <a:t>Memory Access</a:t>
              </a:r>
              <a:r>
                <a:rPr kumimoji="0" lang="en-US" sz="1000" b="1" i="0" u="none" strike="noStrike" kern="0" cap="none" spc="0" normalizeH="0" baseline="0" noProof="0" dirty="0">
                  <a:ln>
                    <a:noFill/>
                  </a:ln>
                  <a:solidFill>
                    <a:prstClr val="black"/>
                  </a:solidFill>
                  <a:effectLst/>
                  <a:uLnTx/>
                  <a:uFillTx/>
                  <a:latin typeface="Trebuchet MS" panose="020B0603020202020204"/>
                  <a:ea typeface="+mn-ea"/>
                  <a:cs typeface="+mn-cs"/>
                </a:rPr>
                <a:t> </a:t>
              </a:r>
              <a:r>
                <a:rPr kumimoji="0" lang="en-US" sz="1000" b="0" i="0" u="none" strike="noStrike" kern="0" cap="none" spc="0" normalizeH="0" baseline="0" noProof="0" dirty="0">
                  <a:ln>
                    <a:noFill/>
                  </a:ln>
                  <a:solidFill>
                    <a:prstClr val="black"/>
                  </a:solidFill>
                  <a:effectLst/>
                  <a:uLnTx/>
                  <a:uFillTx/>
                  <a:latin typeface="Trebuchet MS" panose="020B0603020202020204"/>
                  <a:ea typeface="+mn-ea"/>
                  <a:cs typeface="+mn-cs"/>
                </a:rPr>
                <a:t>Interface</a:t>
              </a:r>
            </a:p>
          </p:txBody>
        </p:sp>
        <p:sp>
          <p:nvSpPr>
            <p:cNvPr id="116" name="Rectangle 115">
              <a:extLst>
                <a:ext uri="{FF2B5EF4-FFF2-40B4-BE49-F238E27FC236}">
                  <a16:creationId xmlns:a16="http://schemas.microsoft.com/office/drawing/2014/main" id="{7AB85BE0-0B1F-5F44-95C4-DE3D09AFE71C}"/>
                </a:ext>
              </a:extLst>
            </p:cNvPr>
            <p:cNvSpPr/>
            <p:nvPr/>
          </p:nvSpPr>
          <p:spPr>
            <a:xfrm>
              <a:off x="983573" y="3095822"/>
              <a:ext cx="1344957" cy="1149064"/>
            </a:xfrm>
            <a:prstGeom prst="rect">
              <a:avLst/>
            </a:prstGeom>
            <a:solidFill>
              <a:srgbClr val="918655">
                <a:lumMod val="20000"/>
                <a:lumOff val="80000"/>
              </a:srgbClr>
            </a:solidFill>
            <a:ln w="44450" cap="rnd" cmpd="sng" algn="ctr">
              <a:noFill/>
              <a:prstDash val="solid"/>
            </a:ln>
            <a:effectLst/>
          </p:spPr>
          <p:txBody>
            <a:bodyPr vert="horz" rtlCol="0" anchor="t"/>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Trebuchet MS" panose="020B0603020202020204"/>
                  <a:ea typeface="+mn-ea"/>
                  <a:cs typeface="+mn-cs"/>
                </a:rPr>
                <a:t>Scheduling Unit</a:t>
              </a:r>
              <a:endParaRPr kumimoji="0" lang="en-US" sz="800" b="1" i="0" u="none" strike="noStrike" kern="0" cap="none" spc="0" normalizeH="0" baseline="0" noProof="0" dirty="0">
                <a:ln>
                  <a:noFill/>
                </a:ln>
                <a:solidFill>
                  <a:prstClr val="white"/>
                </a:solidFill>
                <a:effectLst/>
                <a:uLnTx/>
                <a:uFillTx/>
                <a:latin typeface="Trebuchet MS" panose="020B0603020202020204"/>
                <a:ea typeface="+mn-ea"/>
                <a:cs typeface="+mn-cs"/>
              </a:endParaRPr>
            </a:p>
          </p:txBody>
        </p:sp>
        <p:sp>
          <p:nvSpPr>
            <p:cNvPr id="117" name="Rectangle 116">
              <a:extLst>
                <a:ext uri="{FF2B5EF4-FFF2-40B4-BE49-F238E27FC236}">
                  <a16:creationId xmlns:a16="http://schemas.microsoft.com/office/drawing/2014/main" id="{23A72B5B-F0D9-0C42-A885-35579CAF6885}"/>
                </a:ext>
              </a:extLst>
            </p:cNvPr>
            <p:cNvSpPr/>
            <p:nvPr/>
          </p:nvSpPr>
          <p:spPr>
            <a:xfrm>
              <a:off x="1034664" y="3386400"/>
              <a:ext cx="503713" cy="777041"/>
            </a:xfrm>
            <a:prstGeom prst="rect">
              <a:avLst/>
            </a:prstGeom>
            <a:solidFill>
              <a:srgbClr val="918655">
                <a:lumMod val="75000"/>
              </a:srgbClr>
            </a:solidFill>
            <a:ln w="19050" cap="rnd"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Trebuchet MS" panose="020B0603020202020204"/>
                  <a:ea typeface="+mn-ea"/>
                  <a:cs typeface="+mn-cs"/>
                </a:rPr>
                <a:t>FETCH</a:t>
              </a:r>
            </a:p>
          </p:txBody>
        </p:sp>
        <p:sp>
          <p:nvSpPr>
            <p:cNvPr id="118" name="Rectangle 117">
              <a:extLst>
                <a:ext uri="{FF2B5EF4-FFF2-40B4-BE49-F238E27FC236}">
                  <a16:creationId xmlns:a16="http://schemas.microsoft.com/office/drawing/2014/main" id="{F39176E0-04B0-A246-9A8B-3E931356A5D6}"/>
                </a:ext>
              </a:extLst>
            </p:cNvPr>
            <p:cNvSpPr/>
            <p:nvPr/>
          </p:nvSpPr>
          <p:spPr>
            <a:xfrm>
              <a:off x="1668720" y="3386400"/>
              <a:ext cx="609493" cy="777041"/>
            </a:xfrm>
            <a:prstGeom prst="rect">
              <a:avLst/>
            </a:prstGeom>
            <a:solidFill>
              <a:srgbClr val="918655">
                <a:lumMod val="75000"/>
              </a:srgbClr>
            </a:solidFill>
            <a:ln w="19050" cap="rnd"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Trebuchet MS" panose="020B0603020202020204"/>
                  <a:ea typeface="+mn-ea"/>
                  <a:cs typeface="+mn-cs"/>
                </a:rPr>
                <a:t>DECODE</a:t>
              </a:r>
            </a:p>
          </p:txBody>
        </p:sp>
        <p:cxnSp>
          <p:nvCxnSpPr>
            <p:cNvPr id="119" name="Elbow Connector 118">
              <a:extLst>
                <a:ext uri="{FF2B5EF4-FFF2-40B4-BE49-F238E27FC236}">
                  <a16:creationId xmlns:a16="http://schemas.microsoft.com/office/drawing/2014/main" id="{60170307-267F-DD4D-828F-B53DA4F2BE92}"/>
                </a:ext>
              </a:extLst>
            </p:cNvPr>
            <p:cNvCxnSpPr>
              <a:cxnSpLocks/>
              <a:stCxn id="118" idx="3"/>
              <a:endCxn id="115" idx="0"/>
            </p:cNvCxnSpPr>
            <p:nvPr/>
          </p:nvCxnSpPr>
          <p:spPr>
            <a:xfrm flipV="1">
              <a:off x="2278214" y="3123092"/>
              <a:ext cx="1894755" cy="651828"/>
            </a:xfrm>
            <a:prstGeom prst="bentConnector4">
              <a:avLst>
                <a:gd name="adj1" fmla="val 4639"/>
                <a:gd name="adj2" fmla="val 119378"/>
              </a:avLst>
            </a:prstGeom>
            <a:noFill/>
            <a:ln w="25400" cap="rnd" cmpd="sng" algn="ctr">
              <a:solidFill>
                <a:sysClr val="windowText" lastClr="000000"/>
              </a:solidFill>
              <a:prstDash val="solid"/>
              <a:tailEnd type="triangle"/>
            </a:ln>
            <a:effectLst/>
          </p:spPr>
        </p:cxnSp>
        <p:cxnSp>
          <p:nvCxnSpPr>
            <p:cNvPr id="120" name="Elbow Connector 119">
              <a:extLst>
                <a:ext uri="{FF2B5EF4-FFF2-40B4-BE49-F238E27FC236}">
                  <a16:creationId xmlns:a16="http://schemas.microsoft.com/office/drawing/2014/main" id="{04E084AD-E80A-1944-A226-FBCDA4712F52}"/>
                </a:ext>
              </a:extLst>
            </p:cNvPr>
            <p:cNvCxnSpPr>
              <a:cxnSpLocks/>
              <a:stCxn id="115" idx="3"/>
              <a:endCxn id="114" idx="1"/>
            </p:cNvCxnSpPr>
            <p:nvPr/>
          </p:nvCxnSpPr>
          <p:spPr>
            <a:xfrm>
              <a:off x="4530424" y="3755078"/>
              <a:ext cx="139439" cy="7018"/>
            </a:xfrm>
            <a:prstGeom prst="bentConnector3">
              <a:avLst>
                <a:gd name="adj1" fmla="val 50000"/>
              </a:avLst>
            </a:prstGeom>
            <a:noFill/>
            <a:ln w="25400" cap="rnd" cmpd="sng" algn="ctr">
              <a:solidFill>
                <a:sysClr val="windowText" lastClr="000000"/>
              </a:solidFill>
              <a:prstDash val="solid"/>
              <a:tailEnd type="triangle"/>
            </a:ln>
            <a:effectLst/>
          </p:spPr>
        </p:cxnSp>
        <p:cxnSp>
          <p:nvCxnSpPr>
            <p:cNvPr id="121" name="Elbow Connector 120">
              <a:extLst>
                <a:ext uri="{FF2B5EF4-FFF2-40B4-BE49-F238E27FC236}">
                  <a16:creationId xmlns:a16="http://schemas.microsoft.com/office/drawing/2014/main" id="{8C107BC3-9AC3-284F-A96C-41F5AAEB58EF}"/>
                </a:ext>
              </a:extLst>
            </p:cNvPr>
            <p:cNvCxnSpPr>
              <a:cxnSpLocks/>
              <a:stCxn id="117" idx="3"/>
              <a:endCxn id="118" idx="1"/>
            </p:cNvCxnSpPr>
            <p:nvPr/>
          </p:nvCxnSpPr>
          <p:spPr>
            <a:xfrm>
              <a:off x="1538377" y="3774921"/>
              <a:ext cx="130344" cy="7018"/>
            </a:xfrm>
            <a:prstGeom prst="bentConnector3">
              <a:avLst>
                <a:gd name="adj1" fmla="val 50000"/>
              </a:avLst>
            </a:prstGeom>
            <a:noFill/>
            <a:ln w="25400" cap="rnd" cmpd="sng" algn="ctr">
              <a:solidFill>
                <a:sysClr val="windowText" lastClr="000000"/>
              </a:solidFill>
              <a:prstDash val="solid"/>
              <a:tailEnd type="triangle"/>
            </a:ln>
            <a:effectLst/>
          </p:spPr>
        </p:cxnSp>
        <p:sp>
          <p:nvSpPr>
            <p:cNvPr id="122" name="Rectangle 121">
              <a:extLst>
                <a:ext uri="{FF2B5EF4-FFF2-40B4-BE49-F238E27FC236}">
                  <a16:creationId xmlns:a16="http://schemas.microsoft.com/office/drawing/2014/main" id="{04C31060-B332-AA4B-8B26-55D38A137C57}"/>
                </a:ext>
              </a:extLst>
            </p:cNvPr>
            <p:cNvSpPr/>
            <p:nvPr/>
          </p:nvSpPr>
          <p:spPr>
            <a:xfrm>
              <a:off x="983573" y="4350444"/>
              <a:ext cx="867488" cy="246424"/>
            </a:xfrm>
            <a:prstGeom prst="rect">
              <a:avLst/>
            </a:prstGeom>
            <a:solidFill>
              <a:srgbClr val="E76618"/>
            </a:solidFill>
            <a:ln w="44450"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Trebuchet MS" panose="020B0603020202020204"/>
                  <a:ea typeface="+mn-ea"/>
                  <a:cs typeface="+mn-cs"/>
                </a:rPr>
                <a:t>L2 Inst Mem</a:t>
              </a:r>
            </a:p>
          </p:txBody>
        </p:sp>
        <p:cxnSp>
          <p:nvCxnSpPr>
            <p:cNvPr id="123" name="Elbow Connector 122">
              <a:extLst>
                <a:ext uri="{FF2B5EF4-FFF2-40B4-BE49-F238E27FC236}">
                  <a16:creationId xmlns:a16="http://schemas.microsoft.com/office/drawing/2014/main" id="{53C1C6C3-FF6D-A541-B6F8-15EACC7B7A8B}"/>
                </a:ext>
              </a:extLst>
            </p:cNvPr>
            <p:cNvCxnSpPr>
              <a:cxnSpLocks/>
              <a:stCxn id="122" idx="0"/>
              <a:endCxn id="117" idx="2"/>
            </p:cNvCxnSpPr>
            <p:nvPr/>
          </p:nvCxnSpPr>
          <p:spPr>
            <a:xfrm rot="16200000" flipV="1">
              <a:off x="1258416" y="4191544"/>
              <a:ext cx="187003" cy="130796"/>
            </a:xfrm>
            <a:prstGeom prst="bentConnector3">
              <a:avLst>
                <a:gd name="adj1" fmla="val 50001"/>
              </a:avLst>
            </a:prstGeom>
            <a:noFill/>
            <a:ln w="25400" cap="rnd" cmpd="sng" algn="ctr">
              <a:solidFill>
                <a:sysClr val="windowText" lastClr="000000"/>
              </a:solidFill>
              <a:prstDash val="solid"/>
              <a:headEnd type="triangle" w="sm" len="sm"/>
              <a:tailEnd type="triangle" w="sm" len="sm"/>
            </a:ln>
            <a:effectLst/>
          </p:spPr>
        </p:cxnSp>
        <p:cxnSp>
          <p:nvCxnSpPr>
            <p:cNvPr id="124" name="Elbow Connector 123">
              <a:extLst>
                <a:ext uri="{FF2B5EF4-FFF2-40B4-BE49-F238E27FC236}">
                  <a16:creationId xmlns:a16="http://schemas.microsoft.com/office/drawing/2014/main" id="{A161EE39-6A58-124B-AE57-7F6E899D3DE3}"/>
                </a:ext>
              </a:extLst>
            </p:cNvPr>
            <p:cNvCxnSpPr>
              <a:cxnSpLocks/>
              <a:stCxn id="118" idx="3"/>
              <a:endCxn id="113" idx="1"/>
            </p:cNvCxnSpPr>
            <p:nvPr/>
          </p:nvCxnSpPr>
          <p:spPr>
            <a:xfrm>
              <a:off x="2278214" y="3774921"/>
              <a:ext cx="204605" cy="300578"/>
            </a:xfrm>
            <a:prstGeom prst="bentConnector3">
              <a:avLst>
                <a:gd name="adj1" fmla="val 42205"/>
              </a:avLst>
            </a:prstGeom>
            <a:noFill/>
            <a:ln w="25400" cap="rnd" cmpd="sng" algn="ctr">
              <a:solidFill>
                <a:sysClr val="windowText" lastClr="000000"/>
              </a:solidFill>
              <a:prstDash val="solid"/>
              <a:tailEnd type="triangle"/>
            </a:ln>
            <a:effectLst/>
          </p:spPr>
        </p:cxnSp>
        <p:cxnSp>
          <p:nvCxnSpPr>
            <p:cNvPr id="125" name="Elbow Connector 124">
              <a:extLst>
                <a:ext uri="{FF2B5EF4-FFF2-40B4-BE49-F238E27FC236}">
                  <a16:creationId xmlns:a16="http://schemas.microsoft.com/office/drawing/2014/main" id="{C45A390C-6272-4245-9777-71CCECE016CB}"/>
                </a:ext>
              </a:extLst>
            </p:cNvPr>
            <p:cNvCxnSpPr>
              <a:cxnSpLocks/>
              <a:stCxn id="118" idx="3"/>
              <a:endCxn id="112" idx="1"/>
            </p:cNvCxnSpPr>
            <p:nvPr/>
          </p:nvCxnSpPr>
          <p:spPr>
            <a:xfrm flipV="1">
              <a:off x="2278214" y="3318508"/>
              <a:ext cx="214150" cy="456412"/>
            </a:xfrm>
            <a:prstGeom prst="bentConnector3">
              <a:avLst>
                <a:gd name="adj1" fmla="val 40331"/>
              </a:avLst>
            </a:prstGeom>
            <a:noFill/>
            <a:ln w="25400" cap="rnd" cmpd="sng" algn="ctr">
              <a:solidFill>
                <a:sysClr val="windowText" lastClr="000000"/>
              </a:solidFill>
              <a:prstDash val="solid"/>
              <a:tailEnd type="triangle"/>
            </a:ln>
            <a:effectLst/>
          </p:spPr>
        </p:cxnSp>
        <p:cxnSp>
          <p:nvCxnSpPr>
            <p:cNvPr id="126" name="Elbow Connector 125">
              <a:extLst>
                <a:ext uri="{FF2B5EF4-FFF2-40B4-BE49-F238E27FC236}">
                  <a16:creationId xmlns:a16="http://schemas.microsoft.com/office/drawing/2014/main" id="{06688524-6FD7-9343-8E66-41369B26D419}"/>
                </a:ext>
              </a:extLst>
            </p:cNvPr>
            <p:cNvCxnSpPr>
              <a:cxnSpLocks/>
              <a:stCxn id="113" idx="0"/>
              <a:endCxn id="112" idx="2"/>
            </p:cNvCxnSpPr>
            <p:nvPr/>
          </p:nvCxnSpPr>
          <p:spPr>
            <a:xfrm rot="16200000" flipV="1">
              <a:off x="2979231" y="3638758"/>
              <a:ext cx="195126" cy="1"/>
            </a:xfrm>
            <a:prstGeom prst="bentConnector3">
              <a:avLst>
                <a:gd name="adj1" fmla="val 50000"/>
              </a:avLst>
            </a:prstGeom>
            <a:noFill/>
            <a:ln w="25400" cap="rnd" cmpd="sng" algn="ctr">
              <a:solidFill>
                <a:sysClr val="windowText" lastClr="000000"/>
              </a:solidFill>
              <a:prstDash val="solid"/>
              <a:headEnd type="triangle" w="med" len="med"/>
              <a:tailEnd type="triangle" w="med" len="med"/>
            </a:ln>
            <a:effectLst/>
          </p:spPr>
        </p:cxnSp>
        <p:cxnSp>
          <p:nvCxnSpPr>
            <p:cNvPr id="127" name="Elbow Connector 126">
              <a:extLst>
                <a:ext uri="{FF2B5EF4-FFF2-40B4-BE49-F238E27FC236}">
                  <a16:creationId xmlns:a16="http://schemas.microsoft.com/office/drawing/2014/main" id="{D2069DE3-7D65-D346-A02F-9AA19AD5FFEA}"/>
                </a:ext>
              </a:extLst>
            </p:cNvPr>
            <p:cNvCxnSpPr>
              <a:cxnSpLocks/>
            </p:cNvCxnSpPr>
            <p:nvPr/>
          </p:nvCxnSpPr>
          <p:spPr>
            <a:xfrm rot="16200000" flipV="1">
              <a:off x="2654816" y="3638758"/>
              <a:ext cx="195126" cy="1"/>
            </a:xfrm>
            <a:prstGeom prst="bentConnector3">
              <a:avLst>
                <a:gd name="adj1" fmla="val 50000"/>
              </a:avLst>
            </a:prstGeom>
            <a:noFill/>
            <a:ln w="25400" cap="rnd" cmpd="sng" algn="ctr">
              <a:solidFill>
                <a:sysClr val="windowText" lastClr="000000"/>
              </a:solidFill>
              <a:prstDash val="solid"/>
              <a:headEnd type="triangle" w="med" len="med"/>
              <a:tailEnd type="triangle" w="med" len="med"/>
            </a:ln>
            <a:effectLst/>
          </p:spPr>
        </p:cxnSp>
        <p:cxnSp>
          <p:nvCxnSpPr>
            <p:cNvPr id="128" name="Elbow Connector 127">
              <a:extLst>
                <a:ext uri="{FF2B5EF4-FFF2-40B4-BE49-F238E27FC236}">
                  <a16:creationId xmlns:a16="http://schemas.microsoft.com/office/drawing/2014/main" id="{6175A073-6BCD-254A-8E8B-83962EB7D1F0}"/>
                </a:ext>
              </a:extLst>
            </p:cNvPr>
            <p:cNvCxnSpPr>
              <a:cxnSpLocks/>
            </p:cNvCxnSpPr>
            <p:nvPr/>
          </p:nvCxnSpPr>
          <p:spPr>
            <a:xfrm rot="16200000" flipV="1">
              <a:off x="3303646" y="3638758"/>
              <a:ext cx="195126" cy="1"/>
            </a:xfrm>
            <a:prstGeom prst="bentConnector3">
              <a:avLst>
                <a:gd name="adj1" fmla="val 50000"/>
              </a:avLst>
            </a:prstGeom>
            <a:noFill/>
            <a:ln w="25400" cap="rnd" cmpd="sng" algn="ctr">
              <a:solidFill>
                <a:sysClr val="windowText" lastClr="000000"/>
              </a:solidFill>
              <a:prstDash val="solid"/>
              <a:headEnd type="triangle" w="med" len="med"/>
              <a:tailEnd type="triangle" w="med" len="med"/>
            </a:ln>
            <a:effectLst/>
          </p:spPr>
        </p:cxnSp>
        <p:cxnSp>
          <p:nvCxnSpPr>
            <p:cNvPr id="129" name="Elbow Connector 128">
              <a:extLst>
                <a:ext uri="{FF2B5EF4-FFF2-40B4-BE49-F238E27FC236}">
                  <a16:creationId xmlns:a16="http://schemas.microsoft.com/office/drawing/2014/main" id="{5E975E68-FC08-FB4E-B5A4-7E083CD4A452}"/>
                </a:ext>
              </a:extLst>
            </p:cNvPr>
            <p:cNvCxnSpPr>
              <a:cxnSpLocks/>
              <a:stCxn id="113" idx="2"/>
              <a:endCxn id="114" idx="2"/>
            </p:cNvCxnSpPr>
            <p:nvPr/>
          </p:nvCxnSpPr>
          <p:spPr>
            <a:xfrm rot="5400000" flipH="1" flipV="1">
              <a:off x="4001674" y="3462184"/>
              <a:ext cx="27614" cy="1877371"/>
            </a:xfrm>
            <a:prstGeom prst="bentConnector3">
              <a:avLst>
                <a:gd name="adj1" fmla="val -457410"/>
              </a:avLst>
            </a:prstGeom>
            <a:noFill/>
            <a:ln w="25400" cap="rnd" cmpd="sng" algn="ctr">
              <a:solidFill>
                <a:sysClr val="windowText" lastClr="000000"/>
              </a:solidFill>
              <a:prstDash val="solid"/>
              <a:tailEnd type="triangle"/>
            </a:ln>
            <a:effectLst/>
          </p:spPr>
        </p:cxnSp>
        <p:cxnSp>
          <p:nvCxnSpPr>
            <p:cNvPr id="130" name="Straight Arrow Connector 129">
              <a:extLst>
                <a:ext uri="{FF2B5EF4-FFF2-40B4-BE49-F238E27FC236}">
                  <a16:creationId xmlns:a16="http://schemas.microsoft.com/office/drawing/2014/main" id="{7694680C-6E1C-BB47-997D-225B6FFFC7EB}"/>
                </a:ext>
              </a:extLst>
            </p:cNvPr>
            <p:cNvCxnSpPr/>
            <p:nvPr/>
          </p:nvCxnSpPr>
          <p:spPr>
            <a:xfrm flipV="1">
              <a:off x="4388451" y="538030"/>
              <a:ext cx="0" cy="453513"/>
            </a:xfrm>
            <a:prstGeom prst="straightConnector1">
              <a:avLst/>
            </a:prstGeom>
            <a:noFill/>
            <a:ln w="22225" cap="rnd" cmpd="sng" algn="ctr">
              <a:solidFill>
                <a:srgbClr val="C00000"/>
              </a:solidFill>
              <a:prstDash val="sysDot"/>
              <a:headEnd type="triangle" w="med" len="med"/>
              <a:tailEnd type="triangle" w="med" len="med"/>
            </a:ln>
            <a:effectLst/>
          </p:spPr>
        </p:cxnSp>
        <p:sp>
          <p:nvSpPr>
            <p:cNvPr id="131" name="TextBox 130">
              <a:extLst>
                <a:ext uri="{FF2B5EF4-FFF2-40B4-BE49-F238E27FC236}">
                  <a16:creationId xmlns:a16="http://schemas.microsoft.com/office/drawing/2014/main" id="{DC7E9187-F942-494E-A15D-801CBC780776}"/>
                </a:ext>
              </a:extLst>
            </p:cNvPr>
            <p:cNvSpPr txBox="1"/>
            <p:nvPr/>
          </p:nvSpPr>
          <p:spPr>
            <a:xfrm>
              <a:off x="3674951" y="297003"/>
              <a:ext cx="1426994" cy="253916"/>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Trebuchet MS" panose="020B0603020202020204"/>
                </a:rPr>
                <a:t>To higher level mem</a:t>
              </a:r>
            </a:p>
          </p:txBody>
        </p:sp>
        <p:cxnSp>
          <p:nvCxnSpPr>
            <p:cNvPr id="132" name="Elbow Connector 131">
              <a:extLst>
                <a:ext uri="{FF2B5EF4-FFF2-40B4-BE49-F238E27FC236}">
                  <a16:creationId xmlns:a16="http://schemas.microsoft.com/office/drawing/2014/main" id="{438A1CA5-4817-9443-8303-988E4F438466}"/>
                </a:ext>
              </a:extLst>
            </p:cNvPr>
            <p:cNvCxnSpPr>
              <a:cxnSpLocks/>
              <a:stCxn id="96" idx="0"/>
              <a:endCxn id="98" idx="0"/>
            </p:cNvCxnSpPr>
            <p:nvPr/>
          </p:nvCxnSpPr>
          <p:spPr>
            <a:xfrm rot="16200000" flipV="1">
              <a:off x="3289638" y="-671151"/>
              <a:ext cx="27272" cy="3298115"/>
            </a:xfrm>
            <a:prstGeom prst="bentConnector3">
              <a:avLst>
                <a:gd name="adj1" fmla="val 815787"/>
              </a:avLst>
            </a:prstGeom>
            <a:noFill/>
            <a:ln w="22225" cap="rnd" cmpd="sng" algn="ctr">
              <a:solidFill>
                <a:sysClr val="windowText" lastClr="000000"/>
              </a:solidFill>
              <a:prstDash val="solid"/>
              <a:tailEnd type="triangle"/>
            </a:ln>
            <a:effectLst/>
          </p:spPr>
        </p:cxnSp>
        <p:sp>
          <p:nvSpPr>
            <p:cNvPr id="133" name="Freeform 132">
              <a:extLst>
                <a:ext uri="{FF2B5EF4-FFF2-40B4-BE49-F238E27FC236}">
                  <a16:creationId xmlns:a16="http://schemas.microsoft.com/office/drawing/2014/main" id="{04F86F93-443D-3047-AE76-1DF7F2CBF4AB}"/>
                </a:ext>
              </a:extLst>
            </p:cNvPr>
            <p:cNvSpPr/>
            <p:nvPr/>
          </p:nvSpPr>
          <p:spPr>
            <a:xfrm>
              <a:off x="3666842" y="1184073"/>
              <a:ext cx="721608" cy="1940107"/>
            </a:xfrm>
            <a:custGeom>
              <a:avLst/>
              <a:gdLst>
                <a:gd name="connsiteX0" fmla="*/ 0 w 1389888"/>
                <a:gd name="connsiteY0" fmla="*/ 0 h 3511296"/>
                <a:gd name="connsiteX1" fmla="*/ 173736 w 1389888"/>
                <a:gd name="connsiteY1" fmla="*/ 0 h 3511296"/>
                <a:gd name="connsiteX2" fmla="*/ 173736 w 1389888"/>
                <a:gd name="connsiteY2" fmla="*/ 2679192 h 3511296"/>
                <a:gd name="connsiteX3" fmla="*/ 1389888 w 1389888"/>
                <a:gd name="connsiteY3" fmla="*/ 2679192 h 3511296"/>
                <a:gd name="connsiteX4" fmla="*/ 1389888 w 1389888"/>
                <a:gd name="connsiteY4" fmla="*/ 3511296 h 3511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88" h="3511296">
                  <a:moveTo>
                    <a:pt x="0" y="0"/>
                  </a:moveTo>
                  <a:lnTo>
                    <a:pt x="173736" y="0"/>
                  </a:lnTo>
                  <a:lnTo>
                    <a:pt x="173736" y="2679192"/>
                  </a:lnTo>
                  <a:lnTo>
                    <a:pt x="1389888" y="2679192"/>
                  </a:lnTo>
                  <a:lnTo>
                    <a:pt x="1389888" y="3511296"/>
                  </a:lnTo>
                </a:path>
              </a:pathLst>
            </a:custGeom>
            <a:noFill/>
            <a:ln w="25400" cap="rnd" cmpd="sng" algn="ctr">
              <a:solidFill>
                <a:srgbClr val="C00000"/>
              </a:solidFill>
              <a:prstDash val="sysDot"/>
              <a:headEnd type="triangle" w="med" len="sm"/>
              <a:tailEnd type="triangl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latin typeface="Trebuchet MS" panose="020B0603020202020204"/>
                <a:ea typeface="+mn-ea"/>
                <a:cs typeface="+mn-cs"/>
              </a:endParaRPr>
            </a:p>
          </p:txBody>
        </p:sp>
        <p:cxnSp>
          <p:nvCxnSpPr>
            <p:cNvPr id="134" name="Elbow Connector 133">
              <a:extLst>
                <a:ext uri="{FF2B5EF4-FFF2-40B4-BE49-F238E27FC236}">
                  <a16:creationId xmlns:a16="http://schemas.microsoft.com/office/drawing/2014/main" id="{4CD38731-80D2-6743-84A3-E8CBFAA774FA}"/>
                </a:ext>
              </a:extLst>
            </p:cNvPr>
            <p:cNvCxnSpPr>
              <a:cxnSpLocks/>
              <a:stCxn id="95" idx="2"/>
              <a:endCxn id="96" idx="2"/>
            </p:cNvCxnSpPr>
            <p:nvPr/>
          </p:nvCxnSpPr>
          <p:spPr>
            <a:xfrm rot="5400000" flipH="1" flipV="1">
              <a:off x="3999838" y="1330634"/>
              <a:ext cx="27614" cy="1877371"/>
            </a:xfrm>
            <a:prstGeom prst="bentConnector3">
              <a:avLst>
                <a:gd name="adj1" fmla="val -457410"/>
              </a:avLst>
            </a:prstGeom>
            <a:noFill/>
            <a:ln w="25400" cap="rnd" cmpd="sng" algn="ctr">
              <a:solidFill>
                <a:sysClr val="windowText" lastClr="000000"/>
              </a:solidFill>
              <a:prstDash val="solid"/>
              <a:tailEnd type="triangle"/>
            </a:ln>
            <a:effectLst/>
          </p:spPr>
        </p:cxnSp>
        <p:cxnSp>
          <p:nvCxnSpPr>
            <p:cNvPr id="135" name="Elbow Connector 134">
              <a:extLst>
                <a:ext uri="{FF2B5EF4-FFF2-40B4-BE49-F238E27FC236}">
                  <a16:creationId xmlns:a16="http://schemas.microsoft.com/office/drawing/2014/main" id="{EA785E89-6C46-6545-822F-EAAD3CB2BE3C}"/>
                </a:ext>
              </a:extLst>
            </p:cNvPr>
            <p:cNvCxnSpPr>
              <a:cxnSpLocks/>
              <a:stCxn id="114" idx="0"/>
              <a:endCxn id="116" idx="0"/>
            </p:cNvCxnSpPr>
            <p:nvPr/>
          </p:nvCxnSpPr>
          <p:spPr>
            <a:xfrm rot="16200000" flipV="1">
              <a:off x="3291474" y="1460399"/>
              <a:ext cx="27272" cy="3298115"/>
            </a:xfrm>
            <a:prstGeom prst="bentConnector3">
              <a:avLst>
                <a:gd name="adj1" fmla="val 815787"/>
              </a:avLst>
            </a:prstGeom>
            <a:noFill/>
            <a:ln w="25400" cap="rnd" cmpd="sng" algn="ctr">
              <a:solidFill>
                <a:sysClr val="windowText" lastClr="000000"/>
              </a:solidFill>
              <a:prstDash val="solid"/>
              <a:tailEnd type="triangle"/>
            </a:ln>
            <a:effectLst/>
          </p:spPr>
        </p:cxnSp>
        <p:cxnSp>
          <p:nvCxnSpPr>
            <p:cNvPr id="136" name="Straight Connector 135">
              <a:extLst>
                <a:ext uri="{FF2B5EF4-FFF2-40B4-BE49-F238E27FC236}">
                  <a16:creationId xmlns:a16="http://schemas.microsoft.com/office/drawing/2014/main" id="{531A918B-5FF8-934F-83B5-B6792C032566}"/>
                </a:ext>
              </a:extLst>
            </p:cNvPr>
            <p:cNvCxnSpPr>
              <a:cxnSpLocks/>
            </p:cNvCxnSpPr>
            <p:nvPr/>
          </p:nvCxnSpPr>
          <p:spPr>
            <a:xfrm flipH="1">
              <a:off x="906777" y="2273763"/>
              <a:ext cx="1583751" cy="561514"/>
            </a:xfrm>
            <a:prstGeom prst="line">
              <a:avLst/>
            </a:prstGeom>
            <a:noFill/>
            <a:ln w="28575" cap="rnd" cmpd="sng" algn="ctr">
              <a:solidFill>
                <a:srgbClr val="002060"/>
              </a:solidFill>
              <a:prstDash val="dash"/>
            </a:ln>
            <a:effectLst/>
          </p:spPr>
        </p:cxnSp>
        <p:sp>
          <p:nvSpPr>
            <p:cNvPr id="137" name="Rectangle 136">
              <a:extLst>
                <a:ext uri="{FF2B5EF4-FFF2-40B4-BE49-F238E27FC236}">
                  <a16:creationId xmlns:a16="http://schemas.microsoft.com/office/drawing/2014/main" id="{AF25230F-E1CC-3746-9E04-D44B5129EF42}"/>
                </a:ext>
              </a:extLst>
            </p:cNvPr>
            <p:cNvSpPr/>
            <p:nvPr/>
          </p:nvSpPr>
          <p:spPr>
            <a:xfrm>
              <a:off x="908612" y="4964108"/>
              <a:ext cx="4450233" cy="1814399"/>
            </a:xfrm>
            <a:prstGeom prst="rect">
              <a:avLst/>
            </a:prstGeom>
            <a:solidFill>
              <a:srgbClr val="2C3C43">
                <a:lumMod val="60000"/>
                <a:lumOff val="40000"/>
              </a:srgbClr>
            </a:solidFill>
            <a:ln w="38100" cap="rnd" cmpd="sng" algn="ctr">
              <a:noFill/>
              <a:prstDash val="solid"/>
            </a:ln>
            <a:effectLst/>
          </p:spPr>
          <p:txBody>
            <a:bodyPr lIns="0" tIns="91440" rIns="0" bIns="0" rtlCol="0" anchor="t"/>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dirty="0">
                <a:ln>
                  <a:noFill/>
                </a:ln>
                <a:solidFill>
                  <a:sysClr val="windowText" lastClr="000000"/>
                </a:solidFill>
                <a:effectLst/>
                <a:uLnTx/>
                <a:uFillTx/>
                <a:latin typeface="Trebuchet MS" panose="020B0603020202020204"/>
                <a:ea typeface="+mn-ea"/>
                <a:cs typeface="+mn-cs"/>
              </a:endParaRPr>
            </a:p>
          </p:txBody>
        </p:sp>
        <p:sp>
          <p:nvSpPr>
            <p:cNvPr id="138" name="Rectangle 137">
              <a:extLst>
                <a:ext uri="{FF2B5EF4-FFF2-40B4-BE49-F238E27FC236}">
                  <a16:creationId xmlns:a16="http://schemas.microsoft.com/office/drawing/2014/main" id="{52155233-27E9-5249-A8EA-4B1107439745}"/>
                </a:ext>
              </a:extLst>
            </p:cNvPr>
            <p:cNvSpPr/>
            <p:nvPr/>
          </p:nvSpPr>
          <p:spPr>
            <a:xfrm>
              <a:off x="2492363" y="5223614"/>
              <a:ext cx="1168861" cy="445373"/>
            </a:xfrm>
            <a:prstGeom prst="rect">
              <a:avLst/>
            </a:prstGeom>
            <a:solidFill>
              <a:srgbClr val="E76618"/>
            </a:solidFill>
            <a:ln w="44450"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black"/>
                  </a:solidFill>
                  <a:effectLst/>
                  <a:uLnTx/>
                  <a:uFillTx/>
                  <a:latin typeface="Trebuchet MS" panose="020B0603020202020204"/>
                  <a:ea typeface="+mn-ea"/>
                  <a:cs typeface="+mn-cs"/>
                </a:rPr>
                <a:t>L0 Register File</a:t>
              </a:r>
            </a:p>
          </p:txBody>
        </p:sp>
        <p:sp>
          <p:nvSpPr>
            <p:cNvPr id="139" name="Rectangle 138">
              <a:extLst>
                <a:ext uri="{FF2B5EF4-FFF2-40B4-BE49-F238E27FC236}">
                  <a16:creationId xmlns:a16="http://schemas.microsoft.com/office/drawing/2014/main" id="{8943B818-376C-3C4A-A986-4A87DC7C8D9A}"/>
                </a:ext>
              </a:extLst>
            </p:cNvPr>
            <p:cNvSpPr/>
            <p:nvPr/>
          </p:nvSpPr>
          <p:spPr>
            <a:xfrm>
              <a:off x="2482819" y="5864114"/>
              <a:ext cx="1187951" cy="678356"/>
            </a:xfrm>
            <a:prstGeom prst="rect">
              <a:avLst/>
            </a:prstGeom>
            <a:solidFill>
              <a:srgbClr val="002060"/>
            </a:solidFill>
            <a:ln w="0" cap="rnd" cmpd="sng" algn="ctr">
              <a:solidFill>
                <a:srgbClr val="002060"/>
              </a:solidFill>
              <a:prstDash val="solid"/>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Trebuchet MS" panose="020B0603020202020204"/>
                  <a:ea typeface="+mn-ea"/>
                  <a:cs typeface="+mn-cs"/>
                </a:rPr>
                <a:t>ALU + FP </a:t>
              </a:r>
            </a:p>
          </p:txBody>
        </p:sp>
        <p:sp>
          <p:nvSpPr>
            <p:cNvPr id="140" name="Rectangle 139">
              <a:extLst>
                <a:ext uri="{FF2B5EF4-FFF2-40B4-BE49-F238E27FC236}">
                  <a16:creationId xmlns:a16="http://schemas.microsoft.com/office/drawing/2014/main" id="{440C4E3E-A34A-9F4E-BEB1-4281DF8F8069}"/>
                </a:ext>
              </a:extLst>
            </p:cNvPr>
            <p:cNvSpPr/>
            <p:nvPr/>
          </p:nvSpPr>
          <p:spPr>
            <a:xfrm>
              <a:off x="4669862" y="5250886"/>
              <a:ext cx="568608" cy="1263970"/>
            </a:xfrm>
            <a:prstGeom prst="rect">
              <a:avLst/>
            </a:prstGeom>
            <a:solidFill>
              <a:srgbClr val="918655">
                <a:lumMod val="75000"/>
              </a:srgbClr>
            </a:solidFill>
            <a:ln w="44450" cap="rnd" cmpd="sng" algn="ctr">
              <a:noFill/>
              <a:prstDash val="solid"/>
            </a:ln>
            <a:effectLst/>
          </p:spPr>
          <p:txBody>
            <a:bodyPr vert="horz"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Trebuchet MS" panose="020B0603020202020204"/>
                  <a:ea typeface="+mn-ea"/>
                  <a:cs typeface="+mn-cs"/>
                </a:rPr>
                <a:t>Write Back</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Trebuchet MS" panose="020B0603020202020204"/>
                  <a:ea typeface="+mn-ea"/>
                  <a:cs typeface="+mn-cs"/>
                </a:rPr>
                <a:t>SYNC</a:t>
              </a:r>
              <a:endParaRPr kumimoji="0" lang="en-US" sz="1100" b="0" i="0" u="none" strike="noStrike" kern="0" cap="none" spc="0" normalizeH="0" baseline="0" noProof="0" dirty="0">
                <a:ln>
                  <a:noFill/>
                </a:ln>
                <a:solidFill>
                  <a:prstClr val="white"/>
                </a:solidFill>
                <a:effectLst/>
                <a:uLnTx/>
                <a:uFillTx/>
                <a:latin typeface="Trebuchet MS" panose="020B0603020202020204"/>
                <a:ea typeface="+mn-ea"/>
                <a:cs typeface="+mn-cs"/>
              </a:endParaRPr>
            </a:p>
          </p:txBody>
        </p:sp>
        <p:sp>
          <p:nvSpPr>
            <p:cNvPr id="141" name="Rectangle 140">
              <a:extLst>
                <a:ext uri="{FF2B5EF4-FFF2-40B4-BE49-F238E27FC236}">
                  <a16:creationId xmlns:a16="http://schemas.microsoft.com/office/drawing/2014/main" id="{14B93E64-AAD0-EC46-BE8F-3AB73FD892BA}"/>
                </a:ext>
              </a:extLst>
            </p:cNvPr>
            <p:cNvSpPr/>
            <p:nvPr/>
          </p:nvSpPr>
          <p:spPr>
            <a:xfrm>
              <a:off x="3815513" y="5250886"/>
              <a:ext cx="714911" cy="1263970"/>
            </a:xfrm>
            <a:prstGeom prst="rect">
              <a:avLst/>
            </a:prstGeom>
            <a:solidFill>
              <a:srgbClr val="54A021"/>
            </a:solidFill>
            <a:ln w="44450"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black"/>
                  </a:solidFill>
                  <a:effectLst/>
                  <a:uLnTx/>
                  <a:uFillTx/>
                  <a:latin typeface="Trebuchet MS" panose="020B0603020202020204"/>
                  <a:ea typeface="+mn-ea"/>
                  <a:cs typeface="+mn-cs"/>
                </a:rPr>
                <a:t>Memory Access</a:t>
              </a:r>
              <a:r>
                <a:rPr kumimoji="0" lang="en-US" sz="1000" b="1" i="0" u="none" strike="noStrike" kern="0" cap="none" spc="0" normalizeH="0" baseline="0" noProof="0" dirty="0">
                  <a:ln>
                    <a:noFill/>
                  </a:ln>
                  <a:solidFill>
                    <a:prstClr val="black"/>
                  </a:solidFill>
                  <a:effectLst/>
                  <a:uLnTx/>
                  <a:uFillTx/>
                  <a:latin typeface="Trebuchet MS" panose="020B0603020202020204"/>
                  <a:ea typeface="+mn-ea"/>
                  <a:cs typeface="+mn-cs"/>
                </a:rPr>
                <a:t> </a:t>
              </a:r>
              <a:r>
                <a:rPr kumimoji="0" lang="en-US" sz="1000" b="0" i="0" u="none" strike="noStrike" kern="0" cap="none" spc="0" normalizeH="0" baseline="0" noProof="0" dirty="0">
                  <a:ln>
                    <a:noFill/>
                  </a:ln>
                  <a:solidFill>
                    <a:prstClr val="black"/>
                  </a:solidFill>
                  <a:effectLst/>
                  <a:uLnTx/>
                  <a:uFillTx/>
                  <a:latin typeface="Trebuchet MS" panose="020B0603020202020204"/>
                  <a:ea typeface="+mn-ea"/>
                  <a:cs typeface="+mn-cs"/>
                </a:rPr>
                <a:t>Interface</a:t>
              </a:r>
            </a:p>
          </p:txBody>
        </p:sp>
        <p:sp>
          <p:nvSpPr>
            <p:cNvPr id="142" name="Rectangle 141">
              <a:extLst>
                <a:ext uri="{FF2B5EF4-FFF2-40B4-BE49-F238E27FC236}">
                  <a16:creationId xmlns:a16="http://schemas.microsoft.com/office/drawing/2014/main" id="{3931108D-55E9-8C49-8B82-AD6976D3BF34}"/>
                </a:ext>
              </a:extLst>
            </p:cNvPr>
            <p:cNvSpPr/>
            <p:nvPr/>
          </p:nvSpPr>
          <p:spPr>
            <a:xfrm>
              <a:off x="983573" y="5223614"/>
              <a:ext cx="1344957" cy="1149064"/>
            </a:xfrm>
            <a:prstGeom prst="rect">
              <a:avLst/>
            </a:prstGeom>
            <a:solidFill>
              <a:srgbClr val="918655">
                <a:lumMod val="20000"/>
                <a:lumOff val="80000"/>
              </a:srgbClr>
            </a:solidFill>
            <a:ln w="44450" cap="rnd" cmpd="sng" algn="ctr">
              <a:noFill/>
              <a:prstDash val="solid"/>
            </a:ln>
            <a:effectLst/>
          </p:spPr>
          <p:txBody>
            <a:bodyPr vert="horz" rtlCol="0" anchor="t"/>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Trebuchet MS" panose="020B0603020202020204"/>
                  <a:ea typeface="+mn-ea"/>
                  <a:cs typeface="+mn-cs"/>
                </a:rPr>
                <a:t>Scheduling Unit</a:t>
              </a:r>
              <a:endParaRPr kumimoji="0" lang="en-US" sz="800" b="1" i="0" u="none" strike="noStrike" kern="0" cap="none" spc="0" normalizeH="0" baseline="0" noProof="0" dirty="0">
                <a:ln>
                  <a:noFill/>
                </a:ln>
                <a:solidFill>
                  <a:prstClr val="white"/>
                </a:solidFill>
                <a:effectLst/>
                <a:uLnTx/>
                <a:uFillTx/>
                <a:latin typeface="Trebuchet MS" panose="020B0603020202020204"/>
                <a:ea typeface="+mn-ea"/>
                <a:cs typeface="+mn-cs"/>
              </a:endParaRPr>
            </a:p>
          </p:txBody>
        </p:sp>
        <p:sp>
          <p:nvSpPr>
            <p:cNvPr id="143" name="Rectangle 142">
              <a:extLst>
                <a:ext uri="{FF2B5EF4-FFF2-40B4-BE49-F238E27FC236}">
                  <a16:creationId xmlns:a16="http://schemas.microsoft.com/office/drawing/2014/main" id="{FB1590A6-B159-A64D-871D-4E97CE1B50D8}"/>
                </a:ext>
              </a:extLst>
            </p:cNvPr>
            <p:cNvSpPr/>
            <p:nvPr/>
          </p:nvSpPr>
          <p:spPr>
            <a:xfrm>
              <a:off x="1034664" y="5514193"/>
              <a:ext cx="503713" cy="777041"/>
            </a:xfrm>
            <a:prstGeom prst="rect">
              <a:avLst/>
            </a:prstGeom>
            <a:solidFill>
              <a:srgbClr val="918655">
                <a:lumMod val="75000"/>
              </a:srgbClr>
            </a:solidFill>
            <a:ln w="19050" cap="rnd"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Trebuchet MS" panose="020B0603020202020204"/>
                  <a:ea typeface="+mn-ea"/>
                  <a:cs typeface="+mn-cs"/>
                </a:rPr>
                <a:t>FETCH</a:t>
              </a:r>
            </a:p>
          </p:txBody>
        </p:sp>
        <p:sp>
          <p:nvSpPr>
            <p:cNvPr id="144" name="Rectangle 143">
              <a:extLst>
                <a:ext uri="{FF2B5EF4-FFF2-40B4-BE49-F238E27FC236}">
                  <a16:creationId xmlns:a16="http://schemas.microsoft.com/office/drawing/2014/main" id="{25B9BDAC-6C0E-0946-9F24-2E5C9B01C089}"/>
                </a:ext>
              </a:extLst>
            </p:cNvPr>
            <p:cNvSpPr/>
            <p:nvPr/>
          </p:nvSpPr>
          <p:spPr>
            <a:xfrm>
              <a:off x="1668720" y="5514193"/>
              <a:ext cx="609493" cy="777041"/>
            </a:xfrm>
            <a:prstGeom prst="rect">
              <a:avLst/>
            </a:prstGeom>
            <a:solidFill>
              <a:srgbClr val="918655">
                <a:lumMod val="75000"/>
              </a:srgbClr>
            </a:solidFill>
            <a:ln w="19050" cap="rnd"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Trebuchet MS" panose="020B0603020202020204"/>
                  <a:ea typeface="+mn-ea"/>
                  <a:cs typeface="+mn-cs"/>
                </a:rPr>
                <a:t>DECODE</a:t>
              </a:r>
            </a:p>
          </p:txBody>
        </p:sp>
        <p:cxnSp>
          <p:nvCxnSpPr>
            <p:cNvPr id="145" name="Elbow Connector 144">
              <a:extLst>
                <a:ext uri="{FF2B5EF4-FFF2-40B4-BE49-F238E27FC236}">
                  <a16:creationId xmlns:a16="http://schemas.microsoft.com/office/drawing/2014/main" id="{6199C8BD-AC7B-2942-8BD2-574C9841067D}"/>
                </a:ext>
              </a:extLst>
            </p:cNvPr>
            <p:cNvCxnSpPr>
              <a:cxnSpLocks/>
              <a:stCxn id="144" idx="3"/>
              <a:endCxn id="141" idx="0"/>
            </p:cNvCxnSpPr>
            <p:nvPr/>
          </p:nvCxnSpPr>
          <p:spPr>
            <a:xfrm flipV="1">
              <a:off x="2278214" y="5250886"/>
              <a:ext cx="1894755" cy="651828"/>
            </a:xfrm>
            <a:prstGeom prst="bentConnector4">
              <a:avLst>
                <a:gd name="adj1" fmla="val 4639"/>
                <a:gd name="adj2" fmla="val 119378"/>
              </a:avLst>
            </a:prstGeom>
            <a:noFill/>
            <a:ln w="25400" cap="rnd" cmpd="sng" algn="ctr">
              <a:solidFill>
                <a:sysClr val="windowText" lastClr="000000"/>
              </a:solidFill>
              <a:prstDash val="solid"/>
              <a:tailEnd type="triangle"/>
            </a:ln>
            <a:effectLst/>
          </p:spPr>
        </p:cxnSp>
        <p:cxnSp>
          <p:nvCxnSpPr>
            <p:cNvPr id="146" name="Elbow Connector 145">
              <a:extLst>
                <a:ext uri="{FF2B5EF4-FFF2-40B4-BE49-F238E27FC236}">
                  <a16:creationId xmlns:a16="http://schemas.microsoft.com/office/drawing/2014/main" id="{460050BB-7865-9246-8D55-2BFE925726F1}"/>
                </a:ext>
              </a:extLst>
            </p:cNvPr>
            <p:cNvCxnSpPr>
              <a:cxnSpLocks/>
              <a:stCxn id="141" idx="3"/>
              <a:endCxn id="140" idx="1"/>
            </p:cNvCxnSpPr>
            <p:nvPr/>
          </p:nvCxnSpPr>
          <p:spPr>
            <a:xfrm>
              <a:off x="4530424" y="5882870"/>
              <a:ext cx="139439" cy="7018"/>
            </a:xfrm>
            <a:prstGeom prst="bentConnector3">
              <a:avLst>
                <a:gd name="adj1" fmla="val 50000"/>
              </a:avLst>
            </a:prstGeom>
            <a:noFill/>
            <a:ln w="25400" cap="rnd" cmpd="sng" algn="ctr">
              <a:solidFill>
                <a:sysClr val="windowText" lastClr="000000"/>
              </a:solidFill>
              <a:prstDash val="solid"/>
              <a:tailEnd type="triangle"/>
            </a:ln>
            <a:effectLst/>
          </p:spPr>
        </p:cxnSp>
        <p:cxnSp>
          <p:nvCxnSpPr>
            <p:cNvPr id="147" name="Elbow Connector 146">
              <a:extLst>
                <a:ext uri="{FF2B5EF4-FFF2-40B4-BE49-F238E27FC236}">
                  <a16:creationId xmlns:a16="http://schemas.microsoft.com/office/drawing/2014/main" id="{188B4FEF-A0E2-814B-B177-7EB38470CC84}"/>
                </a:ext>
              </a:extLst>
            </p:cNvPr>
            <p:cNvCxnSpPr>
              <a:cxnSpLocks/>
              <a:stCxn id="143" idx="3"/>
              <a:endCxn id="144" idx="1"/>
            </p:cNvCxnSpPr>
            <p:nvPr/>
          </p:nvCxnSpPr>
          <p:spPr>
            <a:xfrm>
              <a:off x="1538377" y="5902713"/>
              <a:ext cx="130344" cy="7018"/>
            </a:xfrm>
            <a:prstGeom prst="bentConnector3">
              <a:avLst>
                <a:gd name="adj1" fmla="val 50000"/>
              </a:avLst>
            </a:prstGeom>
            <a:noFill/>
            <a:ln w="25400" cap="rnd" cmpd="sng" algn="ctr">
              <a:solidFill>
                <a:sysClr val="windowText" lastClr="000000"/>
              </a:solidFill>
              <a:prstDash val="solid"/>
              <a:tailEnd type="triangle"/>
            </a:ln>
            <a:effectLst/>
          </p:spPr>
        </p:cxnSp>
        <p:sp>
          <p:nvSpPr>
            <p:cNvPr id="148" name="Rectangle 147">
              <a:extLst>
                <a:ext uri="{FF2B5EF4-FFF2-40B4-BE49-F238E27FC236}">
                  <a16:creationId xmlns:a16="http://schemas.microsoft.com/office/drawing/2014/main" id="{1B0CF8FC-BD66-7846-AFC6-9E4F1F872C73}"/>
                </a:ext>
              </a:extLst>
            </p:cNvPr>
            <p:cNvSpPr/>
            <p:nvPr/>
          </p:nvSpPr>
          <p:spPr>
            <a:xfrm>
              <a:off x="983573" y="6478237"/>
              <a:ext cx="867488" cy="246424"/>
            </a:xfrm>
            <a:prstGeom prst="rect">
              <a:avLst/>
            </a:prstGeom>
            <a:solidFill>
              <a:srgbClr val="E76618"/>
            </a:solidFill>
            <a:ln w="44450"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Trebuchet MS" panose="020B0603020202020204"/>
                  <a:ea typeface="+mn-ea"/>
                  <a:cs typeface="+mn-cs"/>
                </a:rPr>
                <a:t>L2 Inst Mem</a:t>
              </a:r>
            </a:p>
          </p:txBody>
        </p:sp>
        <p:cxnSp>
          <p:nvCxnSpPr>
            <p:cNvPr id="149" name="Elbow Connector 148">
              <a:extLst>
                <a:ext uri="{FF2B5EF4-FFF2-40B4-BE49-F238E27FC236}">
                  <a16:creationId xmlns:a16="http://schemas.microsoft.com/office/drawing/2014/main" id="{CDA2E177-AA23-C548-97CC-9A1EAFB6E736}"/>
                </a:ext>
              </a:extLst>
            </p:cNvPr>
            <p:cNvCxnSpPr>
              <a:cxnSpLocks/>
              <a:stCxn id="148" idx="0"/>
              <a:endCxn id="143" idx="2"/>
            </p:cNvCxnSpPr>
            <p:nvPr/>
          </p:nvCxnSpPr>
          <p:spPr>
            <a:xfrm rot="16200000" flipV="1">
              <a:off x="1258416" y="6319337"/>
              <a:ext cx="187003" cy="130796"/>
            </a:xfrm>
            <a:prstGeom prst="bentConnector3">
              <a:avLst>
                <a:gd name="adj1" fmla="val 50001"/>
              </a:avLst>
            </a:prstGeom>
            <a:noFill/>
            <a:ln w="25400" cap="rnd" cmpd="sng" algn="ctr">
              <a:solidFill>
                <a:sysClr val="windowText" lastClr="000000"/>
              </a:solidFill>
              <a:prstDash val="solid"/>
              <a:headEnd type="triangle" w="sm" len="sm"/>
              <a:tailEnd type="triangle" w="sm" len="sm"/>
            </a:ln>
            <a:effectLst/>
          </p:spPr>
        </p:cxnSp>
        <p:cxnSp>
          <p:nvCxnSpPr>
            <p:cNvPr id="150" name="Elbow Connector 149">
              <a:extLst>
                <a:ext uri="{FF2B5EF4-FFF2-40B4-BE49-F238E27FC236}">
                  <a16:creationId xmlns:a16="http://schemas.microsoft.com/office/drawing/2014/main" id="{747676EC-A9D6-CF47-9C33-D97152A577D0}"/>
                </a:ext>
              </a:extLst>
            </p:cNvPr>
            <p:cNvCxnSpPr>
              <a:cxnSpLocks/>
              <a:stCxn id="144" idx="3"/>
              <a:endCxn id="139" idx="1"/>
            </p:cNvCxnSpPr>
            <p:nvPr/>
          </p:nvCxnSpPr>
          <p:spPr>
            <a:xfrm>
              <a:off x="2278214" y="5902713"/>
              <a:ext cx="204605" cy="300578"/>
            </a:xfrm>
            <a:prstGeom prst="bentConnector3">
              <a:avLst>
                <a:gd name="adj1" fmla="val 42205"/>
              </a:avLst>
            </a:prstGeom>
            <a:noFill/>
            <a:ln w="25400" cap="rnd" cmpd="sng" algn="ctr">
              <a:solidFill>
                <a:sysClr val="windowText" lastClr="000000"/>
              </a:solidFill>
              <a:prstDash val="solid"/>
              <a:tailEnd type="triangle"/>
            </a:ln>
            <a:effectLst/>
          </p:spPr>
        </p:cxnSp>
        <p:cxnSp>
          <p:nvCxnSpPr>
            <p:cNvPr id="151" name="Elbow Connector 150">
              <a:extLst>
                <a:ext uri="{FF2B5EF4-FFF2-40B4-BE49-F238E27FC236}">
                  <a16:creationId xmlns:a16="http://schemas.microsoft.com/office/drawing/2014/main" id="{FB2EE18E-BA21-E740-9985-B9E94627E6FC}"/>
                </a:ext>
              </a:extLst>
            </p:cNvPr>
            <p:cNvCxnSpPr>
              <a:cxnSpLocks/>
              <a:stCxn id="144" idx="3"/>
              <a:endCxn id="138" idx="1"/>
            </p:cNvCxnSpPr>
            <p:nvPr/>
          </p:nvCxnSpPr>
          <p:spPr>
            <a:xfrm flipV="1">
              <a:off x="2278214" y="5446301"/>
              <a:ext cx="214150" cy="456412"/>
            </a:xfrm>
            <a:prstGeom prst="bentConnector3">
              <a:avLst>
                <a:gd name="adj1" fmla="val 40331"/>
              </a:avLst>
            </a:prstGeom>
            <a:noFill/>
            <a:ln w="25400" cap="rnd" cmpd="sng" algn="ctr">
              <a:solidFill>
                <a:sysClr val="windowText" lastClr="000000"/>
              </a:solidFill>
              <a:prstDash val="solid"/>
              <a:tailEnd type="triangle"/>
            </a:ln>
            <a:effectLst/>
          </p:spPr>
        </p:cxnSp>
        <p:cxnSp>
          <p:nvCxnSpPr>
            <p:cNvPr id="152" name="Elbow Connector 151">
              <a:extLst>
                <a:ext uri="{FF2B5EF4-FFF2-40B4-BE49-F238E27FC236}">
                  <a16:creationId xmlns:a16="http://schemas.microsoft.com/office/drawing/2014/main" id="{0BF86A9C-09C6-CD45-A7F3-C03A8B0091B4}"/>
                </a:ext>
              </a:extLst>
            </p:cNvPr>
            <p:cNvCxnSpPr>
              <a:cxnSpLocks/>
              <a:stCxn id="139" idx="0"/>
              <a:endCxn id="138" idx="2"/>
            </p:cNvCxnSpPr>
            <p:nvPr/>
          </p:nvCxnSpPr>
          <p:spPr>
            <a:xfrm rot="16200000" flipV="1">
              <a:off x="2979231" y="5766550"/>
              <a:ext cx="195126" cy="1"/>
            </a:xfrm>
            <a:prstGeom prst="bentConnector3">
              <a:avLst>
                <a:gd name="adj1" fmla="val 50000"/>
              </a:avLst>
            </a:prstGeom>
            <a:noFill/>
            <a:ln w="25400" cap="rnd" cmpd="sng" algn="ctr">
              <a:solidFill>
                <a:sysClr val="windowText" lastClr="000000"/>
              </a:solidFill>
              <a:prstDash val="solid"/>
              <a:headEnd type="triangle" w="med" len="med"/>
              <a:tailEnd type="triangle" w="med" len="med"/>
            </a:ln>
            <a:effectLst/>
          </p:spPr>
        </p:cxnSp>
        <p:cxnSp>
          <p:nvCxnSpPr>
            <p:cNvPr id="153" name="Elbow Connector 152">
              <a:extLst>
                <a:ext uri="{FF2B5EF4-FFF2-40B4-BE49-F238E27FC236}">
                  <a16:creationId xmlns:a16="http://schemas.microsoft.com/office/drawing/2014/main" id="{0693D0A9-315E-8D42-B15F-F584C16BC0D1}"/>
                </a:ext>
              </a:extLst>
            </p:cNvPr>
            <p:cNvCxnSpPr>
              <a:cxnSpLocks/>
            </p:cNvCxnSpPr>
            <p:nvPr/>
          </p:nvCxnSpPr>
          <p:spPr>
            <a:xfrm rot="16200000" flipV="1">
              <a:off x="2654816" y="5766550"/>
              <a:ext cx="195126" cy="1"/>
            </a:xfrm>
            <a:prstGeom prst="bentConnector3">
              <a:avLst>
                <a:gd name="adj1" fmla="val 50000"/>
              </a:avLst>
            </a:prstGeom>
            <a:noFill/>
            <a:ln w="25400" cap="rnd" cmpd="sng" algn="ctr">
              <a:solidFill>
                <a:sysClr val="windowText" lastClr="000000"/>
              </a:solidFill>
              <a:prstDash val="solid"/>
              <a:headEnd type="triangle" w="med" len="med"/>
              <a:tailEnd type="triangle" w="med" len="med"/>
            </a:ln>
            <a:effectLst/>
          </p:spPr>
        </p:cxnSp>
        <p:cxnSp>
          <p:nvCxnSpPr>
            <p:cNvPr id="154" name="Elbow Connector 153">
              <a:extLst>
                <a:ext uri="{FF2B5EF4-FFF2-40B4-BE49-F238E27FC236}">
                  <a16:creationId xmlns:a16="http://schemas.microsoft.com/office/drawing/2014/main" id="{260508D2-B041-0748-A13B-EADB98180557}"/>
                </a:ext>
              </a:extLst>
            </p:cNvPr>
            <p:cNvCxnSpPr>
              <a:cxnSpLocks/>
            </p:cNvCxnSpPr>
            <p:nvPr/>
          </p:nvCxnSpPr>
          <p:spPr>
            <a:xfrm rot="16200000" flipV="1">
              <a:off x="3303646" y="5766550"/>
              <a:ext cx="195126" cy="1"/>
            </a:xfrm>
            <a:prstGeom prst="bentConnector3">
              <a:avLst>
                <a:gd name="adj1" fmla="val 50000"/>
              </a:avLst>
            </a:prstGeom>
            <a:noFill/>
            <a:ln w="25400" cap="rnd" cmpd="sng" algn="ctr">
              <a:solidFill>
                <a:sysClr val="windowText" lastClr="000000"/>
              </a:solidFill>
              <a:prstDash val="solid"/>
              <a:headEnd type="triangle" w="med" len="med"/>
              <a:tailEnd type="triangle" w="med" len="med"/>
            </a:ln>
            <a:effectLst/>
          </p:spPr>
        </p:cxnSp>
        <p:cxnSp>
          <p:nvCxnSpPr>
            <p:cNvPr id="155" name="Elbow Connector 154">
              <a:extLst>
                <a:ext uri="{FF2B5EF4-FFF2-40B4-BE49-F238E27FC236}">
                  <a16:creationId xmlns:a16="http://schemas.microsoft.com/office/drawing/2014/main" id="{29F53B48-61A0-5649-8461-AFABECB0929D}"/>
                </a:ext>
              </a:extLst>
            </p:cNvPr>
            <p:cNvCxnSpPr>
              <a:cxnSpLocks/>
              <a:stCxn id="139" idx="2"/>
              <a:endCxn id="140" idx="2"/>
            </p:cNvCxnSpPr>
            <p:nvPr/>
          </p:nvCxnSpPr>
          <p:spPr>
            <a:xfrm rot="5400000" flipH="1" flipV="1">
              <a:off x="4001674" y="5589977"/>
              <a:ext cx="27614" cy="1877371"/>
            </a:xfrm>
            <a:prstGeom prst="bentConnector3">
              <a:avLst>
                <a:gd name="adj1" fmla="val -457410"/>
              </a:avLst>
            </a:prstGeom>
            <a:noFill/>
            <a:ln w="25400" cap="rnd" cmpd="sng" algn="ctr">
              <a:solidFill>
                <a:sysClr val="windowText" lastClr="000000"/>
              </a:solidFill>
              <a:prstDash val="solid"/>
              <a:tailEnd type="triangle"/>
            </a:ln>
            <a:effectLst/>
          </p:spPr>
        </p:cxnSp>
        <p:cxnSp>
          <p:nvCxnSpPr>
            <p:cNvPr id="156" name="Elbow Connector 155">
              <a:extLst>
                <a:ext uri="{FF2B5EF4-FFF2-40B4-BE49-F238E27FC236}">
                  <a16:creationId xmlns:a16="http://schemas.microsoft.com/office/drawing/2014/main" id="{7464C1EB-640C-6D48-AC13-37C74317A8BD}"/>
                </a:ext>
              </a:extLst>
            </p:cNvPr>
            <p:cNvCxnSpPr>
              <a:cxnSpLocks/>
              <a:stCxn id="140" idx="0"/>
              <a:endCxn id="142" idx="0"/>
            </p:cNvCxnSpPr>
            <p:nvPr/>
          </p:nvCxnSpPr>
          <p:spPr>
            <a:xfrm rot="16200000" flipV="1">
              <a:off x="3291474" y="3588192"/>
              <a:ext cx="27272" cy="3298115"/>
            </a:xfrm>
            <a:prstGeom prst="bentConnector3">
              <a:avLst>
                <a:gd name="adj1" fmla="val 731574"/>
              </a:avLst>
            </a:prstGeom>
            <a:noFill/>
            <a:ln w="25400" cap="rnd" cmpd="sng" algn="ctr">
              <a:solidFill>
                <a:sysClr val="windowText" lastClr="000000"/>
              </a:solidFill>
              <a:prstDash val="solid"/>
              <a:tailEnd type="triangle"/>
            </a:ln>
            <a:effectLst/>
          </p:spPr>
        </p:cxnSp>
        <p:cxnSp>
          <p:nvCxnSpPr>
            <p:cNvPr id="157" name="Straight Connector 156">
              <a:extLst>
                <a:ext uri="{FF2B5EF4-FFF2-40B4-BE49-F238E27FC236}">
                  <a16:creationId xmlns:a16="http://schemas.microsoft.com/office/drawing/2014/main" id="{D3D08B5F-BD33-8041-86C5-28D368B3252B}"/>
                </a:ext>
              </a:extLst>
            </p:cNvPr>
            <p:cNvCxnSpPr>
              <a:cxnSpLocks/>
            </p:cNvCxnSpPr>
            <p:nvPr/>
          </p:nvCxnSpPr>
          <p:spPr>
            <a:xfrm flipH="1">
              <a:off x="906777" y="4401555"/>
              <a:ext cx="1583751" cy="561514"/>
            </a:xfrm>
            <a:prstGeom prst="line">
              <a:avLst/>
            </a:prstGeom>
            <a:noFill/>
            <a:ln w="28575" cap="rnd" cmpd="sng" algn="ctr">
              <a:solidFill>
                <a:srgbClr val="002060"/>
              </a:solidFill>
              <a:prstDash val="dash"/>
            </a:ln>
            <a:effectLst/>
          </p:spPr>
        </p:cxnSp>
        <p:cxnSp>
          <p:nvCxnSpPr>
            <p:cNvPr id="158" name="Straight Connector 157">
              <a:extLst>
                <a:ext uri="{FF2B5EF4-FFF2-40B4-BE49-F238E27FC236}">
                  <a16:creationId xmlns:a16="http://schemas.microsoft.com/office/drawing/2014/main" id="{4F510263-8DA2-6E4F-A9E3-6CF175F7E737}"/>
                </a:ext>
              </a:extLst>
            </p:cNvPr>
            <p:cNvCxnSpPr>
              <a:cxnSpLocks/>
            </p:cNvCxnSpPr>
            <p:nvPr/>
          </p:nvCxnSpPr>
          <p:spPr>
            <a:xfrm>
              <a:off x="3676388" y="2283127"/>
              <a:ext cx="1671059" cy="552149"/>
            </a:xfrm>
            <a:prstGeom prst="line">
              <a:avLst/>
            </a:prstGeom>
            <a:noFill/>
            <a:ln w="28575" cap="rnd" cmpd="sng" algn="ctr">
              <a:solidFill>
                <a:srgbClr val="002060"/>
              </a:solidFill>
              <a:prstDash val="dash"/>
            </a:ln>
            <a:effectLst/>
          </p:spPr>
        </p:cxnSp>
        <p:cxnSp>
          <p:nvCxnSpPr>
            <p:cNvPr id="159" name="Straight Connector 158">
              <a:extLst>
                <a:ext uri="{FF2B5EF4-FFF2-40B4-BE49-F238E27FC236}">
                  <a16:creationId xmlns:a16="http://schemas.microsoft.com/office/drawing/2014/main" id="{825E0EDE-690A-0447-AD1B-B684C568C099}"/>
                </a:ext>
              </a:extLst>
            </p:cNvPr>
            <p:cNvCxnSpPr>
              <a:cxnSpLocks/>
            </p:cNvCxnSpPr>
            <p:nvPr/>
          </p:nvCxnSpPr>
          <p:spPr>
            <a:xfrm>
              <a:off x="3676388" y="4410919"/>
              <a:ext cx="1671059" cy="552149"/>
            </a:xfrm>
            <a:prstGeom prst="line">
              <a:avLst/>
            </a:prstGeom>
            <a:noFill/>
            <a:ln w="28575" cap="rnd" cmpd="sng" algn="ctr">
              <a:solidFill>
                <a:srgbClr val="002060"/>
              </a:solidFill>
              <a:prstDash val="dash"/>
            </a:ln>
            <a:effectLst/>
          </p:spPr>
        </p:cxnSp>
        <p:sp>
          <p:nvSpPr>
            <p:cNvPr id="160" name="Freeform 159">
              <a:extLst>
                <a:ext uri="{FF2B5EF4-FFF2-40B4-BE49-F238E27FC236}">
                  <a16:creationId xmlns:a16="http://schemas.microsoft.com/office/drawing/2014/main" id="{1F5EC606-65E2-3A48-8C14-2614C6AF7F1F}"/>
                </a:ext>
              </a:extLst>
            </p:cNvPr>
            <p:cNvSpPr/>
            <p:nvPr/>
          </p:nvSpPr>
          <p:spPr>
            <a:xfrm>
              <a:off x="3666842" y="3322749"/>
              <a:ext cx="721608" cy="1940107"/>
            </a:xfrm>
            <a:custGeom>
              <a:avLst/>
              <a:gdLst>
                <a:gd name="connsiteX0" fmla="*/ 0 w 1389888"/>
                <a:gd name="connsiteY0" fmla="*/ 0 h 3511296"/>
                <a:gd name="connsiteX1" fmla="*/ 173736 w 1389888"/>
                <a:gd name="connsiteY1" fmla="*/ 0 h 3511296"/>
                <a:gd name="connsiteX2" fmla="*/ 173736 w 1389888"/>
                <a:gd name="connsiteY2" fmla="*/ 2679192 h 3511296"/>
                <a:gd name="connsiteX3" fmla="*/ 1389888 w 1389888"/>
                <a:gd name="connsiteY3" fmla="*/ 2679192 h 3511296"/>
                <a:gd name="connsiteX4" fmla="*/ 1389888 w 1389888"/>
                <a:gd name="connsiteY4" fmla="*/ 3511296 h 3511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88" h="3511296">
                  <a:moveTo>
                    <a:pt x="0" y="0"/>
                  </a:moveTo>
                  <a:lnTo>
                    <a:pt x="173736" y="0"/>
                  </a:lnTo>
                  <a:lnTo>
                    <a:pt x="173736" y="2679192"/>
                  </a:lnTo>
                  <a:lnTo>
                    <a:pt x="1389888" y="2679192"/>
                  </a:lnTo>
                  <a:lnTo>
                    <a:pt x="1389888" y="3511296"/>
                  </a:lnTo>
                </a:path>
              </a:pathLst>
            </a:custGeom>
            <a:noFill/>
            <a:ln w="25400" cap="rnd" cmpd="sng" algn="ctr">
              <a:solidFill>
                <a:srgbClr val="C00000"/>
              </a:solidFill>
              <a:prstDash val="sysDot"/>
              <a:headEnd type="triangle" w="med" len="sm"/>
              <a:tailEnd type="triangl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latin typeface="Trebuchet MS" panose="020B0603020202020204"/>
                <a:ea typeface="+mn-ea"/>
                <a:cs typeface="+mn-cs"/>
              </a:endParaRPr>
            </a:p>
          </p:txBody>
        </p:sp>
        <p:sp>
          <p:nvSpPr>
            <p:cNvPr id="161" name="TextBox 160">
              <a:extLst>
                <a:ext uri="{FF2B5EF4-FFF2-40B4-BE49-F238E27FC236}">
                  <a16:creationId xmlns:a16="http://schemas.microsoft.com/office/drawing/2014/main" id="{D6E2015A-F837-4F4F-B53E-A4A689CD6C0A}"/>
                </a:ext>
              </a:extLst>
            </p:cNvPr>
            <p:cNvSpPr txBox="1"/>
            <p:nvPr/>
          </p:nvSpPr>
          <p:spPr>
            <a:xfrm>
              <a:off x="597745" y="5718062"/>
              <a:ext cx="359394"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E76618">
                      <a:lumMod val="75000"/>
                    </a:srgbClr>
                  </a:solidFill>
                  <a:effectLst/>
                  <a:uLnTx/>
                  <a:uFillTx/>
                  <a:latin typeface="Trebuchet MS" panose="020B0603020202020204"/>
                </a:rPr>
                <a:t>L0</a:t>
              </a:r>
            </a:p>
          </p:txBody>
        </p:sp>
        <p:cxnSp>
          <p:nvCxnSpPr>
            <p:cNvPr id="162" name="Straight Connector 161">
              <a:extLst>
                <a:ext uri="{FF2B5EF4-FFF2-40B4-BE49-F238E27FC236}">
                  <a16:creationId xmlns:a16="http://schemas.microsoft.com/office/drawing/2014/main" id="{4658DFE6-47D3-C643-8D6D-EDA5ED49A00B}"/>
                </a:ext>
              </a:extLst>
            </p:cNvPr>
            <p:cNvCxnSpPr>
              <a:cxnSpLocks/>
              <a:endCxn id="161" idx="0"/>
            </p:cNvCxnSpPr>
            <p:nvPr/>
          </p:nvCxnSpPr>
          <p:spPr>
            <a:xfrm flipH="1">
              <a:off x="777442" y="4963069"/>
              <a:ext cx="2484" cy="754993"/>
            </a:xfrm>
            <a:prstGeom prst="line">
              <a:avLst/>
            </a:prstGeom>
            <a:noFill/>
            <a:ln w="3175" cap="rnd" cmpd="sng" algn="ctr">
              <a:solidFill>
                <a:srgbClr val="E76618">
                  <a:lumMod val="75000"/>
                </a:srgbClr>
              </a:solidFill>
              <a:prstDash val="solid"/>
              <a:headEnd type="triangle" w="med" len="sm"/>
            </a:ln>
            <a:effectLst/>
          </p:spPr>
        </p:cxnSp>
        <p:cxnSp>
          <p:nvCxnSpPr>
            <p:cNvPr id="163" name="Straight Connector 162">
              <a:extLst>
                <a:ext uri="{FF2B5EF4-FFF2-40B4-BE49-F238E27FC236}">
                  <a16:creationId xmlns:a16="http://schemas.microsoft.com/office/drawing/2014/main" id="{D8BC9574-6A3D-CB4E-9F49-B38D0F6B04FA}"/>
                </a:ext>
              </a:extLst>
            </p:cNvPr>
            <p:cNvCxnSpPr>
              <a:cxnSpLocks/>
              <a:endCxn id="161" idx="2"/>
            </p:cNvCxnSpPr>
            <p:nvPr/>
          </p:nvCxnSpPr>
          <p:spPr>
            <a:xfrm flipH="1" flipV="1">
              <a:off x="777442" y="5995061"/>
              <a:ext cx="826" cy="751996"/>
            </a:xfrm>
            <a:prstGeom prst="line">
              <a:avLst/>
            </a:prstGeom>
            <a:noFill/>
            <a:ln w="3175" cap="rnd" cmpd="sng" algn="ctr">
              <a:solidFill>
                <a:srgbClr val="E76618">
                  <a:lumMod val="75000"/>
                </a:srgbClr>
              </a:solidFill>
              <a:prstDash val="solid"/>
              <a:headEnd type="triangle" w="med" len="sm"/>
            </a:ln>
            <a:effectLst/>
          </p:spPr>
        </p:cxnSp>
        <p:cxnSp>
          <p:nvCxnSpPr>
            <p:cNvPr id="164" name="Straight Arrow Connector 163">
              <a:extLst>
                <a:ext uri="{FF2B5EF4-FFF2-40B4-BE49-F238E27FC236}">
                  <a16:creationId xmlns:a16="http://schemas.microsoft.com/office/drawing/2014/main" id="{FF88775F-7EBD-924E-A007-C06212886233}"/>
                </a:ext>
              </a:extLst>
            </p:cNvPr>
            <p:cNvCxnSpPr>
              <a:cxnSpLocks/>
            </p:cNvCxnSpPr>
            <p:nvPr/>
          </p:nvCxnSpPr>
          <p:spPr>
            <a:xfrm flipV="1">
              <a:off x="2975587" y="375730"/>
              <a:ext cx="0" cy="327999"/>
            </a:xfrm>
            <a:prstGeom prst="straightConnector1">
              <a:avLst/>
            </a:prstGeom>
            <a:noFill/>
            <a:ln w="22225" cap="rnd" cmpd="sng" algn="ctr">
              <a:solidFill>
                <a:srgbClr val="E76618">
                  <a:lumMod val="50000"/>
                </a:srgbClr>
              </a:solidFill>
              <a:prstDash val="sysDash"/>
              <a:tailEnd type="triangle"/>
            </a:ln>
            <a:effectLst/>
          </p:spPr>
        </p:cxnSp>
        <p:sp>
          <p:nvSpPr>
            <p:cNvPr id="165" name="TextBox 164">
              <a:extLst>
                <a:ext uri="{FF2B5EF4-FFF2-40B4-BE49-F238E27FC236}">
                  <a16:creationId xmlns:a16="http://schemas.microsoft.com/office/drawing/2014/main" id="{FA2F0F63-AA4C-F547-A63A-995C2FC9A7F6}"/>
                </a:ext>
              </a:extLst>
            </p:cNvPr>
            <p:cNvSpPr txBox="1"/>
            <p:nvPr/>
          </p:nvSpPr>
          <p:spPr>
            <a:xfrm>
              <a:off x="2381514" y="79492"/>
              <a:ext cx="1188147" cy="261610"/>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Trebuchet MS" panose="020B0603020202020204"/>
                </a:rPr>
                <a:t>To higher levels</a:t>
              </a:r>
            </a:p>
          </p:txBody>
        </p:sp>
        <p:sp>
          <p:nvSpPr>
            <p:cNvPr id="166" name="TextBox 165">
              <a:extLst>
                <a:ext uri="{FF2B5EF4-FFF2-40B4-BE49-F238E27FC236}">
                  <a16:creationId xmlns:a16="http://schemas.microsoft.com/office/drawing/2014/main" id="{09E1884B-2667-FC47-8FFF-2CD3C7E12837}"/>
                </a:ext>
              </a:extLst>
            </p:cNvPr>
            <p:cNvSpPr txBox="1"/>
            <p:nvPr/>
          </p:nvSpPr>
          <p:spPr>
            <a:xfrm>
              <a:off x="597745" y="3617650"/>
              <a:ext cx="359394"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E76618">
                      <a:lumMod val="75000"/>
                    </a:srgbClr>
                  </a:solidFill>
                  <a:effectLst/>
                  <a:uLnTx/>
                  <a:uFillTx/>
                  <a:latin typeface="Trebuchet MS" panose="020B0603020202020204"/>
                </a:rPr>
                <a:t>L1</a:t>
              </a:r>
            </a:p>
          </p:txBody>
        </p:sp>
        <p:cxnSp>
          <p:nvCxnSpPr>
            <p:cNvPr id="167" name="Straight Connector 166">
              <a:extLst>
                <a:ext uri="{FF2B5EF4-FFF2-40B4-BE49-F238E27FC236}">
                  <a16:creationId xmlns:a16="http://schemas.microsoft.com/office/drawing/2014/main" id="{829BFC37-01DD-864E-AC98-B81F3B128AE9}"/>
                </a:ext>
              </a:extLst>
            </p:cNvPr>
            <p:cNvCxnSpPr>
              <a:cxnSpLocks/>
              <a:endCxn id="166" idx="0"/>
            </p:cNvCxnSpPr>
            <p:nvPr/>
          </p:nvCxnSpPr>
          <p:spPr>
            <a:xfrm flipH="1">
              <a:off x="777442" y="2862657"/>
              <a:ext cx="2484" cy="754993"/>
            </a:xfrm>
            <a:prstGeom prst="line">
              <a:avLst/>
            </a:prstGeom>
            <a:noFill/>
            <a:ln w="3175" cap="rnd" cmpd="sng" algn="ctr">
              <a:solidFill>
                <a:srgbClr val="E76618">
                  <a:lumMod val="75000"/>
                </a:srgbClr>
              </a:solidFill>
              <a:prstDash val="solid"/>
              <a:headEnd type="triangle" w="med" len="sm"/>
            </a:ln>
            <a:effectLst/>
          </p:spPr>
        </p:cxnSp>
        <p:cxnSp>
          <p:nvCxnSpPr>
            <p:cNvPr id="168" name="Straight Connector 167">
              <a:extLst>
                <a:ext uri="{FF2B5EF4-FFF2-40B4-BE49-F238E27FC236}">
                  <a16:creationId xmlns:a16="http://schemas.microsoft.com/office/drawing/2014/main" id="{A961690E-84FD-0543-B9D3-096076AB7A5C}"/>
                </a:ext>
              </a:extLst>
            </p:cNvPr>
            <p:cNvCxnSpPr>
              <a:cxnSpLocks/>
              <a:endCxn id="166" idx="2"/>
            </p:cNvCxnSpPr>
            <p:nvPr/>
          </p:nvCxnSpPr>
          <p:spPr>
            <a:xfrm flipH="1" flipV="1">
              <a:off x="777442" y="3894649"/>
              <a:ext cx="827" cy="751996"/>
            </a:xfrm>
            <a:prstGeom prst="line">
              <a:avLst/>
            </a:prstGeom>
            <a:noFill/>
            <a:ln w="3175" cap="rnd" cmpd="sng" algn="ctr">
              <a:solidFill>
                <a:srgbClr val="E76618">
                  <a:lumMod val="75000"/>
                </a:srgbClr>
              </a:solidFill>
              <a:prstDash val="solid"/>
              <a:headEnd type="triangle" w="med" len="sm"/>
            </a:ln>
            <a:effectLst/>
          </p:spPr>
        </p:cxnSp>
        <p:sp>
          <p:nvSpPr>
            <p:cNvPr id="169" name="TextBox 168">
              <a:extLst>
                <a:ext uri="{FF2B5EF4-FFF2-40B4-BE49-F238E27FC236}">
                  <a16:creationId xmlns:a16="http://schemas.microsoft.com/office/drawing/2014/main" id="{E77912D8-1CFE-A244-B50F-5C50C08AB945}"/>
                </a:ext>
              </a:extLst>
            </p:cNvPr>
            <p:cNvSpPr txBox="1"/>
            <p:nvPr/>
          </p:nvSpPr>
          <p:spPr>
            <a:xfrm>
              <a:off x="597745" y="1458718"/>
              <a:ext cx="359394"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E76618">
                      <a:lumMod val="75000"/>
                    </a:srgbClr>
                  </a:solidFill>
                  <a:effectLst/>
                  <a:uLnTx/>
                  <a:uFillTx/>
                  <a:latin typeface="Trebuchet MS" panose="020B0603020202020204"/>
                </a:rPr>
                <a:t>L2</a:t>
              </a:r>
            </a:p>
          </p:txBody>
        </p:sp>
        <p:cxnSp>
          <p:nvCxnSpPr>
            <p:cNvPr id="170" name="Straight Connector 169">
              <a:extLst>
                <a:ext uri="{FF2B5EF4-FFF2-40B4-BE49-F238E27FC236}">
                  <a16:creationId xmlns:a16="http://schemas.microsoft.com/office/drawing/2014/main" id="{305EDE1B-4047-AA41-ACC7-EF6903FA4B96}"/>
                </a:ext>
              </a:extLst>
            </p:cNvPr>
            <p:cNvCxnSpPr>
              <a:cxnSpLocks/>
              <a:endCxn id="169" idx="0"/>
            </p:cNvCxnSpPr>
            <p:nvPr/>
          </p:nvCxnSpPr>
          <p:spPr>
            <a:xfrm flipH="1">
              <a:off x="777442" y="703725"/>
              <a:ext cx="2484" cy="754993"/>
            </a:xfrm>
            <a:prstGeom prst="line">
              <a:avLst/>
            </a:prstGeom>
            <a:noFill/>
            <a:ln w="3175" cap="rnd" cmpd="sng" algn="ctr">
              <a:solidFill>
                <a:srgbClr val="E76618">
                  <a:lumMod val="75000"/>
                </a:srgbClr>
              </a:solidFill>
              <a:prstDash val="solid"/>
              <a:headEnd type="triangle" w="med" len="sm"/>
            </a:ln>
            <a:effectLst/>
          </p:spPr>
        </p:cxnSp>
        <p:cxnSp>
          <p:nvCxnSpPr>
            <p:cNvPr id="171" name="Straight Connector 170">
              <a:extLst>
                <a:ext uri="{FF2B5EF4-FFF2-40B4-BE49-F238E27FC236}">
                  <a16:creationId xmlns:a16="http://schemas.microsoft.com/office/drawing/2014/main" id="{C27AC10D-085A-4345-A7F4-91B284B88613}"/>
                </a:ext>
              </a:extLst>
            </p:cNvPr>
            <p:cNvCxnSpPr>
              <a:cxnSpLocks/>
              <a:endCxn id="169" idx="2"/>
            </p:cNvCxnSpPr>
            <p:nvPr/>
          </p:nvCxnSpPr>
          <p:spPr>
            <a:xfrm flipH="1" flipV="1">
              <a:off x="777442" y="1735717"/>
              <a:ext cx="827" cy="751996"/>
            </a:xfrm>
            <a:prstGeom prst="line">
              <a:avLst/>
            </a:prstGeom>
            <a:noFill/>
            <a:ln w="3175" cap="rnd" cmpd="sng" algn="ctr">
              <a:solidFill>
                <a:srgbClr val="E76618">
                  <a:lumMod val="75000"/>
                </a:srgbClr>
              </a:solidFill>
              <a:prstDash val="solid"/>
              <a:headEnd type="triangle" w="med" len="sm"/>
            </a:ln>
            <a:effectLst/>
          </p:spPr>
        </p:cxnSp>
      </p:grpSp>
      <p:cxnSp>
        <p:nvCxnSpPr>
          <p:cNvPr id="88" name="Straight Connector 87">
            <a:extLst>
              <a:ext uri="{FF2B5EF4-FFF2-40B4-BE49-F238E27FC236}">
                <a16:creationId xmlns:a16="http://schemas.microsoft.com/office/drawing/2014/main" id="{C76B291E-A89E-E540-81F6-1FB218CCD920}"/>
              </a:ext>
            </a:extLst>
          </p:cNvPr>
          <p:cNvCxnSpPr>
            <a:cxnSpLocks/>
          </p:cNvCxnSpPr>
          <p:nvPr/>
        </p:nvCxnSpPr>
        <p:spPr>
          <a:xfrm>
            <a:off x="5358845" y="5813978"/>
            <a:ext cx="3224716" cy="11562"/>
          </a:xfrm>
          <a:prstGeom prst="line">
            <a:avLst/>
          </a:prstGeom>
          <a:ln w="539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ECE06F1-37D7-C046-BBEB-F1E24ECCF297}"/>
              </a:ext>
            </a:extLst>
          </p:cNvPr>
          <p:cNvCxnSpPr>
            <a:cxnSpLocks/>
          </p:cNvCxnSpPr>
          <p:nvPr/>
        </p:nvCxnSpPr>
        <p:spPr>
          <a:xfrm flipV="1">
            <a:off x="5358845" y="3686184"/>
            <a:ext cx="476180" cy="1"/>
          </a:xfrm>
          <a:prstGeom prst="line">
            <a:avLst/>
          </a:prstGeom>
          <a:ln w="539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5BF1F88-15AC-B74F-8407-CF9545935960}"/>
              </a:ext>
            </a:extLst>
          </p:cNvPr>
          <p:cNvCxnSpPr>
            <a:cxnSpLocks/>
          </p:cNvCxnSpPr>
          <p:nvPr/>
        </p:nvCxnSpPr>
        <p:spPr>
          <a:xfrm flipV="1">
            <a:off x="5357010" y="1554186"/>
            <a:ext cx="476181" cy="449"/>
          </a:xfrm>
          <a:prstGeom prst="line">
            <a:avLst/>
          </a:prstGeom>
          <a:ln w="53975">
            <a:solidFill>
              <a:srgbClr val="00B050"/>
            </a:solidFill>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38D5A40E-658B-F04A-828A-E17A418C630A}"/>
              </a:ext>
            </a:extLst>
          </p:cNvPr>
          <p:cNvSpPr/>
          <p:nvPr/>
        </p:nvSpPr>
        <p:spPr>
          <a:xfrm>
            <a:off x="5868627" y="1078222"/>
            <a:ext cx="4046995" cy="923330"/>
          </a:xfrm>
          <a:prstGeom prst="rect">
            <a:avLst/>
          </a:prstGeom>
          <a:solidFill>
            <a:schemeClr val="bg1"/>
          </a:solidFill>
          <a:ln w="53975">
            <a:solidFill>
              <a:srgbClr val="00B050"/>
            </a:solidFill>
          </a:ln>
        </p:spPr>
        <p:style>
          <a:lnRef idx="1">
            <a:schemeClr val="accent1"/>
          </a:lnRef>
          <a:fillRef idx="0">
            <a:schemeClr val="accent1"/>
          </a:fillRef>
          <a:effectRef idx="0">
            <a:schemeClr val="accent1"/>
          </a:effectRef>
          <a:fontRef idx="minor">
            <a:schemeClr val="tx1"/>
          </a:fontRef>
        </p:style>
        <p:txBody>
          <a:bodyPr wrap="square">
            <a:spAutoFit/>
          </a:bodyPr>
          <a:lstStyle/>
          <a:p>
            <a:r>
              <a:rPr lang="en-US" i="1" dirty="0">
                <a:solidFill>
                  <a:srgbClr val="008800"/>
                </a:solidFill>
                <a:latin typeface="Arial" panose="020B0604020202020204" pitchFamily="34" charset="0"/>
              </a:rPr>
              <a:t>// L2</a:t>
            </a:r>
            <a:endParaRPr lang="en-US" dirty="0"/>
          </a:p>
          <a:p>
            <a:r>
              <a:rPr lang="en-US" b="1" dirty="0">
                <a:solidFill>
                  <a:srgbClr val="000080"/>
                </a:solidFill>
                <a:latin typeface="Arial" panose="020B0604020202020204" pitchFamily="34" charset="0"/>
              </a:rPr>
              <a:t>int</a:t>
            </a:r>
            <a:r>
              <a:rPr lang="en-US" dirty="0">
                <a:solidFill>
                  <a:srgbClr val="333333"/>
                </a:solidFill>
                <a:latin typeface="Arial" panose="020B0604020202020204" pitchFamily="34" charset="0"/>
              </a:rPr>
              <a:t> A[</a:t>
            </a:r>
            <a:r>
              <a:rPr lang="en-US" dirty="0">
                <a:solidFill>
                  <a:srgbClr val="0000FF"/>
                </a:solidFill>
                <a:latin typeface="Arial" panose="020B0604020202020204" pitchFamily="34" charset="0"/>
              </a:rPr>
              <a:t>1000</a:t>
            </a:r>
            <a:r>
              <a:rPr lang="en-US" dirty="0">
                <a:solidFill>
                  <a:srgbClr val="333333"/>
                </a:solidFill>
                <a:latin typeface="Arial" panose="020B0604020202020204" pitchFamily="34" charset="0"/>
              </a:rPr>
              <a:t>], window[</a:t>
            </a:r>
            <a:r>
              <a:rPr lang="en-US" dirty="0">
                <a:solidFill>
                  <a:srgbClr val="0000FF"/>
                </a:solidFill>
                <a:latin typeface="Arial" panose="020B0604020202020204" pitchFamily="34" charset="0"/>
              </a:rPr>
              <a:t>10</a:t>
            </a:r>
            <a:r>
              <a:rPr lang="en-US" dirty="0">
                <a:solidFill>
                  <a:srgbClr val="333333"/>
                </a:solidFill>
                <a:latin typeface="Arial" panose="020B0604020202020204" pitchFamily="34" charset="0"/>
              </a:rPr>
              <a:t>], res[</a:t>
            </a:r>
            <a:r>
              <a:rPr lang="en-US" dirty="0">
                <a:solidFill>
                  <a:srgbClr val="0000FF"/>
                </a:solidFill>
                <a:latin typeface="Arial" panose="020B0604020202020204" pitchFamily="34" charset="0"/>
              </a:rPr>
              <a:t>1009</a:t>
            </a:r>
            <a:r>
              <a:rPr lang="en-US" dirty="0">
                <a:solidFill>
                  <a:srgbClr val="333333"/>
                </a:solidFill>
                <a:latin typeface="Arial" panose="020B0604020202020204" pitchFamily="34" charset="0"/>
              </a:rPr>
              <a:t>];</a:t>
            </a:r>
            <a:endParaRPr lang="en-US" dirty="0"/>
          </a:p>
          <a:p>
            <a:r>
              <a:rPr lang="en-US" dirty="0">
                <a:solidFill>
                  <a:srgbClr val="333333"/>
                </a:solidFill>
                <a:latin typeface="Arial" panose="020B0604020202020204" pitchFamily="34" charset="0"/>
              </a:rPr>
              <a:t>conv_1D(A, window, res, </a:t>
            </a:r>
            <a:r>
              <a:rPr lang="en-US" dirty="0">
                <a:solidFill>
                  <a:srgbClr val="0000FF"/>
                </a:solidFill>
                <a:latin typeface="Arial" panose="020B0604020202020204" pitchFamily="34" charset="0"/>
              </a:rPr>
              <a:t>1009</a:t>
            </a:r>
            <a:r>
              <a:rPr lang="en-US" dirty="0">
                <a:solidFill>
                  <a:srgbClr val="333333"/>
                </a:solidFill>
                <a:latin typeface="Arial" panose="020B0604020202020204" pitchFamily="34" charset="0"/>
              </a:rPr>
              <a:t>);</a:t>
            </a:r>
            <a:endParaRPr lang="en-US" dirty="0"/>
          </a:p>
        </p:txBody>
      </p:sp>
      <p:sp>
        <p:nvSpPr>
          <p:cNvPr id="87" name="Rectangle 86">
            <a:extLst>
              <a:ext uri="{FF2B5EF4-FFF2-40B4-BE49-F238E27FC236}">
                <a16:creationId xmlns:a16="http://schemas.microsoft.com/office/drawing/2014/main" id="{AA8F4E17-D5F8-BE48-93C0-8DF828DF2963}"/>
              </a:ext>
            </a:extLst>
          </p:cNvPr>
          <p:cNvSpPr/>
          <p:nvPr/>
        </p:nvSpPr>
        <p:spPr>
          <a:xfrm>
            <a:off x="5860723" y="2336393"/>
            <a:ext cx="3224716" cy="2431435"/>
          </a:xfrm>
          <a:prstGeom prst="rect">
            <a:avLst/>
          </a:prstGeom>
          <a:solidFill>
            <a:schemeClr val="bg1"/>
          </a:solidFill>
          <a:ln w="53975">
            <a:solidFill>
              <a:srgbClr val="FFC000"/>
            </a:solidFill>
          </a:ln>
        </p:spPr>
        <p:style>
          <a:lnRef idx="1">
            <a:schemeClr val="accent1"/>
          </a:lnRef>
          <a:fillRef idx="0">
            <a:schemeClr val="accent1"/>
          </a:fillRef>
          <a:effectRef idx="0">
            <a:schemeClr val="accent1"/>
          </a:effectRef>
          <a:fontRef idx="minor">
            <a:schemeClr val="tx1"/>
          </a:fontRef>
        </p:style>
        <p:txBody>
          <a:bodyPr wrap="square">
            <a:spAutoFit/>
          </a:bodyPr>
          <a:lstStyle/>
          <a:p>
            <a:r>
              <a:rPr lang="en-US" sz="800" i="1" dirty="0">
                <a:solidFill>
                  <a:srgbClr val="008800"/>
                </a:solidFill>
                <a:latin typeface="Arial" panose="020B0604020202020204" pitchFamily="34" charset="0"/>
              </a:rPr>
              <a:t>// L1</a:t>
            </a:r>
            <a:endParaRPr lang="en-US" sz="800" dirty="0"/>
          </a:p>
          <a:p>
            <a:r>
              <a:rPr lang="en-US" sz="800" dirty="0" err="1">
                <a:solidFill>
                  <a:srgbClr val="00B050"/>
                </a:solidFill>
                <a:latin typeface="Arial" panose="020B0604020202020204" pitchFamily="34" charset="0"/>
              </a:rPr>
              <a:t>codelet_def</a:t>
            </a:r>
            <a:r>
              <a:rPr lang="en-US" sz="800" dirty="0">
                <a:solidFill>
                  <a:srgbClr val="333333"/>
                </a:solidFill>
                <a:latin typeface="Arial" panose="020B0604020202020204" pitchFamily="34" charset="0"/>
              </a:rPr>
              <a:t> </a:t>
            </a:r>
            <a:r>
              <a:rPr lang="en-US" sz="800" b="1" dirty="0">
                <a:solidFill>
                  <a:srgbClr val="333333"/>
                </a:solidFill>
                <a:latin typeface="Arial" panose="020B0604020202020204" pitchFamily="34" charset="0"/>
              </a:rPr>
              <a:t>conv_1D</a:t>
            </a:r>
            <a:r>
              <a:rPr lang="en-US" sz="800" dirty="0">
                <a:solidFill>
                  <a:srgbClr val="333333"/>
                </a:solidFill>
                <a:latin typeface="Arial" panose="020B0604020202020204" pitchFamily="34" charset="0"/>
              </a:rPr>
              <a:t> (</a:t>
            </a:r>
            <a:r>
              <a:rPr lang="en-US" sz="800" b="1" dirty="0">
                <a:solidFill>
                  <a:srgbClr val="000080"/>
                </a:solidFill>
                <a:latin typeface="Arial" panose="020B0604020202020204" pitchFamily="34" charset="0"/>
              </a:rPr>
              <a:t>int</a:t>
            </a:r>
            <a:r>
              <a:rPr lang="en-US" sz="800" dirty="0">
                <a:solidFill>
                  <a:srgbClr val="333333"/>
                </a:solidFill>
                <a:latin typeface="Arial" panose="020B0604020202020204" pitchFamily="34" charset="0"/>
              </a:rPr>
              <a:t> *A, </a:t>
            </a:r>
            <a:r>
              <a:rPr lang="en-US" sz="800" b="1" dirty="0">
                <a:solidFill>
                  <a:srgbClr val="000080"/>
                </a:solidFill>
                <a:latin typeface="Arial" panose="020B0604020202020204" pitchFamily="34" charset="0"/>
              </a:rPr>
              <a:t>int</a:t>
            </a:r>
            <a:r>
              <a:rPr lang="en-US" sz="800" dirty="0">
                <a:solidFill>
                  <a:srgbClr val="333333"/>
                </a:solidFill>
                <a:latin typeface="Arial" panose="020B0604020202020204" pitchFamily="34" charset="0"/>
              </a:rPr>
              <a:t> *Window, </a:t>
            </a:r>
            <a:r>
              <a:rPr lang="en-US" sz="800" b="1" dirty="0">
                <a:solidFill>
                  <a:srgbClr val="000080"/>
                </a:solidFill>
                <a:latin typeface="Arial" panose="020B0604020202020204" pitchFamily="34" charset="0"/>
              </a:rPr>
              <a:t>int</a:t>
            </a:r>
            <a:r>
              <a:rPr lang="en-US" sz="800" dirty="0">
                <a:solidFill>
                  <a:srgbClr val="333333"/>
                </a:solidFill>
                <a:latin typeface="Arial" panose="020B0604020202020204" pitchFamily="34" charset="0"/>
              </a:rPr>
              <a:t>* res, </a:t>
            </a:r>
            <a:r>
              <a:rPr lang="en-US" sz="800" b="1" dirty="0">
                <a:solidFill>
                  <a:srgbClr val="000080"/>
                </a:solidFill>
                <a:latin typeface="Arial" panose="020B0604020202020204" pitchFamily="34" charset="0"/>
              </a:rPr>
              <a:t>int</a:t>
            </a:r>
            <a:r>
              <a:rPr lang="en-US" sz="800" dirty="0">
                <a:solidFill>
                  <a:srgbClr val="333333"/>
                </a:solidFill>
                <a:latin typeface="Arial" panose="020B0604020202020204" pitchFamily="34" charset="0"/>
              </a:rPr>
              <a:t> </a:t>
            </a:r>
            <a:r>
              <a:rPr lang="en-US" sz="800" dirty="0" err="1">
                <a:solidFill>
                  <a:srgbClr val="333333"/>
                </a:solidFill>
                <a:latin typeface="Arial" panose="020B0604020202020204" pitchFamily="34" charset="0"/>
              </a:rPr>
              <a:t>sizeRes</a:t>
            </a:r>
            <a:r>
              <a:rPr lang="en-US" sz="800" dirty="0">
                <a:solidFill>
                  <a:srgbClr val="333333"/>
                </a:solidFill>
                <a:latin typeface="Arial" panose="020B0604020202020204" pitchFamily="34" charset="0"/>
              </a:rPr>
              <a:t>) {</a:t>
            </a:r>
            <a:endParaRPr lang="en-US" sz="800" dirty="0"/>
          </a:p>
          <a:p>
            <a:r>
              <a:rPr lang="en-US" sz="800" b="1" dirty="0">
                <a:solidFill>
                  <a:srgbClr val="000080"/>
                </a:solidFill>
                <a:latin typeface="Arial" panose="020B0604020202020204" pitchFamily="34" charset="0"/>
              </a:rPr>
              <a:t>   int</a:t>
            </a:r>
            <a:r>
              <a:rPr lang="en-US" sz="800" dirty="0">
                <a:solidFill>
                  <a:srgbClr val="333333"/>
                </a:solidFill>
                <a:latin typeface="Arial" panose="020B0604020202020204" pitchFamily="34" charset="0"/>
              </a:rPr>
              <a:t> *ptrA_1;</a:t>
            </a:r>
            <a:endParaRPr lang="en-US" sz="800" dirty="0"/>
          </a:p>
          <a:p>
            <a:r>
              <a:rPr lang="en-US" sz="800" b="1" dirty="0">
                <a:solidFill>
                  <a:srgbClr val="000080"/>
                </a:solidFill>
                <a:latin typeface="Arial" panose="020B0604020202020204" pitchFamily="34" charset="0"/>
              </a:rPr>
              <a:t>   int</a:t>
            </a:r>
            <a:r>
              <a:rPr lang="en-US" sz="800" dirty="0">
                <a:solidFill>
                  <a:srgbClr val="333333"/>
                </a:solidFill>
                <a:latin typeface="Arial" panose="020B0604020202020204" pitchFamily="34" charset="0"/>
              </a:rPr>
              <a:t> *ptrRes_1;</a:t>
            </a:r>
            <a:endParaRPr lang="en-US" sz="800" dirty="0"/>
          </a:p>
          <a:p>
            <a:r>
              <a:rPr lang="en-US" sz="800" b="1" dirty="0">
                <a:solidFill>
                  <a:srgbClr val="000080"/>
                </a:solidFill>
                <a:latin typeface="Arial" panose="020B0604020202020204" pitchFamily="34" charset="0"/>
              </a:rPr>
              <a:t>   int</a:t>
            </a:r>
            <a:r>
              <a:rPr lang="en-US" sz="800" dirty="0">
                <a:solidFill>
                  <a:srgbClr val="333333"/>
                </a:solidFill>
                <a:latin typeface="Arial" panose="020B0604020202020204" pitchFamily="34" charset="0"/>
              </a:rPr>
              <a:t> *ptrWin_1;</a:t>
            </a:r>
            <a:endParaRPr lang="en-US" sz="800" dirty="0"/>
          </a:p>
          <a:p>
            <a:r>
              <a:rPr lang="en-US" sz="800" dirty="0">
                <a:solidFill>
                  <a:srgbClr val="333333"/>
                </a:solidFill>
                <a:latin typeface="Arial" panose="020B0604020202020204" pitchFamily="34" charset="0"/>
              </a:rPr>
              <a:t>   ptrA_1 = A;</a:t>
            </a:r>
            <a:endParaRPr lang="en-US" sz="800" dirty="0"/>
          </a:p>
          <a:p>
            <a:r>
              <a:rPr lang="en-US" sz="800" dirty="0">
                <a:solidFill>
                  <a:srgbClr val="333333"/>
                </a:solidFill>
                <a:latin typeface="Arial" panose="020B0604020202020204" pitchFamily="34" charset="0"/>
              </a:rPr>
              <a:t>   ptrRes_1 = res;</a:t>
            </a:r>
            <a:endParaRPr lang="en-US" sz="800" dirty="0"/>
          </a:p>
          <a:p>
            <a:r>
              <a:rPr lang="en-US" sz="800" dirty="0">
                <a:solidFill>
                  <a:srgbClr val="333333"/>
                </a:solidFill>
                <a:latin typeface="Arial" panose="020B0604020202020204" pitchFamily="34" charset="0"/>
              </a:rPr>
              <a:t>   ptrWin_1 = win;</a:t>
            </a:r>
            <a:endParaRPr lang="en-US" sz="800" dirty="0"/>
          </a:p>
          <a:p>
            <a:r>
              <a:rPr lang="en-US" sz="800" b="1" dirty="0">
                <a:solidFill>
                  <a:srgbClr val="000080"/>
                </a:solidFill>
                <a:latin typeface="Arial" panose="020B0604020202020204" pitchFamily="34" charset="0"/>
              </a:rPr>
              <a:t>   for</a:t>
            </a:r>
            <a:r>
              <a:rPr lang="en-US" sz="800" dirty="0">
                <a:solidFill>
                  <a:srgbClr val="333333"/>
                </a:solidFill>
                <a:latin typeface="Arial" panose="020B0604020202020204" pitchFamily="34" charset="0"/>
              </a:rPr>
              <a:t> (</a:t>
            </a:r>
            <a:r>
              <a:rPr lang="en-US" sz="800" b="1" dirty="0">
                <a:solidFill>
                  <a:srgbClr val="000080"/>
                </a:solidFill>
                <a:latin typeface="Arial" panose="020B0604020202020204" pitchFamily="34" charset="0"/>
              </a:rPr>
              <a:t>int</a:t>
            </a:r>
            <a:r>
              <a:rPr lang="en-US" sz="800" dirty="0">
                <a:solidFill>
                  <a:srgbClr val="333333"/>
                </a:solidFill>
                <a:latin typeface="Arial" panose="020B0604020202020204" pitchFamily="34" charset="0"/>
              </a:rPr>
              <a:t> ii = </a:t>
            </a:r>
            <a:r>
              <a:rPr lang="en-US" sz="800" dirty="0">
                <a:solidFill>
                  <a:srgbClr val="0000FF"/>
                </a:solidFill>
                <a:latin typeface="Arial" panose="020B0604020202020204" pitchFamily="34" charset="0"/>
              </a:rPr>
              <a:t>0</a:t>
            </a:r>
            <a:r>
              <a:rPr lang="en-US" sz="800" dirty="0">
                <a:solidFill>
                  <a:srgbClr val="333333"/>
                </a:solidFill>
                <a:latin typeface="Arial" panose="020B0604020202020204" pitchFamily="34" charset="0"/>
              </a:rPr>
              <a:t>; ii &lt; </a:t>
            </a:r>
            <a:r>
              <a:rPr lang="en-US" sz="800" dirty="0" err="1">
                <a:solidFill>
                  <a:srgbClr val="333333"/>
                </a:solidFill>
                <a:latin typeface="Arial" panose="020B0604020202020204" pitchFamily="34" charset="0"/>
              </a:rPr>
              <a:t>sizeRes</a:t>
            </a:r>
            <a:r>
              <a:rPr lang="en-US" sz="800" dirty="0">
                <a:solidFill>
                  <a:srgbClr val="333333"/>
                </a:solidFill>
                <a:latin typeface="Arial" panose="020B0604020202020204" pitchFamily="34" charset="0"/>
              </a:rPr>
              <a:t>; ii +=</a:t>
            </a:r>
            <a:r>
              <a:rPr lang="en-US" sz="800" dirty="0">
                <a:solidFill>
                  <a:srgbClr val="0000FF"/>
                </a:solidFill>
                <a:latin typeface="Arial" panose="020B0604020202020204" pitchFamily="34" charset="0"/>
              </a:rPr>
              <a:t>100</a:t>
            </a:r>
            <a:r>
              <a:rPr lang="en-US" sz="800" dirty="0">
                <a:solidFill>
                  <a:srgbClr val="333333"/>
                </a:solidFill>
                <a:latin typeface="Arial" panose="020B0604020202020204" pitchFamily="34" charset="0"/>
              </a:rPr>
              <a:t>) {</a:t>
            </a:r>
            <a:endParaRPr lang="en-US" sz="800" dirty="0"/>
          </a:p>
          <a:p>
            <a:r>
              <a:rPr lang="en-US" sz="800" dirty="0">
                <a:solidFill>
                  <a:srgbClr val="333333"/>
                </a:solidFill>
                <a:latin typeface="Arial" panose="020B0604020202020204" pitchFamily="34" charset="0"/>
              </a:rPr>
              <a:t>       </a:t>
            </a:r>
            <a:r>
              <a:rPr lang="en-US" sz="800" b="1" dirty="0">
                <a:solidFill>
                  <a:srgbClr val="000080"/>
                </a:solidFill>
                <a:latin typeface="Arial" panose="020B0604020202020204" pitchFamily="34" charset="0"/>
              </a:rPr>
              <a:t>int</a:t>
            </a:r>
            <a:r>
              <a:rPr lang="en-US" sz="800" dirty="0">
                <a:solidFill>
                  <a:srgbClr val="333333"/>
                </a:solidFill>
                <a:latin typeface="Arial" panose="020B0604020202020204" pitchFamily="34" charset="0"/>
              </a:rPr>
              <a:t> end = (ii + </a:t>
            </a:r>
            <a:r>
              <a:rPr lang="en-US" sz="800" dirty="0">
                <a:solidFill>
                  <a:srgbClr val="0000FF"/>
                </a:solidFill>
                <a:latin typeface="Arial" panose="020B0604020202020204" pitchFamily="34" charset="0"/>
              </a:rPr>
              <a:t>100</a:t>
            </a:r>
            <a:r>
              <a:rPr lang="en-US" sz="800" dirty="0">
                <a:solidFill>
                  <a:srgbClr val="333333"/>
                </a:solidFill>
                <a:latin typeface="Arial" panose="020B0604020202020204" pitchFamily="34" charset="0"/>
              </a:rPr>
              <a:t> &lt; </a:t>
            </a:r>
            <a:r>
              <a:rPr lang="en-US" sz="800" dirty="0" err="1">
                <a:solidFill>
                  <a:srgbClr val="333333"/>
                </a:solidFill>
                <a:latin typeface="Arial" panose="020B0604020202020204" pitchFamily="34" charset="0"/>
              </a:rPr>
              <a:t>sizeRes</a:t>
            </a:r>
            <a:r>
              <a:rPr lang="en-US" sz="800" dirty="0">
                <a:solidFill>
                  <a:srgbClr val="333333"/>
                </a:solidFill>
                <a:latin typeface="Arial" panose="020B0604020202020204" pitchFamily="34" charset="0"/>
              </a:rPr>
              <a:t> ? </a:t>
            </a:r>
            <a:r>
              <a:rPr lang="en-US" sz="800" dirty="0">
                <a:solidFill>
                  <a:srgbClr val="0000FF"/>
                </a:solidFill>
                <a:latin typeface="Arial" panose="020B0604020202020204" pitchFamily="34" charset="0"/>
              </a:rPr>
              <a:t>100</a:t>
            </a:r>
            <a:r>
              <a:rPr lang="en-US" sz="800" dirty="0">
                <a:solidFill>
                  <a:srgbClr val="333333"/>
                </a:solidFill>
                <a:latin typeface="Arial" panose="020B0604020202020204" pitchFamily="34" charset="0"/>
              </a:rPr>
              <a:t> : sizeRes%</a:t>
            </a:r>
            <a:r>
              <a:rPr lang="en-US" sz="800" dirty="0">
                <a:solidFill>
                  <a:srgbClr val="0000FF"/>
                </a:solidFill>
                <a:latin typeface="Arial" panose="020B0604020202020204" pitchFamily="34" charset="0"/>
              </a:rPr>
              <a:t>100</a:t>
            </a:r>
            <a:r>
              <a:rPr lang="en-US" sz="800" dirty="0">
                <a:solidFill>
                  <a:srgbClr val="333333"/>
                </a:solidFill>
                <a:latin typeface="Arial" panose="020B0604020202020204" pitchFamily="34" charset="0"/>
              </a:rPr>
              <a:t>);</a:t>
            </a:r>
            <a:endParaRPr lang="en-US" sz="800" dirty="0"/>
          </a:p>
          <a:p>
            <a:r>
              <a:rPr lang="en-US" sz="800" dirty="0">
                <a:solidFill>
                  <a:srgbClr val="333333"/>
                </a:solidFill>
                <a:latin typeface="Arial" panose="020B0604020202020204" pitchFamily="34" charset="0"/>
              </a:rPr>
              <a:t>       </a:t>
            </a:r>
            <a:r>
              <a:rPr lang="en-US" sz="800" b="1" dirty="0">
                <a:solidFill>
                  <a:srgbClr val="000080"/>
                </a:solidFill>
                <a:latin typeface="Arial" panose="020B0604020202020204" pitchFamily="34" charset="0"/>
              </a:rPr>
              <a:t>for</a:t>
            </a:r>
            <a:r>
              <a:rPr lang="en-US" sz="800" dirty="0">
                <a:solidFill>
                  <a:srgbClr val="333333"/>
                </a:solidFill>
                <a:latin typeface="Arial" panose="020B0604020202020204" pitchFamily="34" charset="0"/>
              </a:rPr>
              <a:t> (</a:t>
            </a:r>
            <a:r>
              <a:rPr lang="en-US" sz="800" b="1" dirty="0">
                <a:solidFill>
                  <a:srgbClr val="000080"/>
                </a:solidFill>
                <a:latin typeface="Arial" panose="020B0604020202020204" pitchFamily="34" charset="0"/>
              </a:rPr>
              <a:t>int</a:t>
            </a:r>
            <a:r>
              <a:rPr lang="en-US" sz="800" dirty="0">
                <a:solidFill>
                  <a:srgbClr val="333333"/>
                </a:solidFill>
                <a:latin typeface="Arial" panose="020B0604020202020204" pitchFamily="34" charset="0"/>
              </a:rPr>
              <a:t> </a:t>
            </a:r>
            <a:r>
              <a:rPr lang="en-US" sz="800" dirty="0" err="1">
                <a:solidFill>
                  <a:srgbClr val="333333"/>
                </a:solidFill>
                <a:latin typeface="Arial" panose="020B0604020202020204" pitchFamily="34" charset="0"/>
              </a:rPr>
              <a:t>i</a:t>
            </a:r>
            <a:r>
              <a:rPr lang="en-US" sz="800" dirty="0">
                <a:solidFill>
                  <a:srgbClr val="333333"/>
                </a:solidFill>
                <a:latin typeface="Arial" panose="020B0604020202020204" pitchFamily="34" charset="0"/>
              </a:rPr>
              <a:t> = </a:t>
            </a:r>
            <a:r>
              <a:rPr lang="en-US" sz="800" dirty="0">
                <a:solidFill>
                  <a:srgbClr val="0000FF"/>
                </a:solidFill>
                <a:latin typeface="Arial" panose="020B0604020202020204" pitchFamily="34" charset="0"/>
              </a:rPr>
              <a:t>0</a:t>
            </a:r>
            <a:r>
              <a:rPr lang="en-US" sz="800" dirty="0">
                <a:solidFill>
                  <a:srgbClr val="333333"/>
                </a:solidFill>
                <a:latin typeface="Arial" panose="020B0604020202020204" pitchFamily="34" charset="0"/>
              </a:rPr>
              <a:t>; </a:t>
            </a:r>
            <a:r>
              <a:rPr lang="en-US" sz="800" dirty="0" err="1">
                <a:solidFill>
                  <a:srgbClr val="333333"/>
                </a:solidFill>
                <a:latin typeface="Arial" panose="020B0604020202020204" pitchFamily="34" charset="0"/>
              </a:rPr>
              <a:t>i</a:t>
            </a:r>
            <a:r>
              <a:rPr lang="en-US" sz="800" dirty="0">
                <a:solidFill>
                  <a:srgbClr val="333333"/>
                </a:solidFill>
                <a:latin typeface="Arial" panose="020B0604020202020204" pitchFamily="34" charset="0"/>
              </a:rPr>
              <a:t> &lt; end; </a:t>
            </a:r>
            <a:r>
              <a:rPr lang="en-US" sz="800" dirty="0" err="1">
                <a:solidFill>
                  <a:srgbClr val="333333"/>
                </a:solidFill>
                <a:latin typeface="Arial" panose="020B0604020202020204" pitchFamily="34" charset="0"/>
              </a:rPr>
              <a:t>i</a:t>
            </a:r>
            <a:r>
              <a:rPr lang="en-US" sz="800" dirty="0">
                <a:solidFill>
                  <a:srgbClr val="333333"/>
                </a:solidFill>
                <a:latin typeface="Arial" panose="020B0604020202020204" pitchFamily="34" charset="0"/>
              </a:rPr>
              <a:t> ++) {</a:t>
            </a:r>
          </a:p>
          <a:p>
            <a:r>
              <a:rPr lang="en-US" sz="800" dirty="0">
                <a:solidFill>
                  <a:srgbClr val="333333"/>
                </a:solidFill>
                <a:latin typeface="Arial" panose="020B0604020202020204" pitchFamily="34" charset="0"/>
              </a:rPr>
              <a:t>          </a:t>
            </a:r>
            <a:r>
              <a:rPr lang="en-US" sz="800" b="1" dirty="0">
                <a:solidFill>
                  <a:srgbClr val="000080"/>
                </a:solidFill>
                <a:latin typeface="Arial" panose="020B0604020202020204" pitchFamily="34" charset="0"/>
              </a:rPr>
              <a:t>int</a:t>
            </a:r>
            <a:r>
              <a:rPr lang="en-US" sz="800" dirty="0">
                <a:solidFill>
                  <a:srgbClr val="333333"/>
                </a:solidFill>
                <a:latin typeface="Arial" panose="020B0604020202020204" pitchFamily="34" charset="0"/>
              </a:rPr>
              <a:t> </a:t>
            </a:r>
            <a:r>
              <a:rPr lang="en-US" sz="800" dirty="0" err="1">
                <a:solidFill>
                  <a:srgbClr val="333333"/>
                </a:solidFill>
                <a:latin typeface="Arial" panose="020B0604020202020204" pitchFamily="34" charset="0"/>
              </a:rPr>
              <a:t>val</a:t>
            </a:r>
            <a:r>
              <a:rPr lang="en-US" sz="800" dirty="0">
                <a:solidFill>
                  <a:srgbClr val="333333"/>
                </a:solidFill>
                <a:latin typeface="Arial" panose="020B0604020202020204" pitchFamily="34" charset="0"/>
              </a:rPr>
              <a:t> = 0;</a:t>
            </a:r>
            <a:endParaRPr lang="en-US" sz="800" dirty="0"/>
          </a:p>
          <a:p>
            <a:r>
              <a:rPr lang="en-US" sz="800" dirty="0">
                <a:solidFill>
                  <a:srgbClr val="333333"/>
                </a:solidFill>
                <a:latin typeface="Arial" panose="020B0604020202020204" pitchFamily="34" charset="0"/>
              </a:rPr>
              <a:t>          </a:t>
            </a:r>
            <a:r>
              <a:rPr lang="en-US" sz="800" dirty="0" err="1">
                <a:solidFill>
                  <a:srgbClr val="333333"/>
                </a:solidFill>
                <a:latin typeface="Arial" panose="020B0604020202020204" pitchFamily="34" charset="0"/>
              </a:rPr>
              <a:t>single_conv</a:t>
            </a:r>
            <a:r>
              <a:rPr lang="en-US" sz="800" dirty="0">
                <a:solidFill>
                  <a:srgbClr val="333333"/>
                </a:solidFill>
                <a:latin typeface="Arial" panose="020B0604020202020204" pitchFamily="34" charset="0"/>
              </a:rPr>
              <a:t>(ptrA_1, ptrWin_1, &amp;</a:t>
            </a:r>
            <a:r>
              <a:rPr lang="en-US" sz="800" dirty="0" err="1">
                <a:solidFill>
                  <a:srgbClr val="333333"/>
                </a:solidFill>
                <a:latin typeface="Arial" panose="020B0604020202020204" pitchFamily="34" charset="0"/>
              </a:rPr>
              <a:t>val</a:t>
            </a:r>
            <a:r>
              <a:rPr lang="en-US" sz="800" dirty="0">
                <a:solidFill>
                  <a:srgbClr val="333333"/>
                </a:solidFill>
                <a:latin typeface="Arial" panose="020B0604020202020204" pitchFamily="34" charset="0"/>
              </a:rPr>
              <a:t>, </a:t>
            </a:r>
            <a:r>
              <a:rPr lang="en-US" sz="800" dirty="0" err="1">
                <a:solidFill>
                  <a:srgbClr val="333333"/>
                </a:solidFill>
                <a:latin typeface="Arial" panose="020B0604020202020204" pitchFamily="34" charset="0"/>
              </a:rPr>
              <a:t>i</a:t>
            </a:r>
            <a:r>
              <a:rPr lang="en-US" sz="800" dirty="0">
                <a:solidFill>
                  <a:srgbClr val="333333"/>
                </a:solidFill>
                <a:latin typeface="Arial" panose="020B0604020202020204" pitchFamily="34" charset="0"/>
              </a:rPr>
              <a:t>, end)</a:t>
            </a:r>
          </a:p>
          <a:p>
            <a:r>
              <a:rPr lang="en-US" sz="800" dirty="0">
                <a:solidFill>
                  <a:srgbClr val="333333"/>
                </a:solidFill>
                <a:latin typeface="Arial" panose="020B0604020202020204" pitchFamily="34" charset="0"/>
              </a:rPr>
              <a:t>          ptrRes_0 = </a:t>
            </a:r>
            <a:r>
              <a:rPr lang="en-US" sz="800" dirty="0" err="1">
                <a:solidFill>
                  <a:srgbClr val="333333"/>
                </a:solidFill>
                <a:latin typeface="Arial" panose="020B0604020202020204" pitchFamily="34" charset="0"/>
              </a:rPr>
              <a:t>val</a:t>
            </a:r>
            <a:r>
              <a:rPr lang="en-US" sz="800" dirty="0">
                <a:solidFill>
                  <a:srgbClr val="333333"/>
                </a:solidFill>
                <a:latin typeface="Arial" panose="020B0604020202020204" pitchFamily="34" charset="0"/>
              </a:rPr>
              <a:t>;</a:t>
            </a:r>
          </a:p>
          <a:p>
            <a:r>
              <a:rPr lang="en-US" sz="800" dirty="0">
                <a:solidFill>
                  <a:srgbClr val="333333"/>
                </a:solidFill>
                <a:latin typeface="Arial" panose="020B0604020202020204" pitchFamily="34" charset="0"/>
              </a:rPr>
              <a:t>          ptrRes_0++;</a:t>
            </a:r>
            <a:endParaRPr lang="en-US" sz="800" dirty="0"/>
          </a:p>
          <a:p>
            <a:r>
              <a:rPr lang="en-US" sz="800" dirty="0">
                <a:solidFill>
                  <a:srgbClr val="333333"/>
                </a:solidFill>
                <a:latin typeface="Arial" panose="020B0604020202020204" pitchFamily="34" charset="0"/>
              </a:rPr>
              <a:t>       }</a:t>
            </a:r>
            <a:endParaRPr lang="en-US" sz="800" dirty="0"/>
          </a:p>
          <a:p>
            <a:r>
              <a:rPr lang="en-US" sz="800" dirty="0">
                <a:solidFill>
                  <a:srgbClr val="333333"/>
                </a:solidFill>
                <a:latin typeface="Arial" panose="020B0604020202020204" pitchFamily="34" charset="0"/>
              </a:rPr>
              <a:t>       ptrA_1 += </a:t>
            </a:r>
            <a:r>
              <a:rPr lang="en-US" sz="800" dirty="0">
                <a:solidFill>
                  <a:srgbClr val="0000FF"/>
                </a:solidFill>
                <a:latin typeface="Arial" panose="020B0604020202020204" pitchFamily="34" charset="0"/>
              </a:rPr>
              <a:t>100</a:t>
            </a:r>
            <a:r>
              <a:rPr lang="en-US" sz="800" dirty="0">
                <a:solidFill>
                  <a:srgbClr val="333333"/>
                </a:solidFill>
                <a:latin typeface="Arial" panose="020B0604020202020204" pitchFamily="34" charset="0"/>
              </a:rPr>
              <a:t>;</a:t>
            </a:r>
            <a:endParaRPr lang="en-US" sz="800" dirty="0"/>
          </a:p>
          <a:p>
            <a:r>
              <a:rPr lang="en-US" sz="800" dirty="0">
                <a:solidFill>
                  <a:srgbClr val="333333"/>
                </a:solidFill>
                <a:latin typeface="Arial" panose="020B0604020202020204" pitchFamily="34" charset="0"/>
              </a:rPr>
              <a:t>   }</a:t>
            </a:r>
            <a:endParaRPr lang="en-US" sz="800" dirty="0"/>
          </a:p>
          <a:p>
            <a:r>
              <a:rPr lang="en-US" sz="800" dirty="0">
                <a:solidFill>
                  <a:srgbClr val="333333"/>
                </a:solidFill>
                <a:latin typeface="Arial" panose="020B0604020202020204" pitchFamily="34" charset="0"/>
              </a:rPr>
              <a:t>}</a:t>
            </a:r>
            <a:endParaRPr lang="en-US" sz="800" dirty="0"/>
          </a:p>
        </p:txBody>
      </p:sp>
      <p:sp>
        <p:nvSpPr>
          <p:cNvPr id="89" name="Rectangle 88">
            <a:extLst>
              <a:ext uri="{FF2B5EF4-FFF2-40B4-BE49-F238E27FC236}">
                <a16:creationId xmlns:a16="http://schemas.microsoft.com/office/drawing/2014/main" id="{27CFCC06-8729-E34E-B428-C4CDA31F8261}"/>
              </a:ext>
            </a:extLst>
          </p:cNvPr>
          <p:cNvSpPr/>
          <p:nvPr/>
        </p:nvSpPr>
        <p:spPr>
          <a:xfrm>
            <a:off x="7904442" y="5120067"/>
            <a:ext cx="4046989" cy="1446550"/>
          </a:xfrm>
          <a:prstGeom prst="rect">
            <a:avLst/>
          </a:prstGeom>
          <a:solidFill>
            <a:schemeClr val="bg1"/>
          </a:solidFill>
          <a:ln w="53975">
            <a:solidFill>
              <a:schemeClr val="accent2"/>
            </a:solidFill>
          </a:ln>
        </p:spPr>
        <p:style>
          <a:lnRef idx="1">
            <a:schemeClr val="accent1"/>
          </a:lnRef>
          <a:fillRef idx="0">
            <a:schemeClr val="accent1"/>
          </a:fillRef>
          <a:effectRef idx="0">
            <a:schemeClr val="accent1"/>
          </a:effectRef>
          <a:fontRef idx="minor">
            <a:schemeClr val="tx1"/>
          </a:fontRef>
        </p:style>
        <p:txBody>
          <a:bodyPr wrap="square">
            <a:spAutoFit/>
          </a:bodyPr>
          <a:lstStyle/>
          <a:p>
            <a:r>
              <a:rPr lang="en-US" sz="800" i="1" dirty="0">
                <a:solidFill>
                  <a:srgbClr val="008800"/>
                </a:solidFill>
                <a:latin typeface="Arial" panose="020B0604020202020204" pitchFamily="34" charset="0"/>
              </a:rPr>
              <a:t>// L0</a:t>
            </a:r>
            <a:endParaRPr lang="en-US" sz="800" dirty="0"/>
          </a:p>
          <a:p>
            <a:r>
              <a:rPr lang="en-US" sz="800" dirty="0" err="1">
                <a:solidFill>
                  <a:srgbClr val="00B050"/>
                </a:solidFill>
                <a:latin typeface="Arial" panose="020B0604020202020204" pitchFamily="34" charset="0"/>
              </a:rPr>
              <a:t>codelet_def</a:t>
            </a:r>
            <a:r>
              <a:rPr lang="en-US" sz="800" dirty="0">
                <a:solidFill>
                  <a:srgbClr val="00B050"/>
                </a:solidFill>
                <a:latin typeface="Arial" panose="020B0604020202020204" pitchFamily="34" charset="0"/>
              </a:rPr>
              <a:t> </a:t>
            </a:r>
            <a:r>
              <a:rPr lang="en-US" sz="800" b="1" dirty="0" err="1">
                <a:solidFill>
                  <a:srgbClr val="333333"/>
                </a:solidFill>
                <a:latin typeface="Arial" panose="020B0604020202020204" pitchFamily="34" charset="0"/>
              </a:rPr>
              <a:t>single_conv</a:t>
            </a:r>
            <a:r>
              <a:rPr lang="en-US" sz="800" dirty="0">
                <a:solidFill>
                  <a:srgbClr val="333333"/>
                </a:solidFill>
                <a:latin typeface="Arial" panose="020B0604020202020204" pitchFamily="34" charset="0"/>
              </a:rPr>
              <a:t>( </a:t>
            </a:r>
            <a:r>
              <a:rPr lang="en-US" sz="800" b="1" dirty="0">
                <a:solidFill>
                  <a:srgbClr val="000080"/>
                </a:solidFill>
                <a:latin typeface="Arial" panose="020B0604020202020204" pitchFamily="34" charset="0"/>
              </a:rPr>
              <a:t>int</a:t>
            </a:r>
            <a:r>
              <a:rPr lang="en-US" sz="800" dirty="0">
                <a:solidFill>
                  <a:srgbClr val="333333"/>
                </a:solidFill>
                <a:latin typeface="Arial" panose="020B0604020202020204" pitchFamily="34" charset="0"/>
              </a:rPr>
              <a:t>* ptrA_1, </a:t>
            </a:r>
            <a:r>
              <a:rPr lang="en-US" sz="800" b="1" dirty="0">
                <a:solidFill>
                  <a:srgbClr val="000080"/>
                </a:solidFill>
                <a:latin typeface="Arial" panose="020B0604020202020204" pitchFamily="34" charset="0"/>
              </a:rPr>
              <a:t>int</a:t>
            </a:r>
            <a:r>
              <a:rPr lang="en-US" sz="800" dirty="0">
                <a:solidFill>
                  <a:srgbClr val="333333"/>
                </a:solidFill>
                <a:latin typeface="Arial" panose="020B0604020202020204" pitchFamily="34" charset="0"/>
              </a:rPr>
              <a:t>* ptrWin_1, </a:t>
            </a:r>
            <a:r>
              <a:rPr lang="en-US" sz="800" b="1" dirty="0">
                <a:solidFill>
                  <a:srgbClr val="000080"/>
                </a:solidFill>
                <a:latin typeface="Arial" panose="020B0604020202020204" pitchFamily="34" charset="0"/>
              </a:rPr>
              <a:t>int</a:t>
            </a:r>
            <a:r>
              <a:rPr lang="en-US" sz="800" dirty="0">
                <a:solidFill>
                  <a:srgbClr val="333333"/>
                </a:solidFill>
                <a:latin typeface="Arial" panose="020B0604020202020204" pitchFamily="34" charset="0"/>
              </a:rPr>
              <a:t>* </a:t>
            </a:r>
            <a:r>
              <a:rPr lang="en-US" sz="800" dirty="0" err="1">
                <a:solidFill>
                  <a:srgbClr val="333333"/>
                </a:solidFill>
                <a:latin typeface="Arial" panose="020B0604020202020204" pitchFamily="34" charset="0"/>
              </a:rPr>
              <a:t>val</a:t>
            </a:r>
            <a:r>
              <a:rPr lang="en-US" sz="800" dirty="0">
                <a:solidFill>
                  <a:srgbClr val="333333"/>
                </a:solidFill>
                <a:latin typeface="Arial" panose="020B0604020202020204" pitchFamily="34" charset="0"/>
              </a:rPr>
              <a:t>, </a:t>
            </a:r>
            <a:r>
              <a:rPr lang="en-US" sz="800" b="1" dirty="0">
                <a:solidFill>
                  <a:srgbClr val="000080"/>
                </a:solidFill>
                <a:latin typeface="Arial" panose="020B0604020202020204" pitchFamily="34" charset="0"/>
              </a:rPr>
              <a:t>int</a:t>
            </a:r>
            <a:r>
              <a:rPr lang="en-US" sz="800" dirty="0">
                <a:solidFill>
                  <a:srgbClr val="333333"/>
                </a:solidFill>
                <a:latin typeface="Arial" panose="020B0604020202020204" pitchFamily="34" charset="0"/>
              </a:rPr>
              <a:t> </a:t>
            </a:r>
            <a:r>
              <a:rPr lang="en-US" sz="800" dirty="0" err="1">
                <a:solidFill>
                  <a:srgbClr val="333333"/>
                </a:solidFill>
                <a:latin typeface="Arial" panose="020B0604020202020204" pitchFamily="34" charset="0"/>
              </a:rPr>
              <a:t>i</a:t>
            </a:r>
            <a:r>
              <a:rPr lang="en-US" sz="800" dirty="0">
                <a:solidFill>
                  <a:srgbClr val="333333"/>
                </a:solidFill>
                <a:latin typeface="Arial" panose="020B0604020202020204" pitchFamily="34" charset="0"/>
              </a:rPr>
              <a:t>, </a:t>
            </a:r>
            <a:r>
              <a:rPr lang="en-US" sz="800" b="1" dirty="0">
                <a:solidFill>
                  <a:srgbClr val="000080"/>
                </a:solidFill>
                <a:latin typeface="Arial" panose="020B0604020202020204" pitchFamily="34" charset="0"/>
              </a:rPr>
              <a:t>int</a:t>
            </a:r>
            <a:r>
              <a:rPr lang="en-US" sz="800" dirty="0">
                <a:solidFill>
                  <a:srgbClr val="333333"/>
                </a:solidFill>
                <a:latin typeface="Arial" panose="020B0604020202020204" pitchFamily="34" charset="0"/>
              </a:rPr>
              <a:t> end) { </a:t>
            </a:r>
            <a:endParaRPr lang="en-US" sz="800" dirty="0"/>
          </a:p>
          <a:p>
            <a:r>
              <a:rPr lang="en-US" sz="800" dirty="0">
                <a:solidFill>
                  <a:srgbClr val="333333"/>
                </a:solidFill>
                <a:latin typeface="Arial" panose="020B0604020202020204" pitchFamily="34" charset="0"/>
              </a:rPr>
              <a:t>   </a:t>
            </a:r>
            <a:r>
              <a:rPr lang="en-US" sz="800" b="1" dirty="0">
                <a:solidFill>
                  <a:srgbClr val="000080"/>
                </a:solidFill>
                <a:latin typeface="Arial" panose="020B0604020202020204" pitchFamily="34" charset="0"/>
              </a:rPr>
              <a:t>int</a:t>
            </a:r>
            <a:r>
              <a:rPr lang="en-US" sz="800" dirty="0">
                <a:solidFill>
                  <a:srgbClr val="333333"/>
                </a:solidFill>
                <a:latin typeface="Arial" panose="020B0604020202020204" pitchFamily="34" charset="0"/>
              </a:rPr>
              <a:t> *ptrA_0;</a:t>
            </a:r>
            <a:endParaRPr lang="en-US" sz="800" dirty="0"/>
          </a:p>
          <a:p>
            <a:r>
              <a:rPr lang="en-US" sz="800" b="1" dirty="0">
                <a:solidFill>
                  <a:srgbClr val="000080"/>
                </a:solidFill>
                <a:latin typeface="Arial" panose="020B0604020202020204" pitchFamily="34" charset="0"/>
              </a:rPr>
              <a:t>   int</a:t>
            </a:r>
            <a:r>
              <a:rPr lang="en-US" sz="800" dirty="0">
                <a:solidFill>
                  <a:srgbClr val="333333"/>
                </a:solidFill>
                <a:latin typeface="Arial" panose="020B0604020202020204" pitchFamily="34" charset="0"/>
              </a:rPr>
              <a:t> *ptrWin_0;</a:t>
            </a:r>
            <a:endParaRPr lang="en-US" sz="800" dirty="0"/>
          </a:p>
          <a:p>
            <a:r>
              <a:rPr lang="en-US" sz="800" b="1" dirty="0">
                <a:solidFill>
                  <a:srgbClr val="000080"/>
                </a:solidFill>
                <a:latin typeface="Arial" panose="020B0604020202020204" pitchFamily="34" charset="0"/>
              </a:rPr>
              <a:t>   for</a:t>
            </a:r>
            <a:r>
              <a:rPr lang="en-US" sz="800" dirty="0">
                <a:solidFill>
                  <a:srgbClr val="333333"/>
                </a:solidFill>
                <a:latin typeface="Arial" panose="020B0604020202020204" pitchFamily="34" charset="0"/>
              </a:rPr>
              <a:t> (</a:t>
            </a:r>
            <a:r>
              <a:rPr lang="en-US" sz="800" b="1" dirty="0">
                <a:solidFill>
                  <a:srgbClr val="000080"/>
                </a:solidFill>
                <a:latin typeface="Arial" panose="020B0604020202020204" pitchFamily="34" charset="0"/>
              </a:rPr>
              <a:t>int</a:t>
            </a:r>
            <a:r>
              <a:rPr lang="en-US" sz="800" dirty="0">
                <a:solidFill>
                  <a:srgbClr val="333333"/>
                </a:solidFill>
                <a:latin typeface="Arial" panose="020B0604020202020204" pitchFamily="34" charset="0"/>
              </a:rPr>
              <a:t> j = </a:t>
            </a:r>
            <a:r>
              <a:rPr lang="en-US" sz="800" dirty="0">
                <a:solidFill>
                  <a:srgbClr val="0000FF"/>
                </a:solidFill>
                <a:latin typeface="Arial" panose="020B0604020202020204" pitchFamily="34" charset="0"/>
              </a:rPr>
              <a:t>9</a:t>
            </a:r>
            <a:r>
              <a:rPr lang="en-US" sz="800" dirty="0">
                <a:solidFill>
                  <a:srgbClr val="333333"/>
                </a:solidFill>
                <a:latin typeface="Arial" panose="020B0604020202020204" pitchFamily="34" charset="0"/>
              </a:rPr>
              <a:t>; j &gt;= </a:t>
            </a:r>
            <a:r>
              <a:rPr lang="en-US" sz="800" dirty="0">
                <a:solidFill>
                  <a:srgbClr val="0000FF"/>
                </a:solidFill>
                <a:latin typeface="Arial" panose="020B0604020202020204" pitchFamily="34" charset="0"/>
              </a:rPr>
              <a:t>0</a:t>
            </a:r>
            <a:r>
              <a:rPr lang="en-US" sz="800" dirty="0">
                <a:solidFill>
                  <a:srgbClr val="333333"/>
                </a:solidFill>
                <a:latin typeface="Arial" panose="020B0604020202020204" pitchFamily="34" charset="0"/>
              </a:rPr>
              <a:t>; j --) {</a:t>
            </a:r>
            <a:endParaRPr lang="en-US" sz="800" dirty="0"/>
          </a:p>
          <a:p>
            <a:r>
              <a:rPr lang="en-US" sz="800" dirty="0">
                <a:solidFill>
                  <a:srgbClr val="333333"/>
                </a:solidFill>
                <a:latin typeface="Arial" panose="020B0604020202020204" pitchFamily="34" charset="0"/>
              </a:rPr>
              <a:t>       </a:t>
            </a:r>
            <a:r>
              <a:rPr lang="en-US" sz="800" b="1" dirty="0">
                <a:solidFill>
                  <a:srgbClr val="000080"/>
                </a:solidFill>
                <a:latin typeface="Arial" panose="020B0604020202020204" pitchFamily="34" charset="0"/>
              </a:rPr>
              <a:t>if</a:t>
            </a:r>
            <a:r>
              <a:rPr lang="en-US" sz="800" dirty="0">
                <a:solidFill>
                  <a:srgbClr val="333333"/>
                </a:solidFill>
                <a:latin typeface="Arial" panose="020B0604020202020204" pitchFamily="34" charset="0"/>
              </a:rPr>
              <a:t> ( </a:t>
            </a:r>
            <a:r>
              <a:rPr lang="en-US" sz="800" dirty="0" err="1">
                <a:solidFill>
                  <a:srgbClr val="333333"/>
                </a:solidFill>
                <a:latin typeface="Arial" panose="020B0604020202020204" pitchFamily="34" charset="0"/>
              </a:rPr>
              <a:t>i</a:t>
            </a:r>
            <a:r>
              <a:rPr lang="en-US" sz="800" dirty="0">
                <a:solidFill>
                  <a:srgbClr val="333333"/>
                </a:solidFill>
                <a:latin typeface="Arial" panose="020B0604020202020204" pitchFamily="34" charset="0"/>
              </a:rPr>
              <a:t> - </a:t>
            </a:r>
            <a:r>
              <a:rPr lang="en-US" sz="800" dirty="0">
                <a:solidFill>
                  <a:srgbClr val="0000FF"/>
                </a:solidFill>
                <a:latin typeface="Arial" panose="020B0604020202020204" pitchFamily="34" charset="0"/>
              </a:rPr>
              <a:t>9</a:t>
            </a:r>
            <a:r>
              <a:rPr lang="en-US" sz="800" dirty="0">
                <a:solidFill>
                  <a:srgbClr val="333333"/>
                </a:solidFill>
                <a:latin typeface="Arial" panose="020B0604020202020204" pitchFamily="34" charset="0"/>
              </a:rPr>
              <a:t> + j &gt;= </a:t>
            </a:r>
            <a:r>
              <a:rPr lang="en-US" sz="800" dirty="0">
                <a:solidFill>
                  <a:srgbClr val="0000FF"/>
                </a:solidFill>
                <a:latin typeface="Arial" panose="020B0604020202020204" pitchFamily="34" charset="0"/>
              </a:rPr>
              <a:t>0</a:t>
            </a:r>
            <a:r>
              <a:rPr lang="en-US" sz="800" dirty="0">
                <a:solidFill>
                  <a:srgbClr val="333333"/>
                </a:solidFill>
                <a:latin typeface="Arial" panose="020B0604020202020204" pitchFamily="34" charset="0"/>
              </a:rPr>
              <a:t> &amp;&amp; </a:t>
            </a:r>
            <a:r>
              <a:rPr lang="en-US" sz="800" dirty="0" err="1">
                <a:solidFill>
                  <a:srgbClr val="333333"/>
                </a:solidFill>
                <a:latin typeface="Arial" panose="020B0604020202020204" pitchFamily="34" charset="0"/>
              </a:rPr>
              <a:t>i</a:t>
            </a:r>
            <a:r>
              <a:rPr lang="en-US" sz="800" dirty="0">
                <a:solidFill>
                  <a:srgbClr val="333333"/>
                </a:solidFill>
                <a:latin typeface="Arial" panose="020B0604020202020204" pitchFamily="34" charset="0"/>
              </a:rPr>
              <a:t> - </a:t>
            </a:r>
            <a:r>
              <a:rPr lang="en-US" sz="800" dirty="0">
                <a:solidFill>
                  <a:srgbClr val="0000FF"/>
                </a:solidFill>
                <a:latin typeface="Arial" panose="020B0604020202020204" pitchFamily="34" charset="0"/>
              </a:rPr>
              <a:t>9</a:t>
            </a:r>
            <a:r>
              <a:rPr lang="en-US" sz="800" dirty="0">
                <a:solidFill>
                  <a:srgbClr val="333333"/>
                </a:solidFill>
                <a:latin typeface="Arial" panose="020B0604020202020204" pitchFamily="34" charset="0"/>
              </a:rPr>
              <a:t> + j &lt; end) {</a:t>
            </a:r>
            <a:endParaRPr lang="en-US" sz="800" dirty="0"/>
          </a:p>
          <a:p>
            <a:r>
              <a:rPr lang="en-US" sz="800" dirty="0">
                <a:solidFill>
                  <a:srgbClr val="333333"/>
                </a:solidFill>
                <a:latin typeface="Arial" panose="020B0604020202020204" pitchFamily="34" charset="0"/>
              </a:rPr>
              <a:t>           ptrWin_0 = ptrWin_1 + j;</a:t>
            </a:r>
            <a:endParaRPr lang="en-US" sz="800" dirty="0"/>
          </a:p>
          <a:p>
            <a:r>
              <a:rPr lang="en-US" sz="800" dirty="0">
                <a:solidFill>
                  <a:srgbClr val="333333"/>
                </a:solidFill>
                <a:latin typeface="Arial" panose="020B0604020202020204" pitchFamily="34" charset="0"/>
              </a:rPr>
              <a:t>           ptrA_0 = ptrA_1 + (</a:t>
            </a:r>
            <a:r>
              <a:rPr lang="en-US" sz="800" dirty="0" err="1">
                <a:solidFill>
                  <a:srgbClr val="333333"/>
                </a:solidFill>
                <a:latin typeface="Arial" panose="020B0604020202020204" pitchFamily="34" charset="0"/>
              </a:rPr>
              <a:t>i</a:t>
            </a:r>
            <a:r>
              <a:rPr lang="en-US" sz="800" dirty="0">
                <a:solidFill>
                  <a:srgbClr val="333333"/>
                </a:solidFill>
                <a:latin typeface="Arial" panose="020B0604020202020204" pitchFamily="34" charset="0"/>
              </a:rPr>
              <a:t> - </a:t>
            </a:r>
            <a:r>
              <a:rPr lang="en-US" sz="800" dirty="0">
                <a:solidFill>
                  <a:srgbClr val="0000FF"/>
                </a:solidFill>
                <a:latin typeface="Arial" panose="020B0604020202020204" pitchFamily="34" charset="0"/>
              </a:rPr>
              <a:t>9</a:t>
            </a:r>
            <a:r>
              <a:rPr lang="en-US" sz="800" dirty="0">
                <a:solidFill>
                  <a:srgbClr val="333333"/>
                </a:solidFill>
                <a:latin typeface="Arial" panose="020B0604020202020204" pitchFamily="34" charset="0"/>
              </a:rPr>
              <a:t> + j);</a:t>
            </a:r>
            <a:endParaRPr lang="en-US" sz="800" dirty="0"/>
          </a:p>
          <a:p>
            <a:r>
              <a:rPr lang="en-US" sz="800" dirty="0">
                <a:solidFill>
                  <a:srgbClr val="333333"/>
                </a:solidFill>
                <a:latin typeface="Arial" panose="020B0604020202020204" pitchFamily="34" charset="0"/>
              </a:rPr>
              <a:t>           </a:t>
            </a:r>
            <a:r>
              <a:rPr lang="en-US" sz="800" dirty="0" err="1">
                <a:solidFill>
                  <a:srgbClr val="333333"/>
                </a:solidFill>
                <a:latin typeface="Arial" panose="020B0604020202020204" pitchFamily="34" charset="0"/>
              </a:rPr>
              <a:t>val</a:t>
            </a:r>
            <a:r>
              <a:rPr lang="en-US" sz="800" dirty="0">
                <a:solidFill>
                  <a:srgbClr val="333333"/>
                </a:solidFill>
                <a:latin typeface="Arial" panose="020B0604020202020204" pitchFamily="34" charset="0"/>
              </a:rPr>
              <a:t> + = *ptrA_0 + *ptrWin_0;</a:t>
            </a:r>
            <a:endParaRPr lang="en-US" sz="800" dirty="0"/>
          </a:p>
          <a:p>
            <a:r>
              <a:rPr lang="en-US" sz="800" dirty="0">
                <a:solidFill>
                  <a:srgbClr val="333333"/>
                </a:solidFill>
                <a:latin typeface="Arial" panose="020B0604020202020204" pitchFamily="34" charset="0"/>
              </a:rPr>
              <a:t>   }</a:t>
            </a:r>
            <a:endParaRPr lang="en-US" sz="800" dirty="0"/>
          </a:p>
          <a:p>
            <a:r>
              <a:rPr lang="en-US" sz="800" dirty="0">
                <a:solidFill>
                  <a:srgbClr val="333333"/>
                </a:solidFill>
                <a:latin typeface="Arial" panose="020B0604020202020204" pitchFamily="34" charset="0"/>
              </a:rPr>
              <a:t>}</a:t>
            </a:r>
            <a:endParaRPr lang="en-US" sz="800" dirty="0"/>
          </a:p>
        </p:txBody>
      </p:sp>
      <p:sp>
        <p:nvSpPr>
          <p:cNvPr id="84" name="Slide Number Placeholder 83">
            <a:extLst>
              <a:ext uri="{FF2B5EF4-FFF2-40B4-BE49-F238E27FC236}">
                <a16:creationId xmlns:a16="http://schemas.microsoft.com/office/drawing/2014/main" id="{4801DB0E-2EB8-C147-B0EA-D739AA2350D8}"/>
              </a:ext>
            </a:extLst>
          </p:cNvPr>
          <p:cNvSpPr>
            <a:spLocks noGrp="1"/>
          </p:cNvSpPr>
          <p:nvPr>
            <p:ph type="sldNum" sz="quarter" idx="12"/>
          </p:nvPr>
        </p:nvSpPr>
        <p:spPr/>
        <p:txBody>
          <a:bodyPr/>
          <a:lstStyle/>
          <a:p>
            <a:fld id="{4FAB73BC-B049-4115-A692-8D63A059BFB8}" type="slidenum">
              <a:rPr lang="en-US" smtClean="0"/>
              <a:t>52</a:t>
            </a:fld>
            <a:endParaRPr lang="en-US"/>
          </a:p>
        </p:txBody>
      </p:sp>
    </p:spTree>
    <p:extLst>
      <p:ext uri="{BB962C8B-B14F-4D97-AF65-F5344CB8AC3E}">
        <p14:creationId xmlns:p14="http://schemas.microsoft.com/office/powerpoint/2010/main" val="33541303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a:extLst>
              <a:ext uri="{FF2B5EF4-FFF2-40B4-BE49-F238E27FC236}">
                <a16:creationId xmlns:a16="http://schemas.microsoft.com/office/drawing/2014/main" id="{311ADC9B-FC43-9843-AED8-15FCC4C1DBC7}"/>
              </a:ext>
            </a:extLst>
          </p:cNvPr>
          <p:cNvGrpSpPr/>
          <p:nvPr/>
        </p:nvGrpSpPr>
        <p:grpSpPr>
          <a:xfrm>
            <a:off x="722436" y="0"/>
            <a:ext cx="4761100" cy="6699015"/>
            <a:chOff x="597745" y="79492"/>
            <a:chExt cx="4761100" cy="6699015"/>
          </a:xfrm>
        </p:grpSpPr>
        <p:sp>
          <p:nvSpPr>
            <p:cNvPr id="91" name="Rectangle 90">
              <a:extLst>
                <a:ext uri="{FF2B5EF4-FFF2-40B4-BE49-F238E27FC236}">
                  <a16:creationId xmlns:a16="http://schemas.microsoft.com/office/drawing/2014/main" id="{36A0E9EB-7909-0B41-A13C-4046948CB947}"/>
                </a:ext>
              </a:extLst>
            </p:cNvPr>
            <p:cNvSpPr/>
            <p:nvPr/>
          </p:nvSpPr>
          <p:spPr>
            <a:xfrm>
              <a:off x="906777" y="704765"/>
              <a:ext cx="4450233" cy="1814399"/>
            </a:xfrm>
            <a:prstGeom prst="rect">
              <a:avLst/>
            </a:prstGeom>
            <a:solidFill>
              <a:srgbClr val="2C3C43">
                <a:lumMod val="60000"/>
                <a:lumOff val="40000"/>
              </a:srgbClr>
            </a:solidFill>
            <a:ln w="38100" cap="rnd" cmpd="sng" algn="ctr">
              <a:noFill/>
              <a:prstDash val="solid"/>
            </a:ln>
            <a:effectLst/>
          </p:spPr>
          <p:txBody>
            <a:bodyPr lIns="0" tIns="91440" rIns="0" bIns="0" rtlCol="0" anchor="t"/>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dirty="0">
                <a:ln>
                  <a:noFill/>
                </a:ln>
                <a:solidFill>
                  <a:sysClr val="windowText" lastClr="000000"/>
                </a:solidFill>
                <a:effectLst/>
                <a:uLnTx/>
                <a:uFillTx/>
                <a:latin typeface="Trebuchet MS" panose="020B0603020202020204"/>
                <a:ea typeface="+mn-ea"/>
                <a:cs typeface="+mn-cs"/>
              </a:endParaRPr>
            </a:p>
          </p:txBody>
        </p:sp>
        <p:sp>
          <p:nvSpPr>
            <p:cNvPr id="93" name="Rectangle 92">
              <a:extLst>
                <a:ext uri="{FF2B5EF4-FFF2-40B4-BE49-F238E27FC236}">
                  <a16:creationId xmlns:a16="http://schemas.microsoft.com/office/drawing/2014/main" id="{2C56A0D4-3930-A149-A902-AA4A1FB07D4B}"/>
                </a:ext>
              </a:extLst>
            </p:cNvPr>
            <p:cNvSpPr/>
            <p:nvPr/>
          </p:nvSpPr>
          <p:spPr>
            <a:xfrm>
              <a:off x="2490528" y="964272"/>
              <a:ext cx="1168861" cy="445373"/>
            </a:xfrm>
            <a:prstGeom prst="rect">
              <a:avLst/>
            </a:prstGeom>
            <a:solidFill>
              <a:srgbClr val="E76618"/>
            </a:solidFill>
            <a:ln w="44450"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black"/>
                  </a:solidFill>
                  <a:effectLst/>
                  <a:uLnTx/>
                  <a:uFillTx/>
                  <a:latin typeface="Trebuchet MS" panose="020B0603020202020204"/>
                  <a:ea typeface="+mn-ea"/>
                  <a:cs typeface="+mn-cs"/>
                </a:rPr>
                <a:t>L2 Register File</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black"/>
                  </a:solidFill>
                  <a:effectLst/>
                  <a:uLnTx/>
                  <a:uFillTx/>
                  <a:latin typeface="Trebuchet MS" panose="020B0603020202020204"/>
                  <a:ea typeface="+mn-ea"/>
                  <a:cs typeface="+mn-cs"/>
                </a:rPr>
                <a:t>L1 memory</a:t>
              </a:r>
            </a:p>
          </p:txBody>
        </p:sp>
        <p:sp>
          <p:nvSpPr>
            <p:cNvPr id="94" name="Rectangle 93">
              <a:extLst>
                <a:ext uri="{FF2B5EF4-FFF2-40B4-BE49-F238E27FC236}">
                  <a16:creationId xmlns:a16="http://schemas.microsoft.com/office/drawing/2014/main" id="{42AF2771-82D0-2546-86ED-FAD856A75F42}"/>
                </a:ext>
              </a:extLst>
            </p:cNvPr>
            <p:cNvSpPr/>
            <p:nvPr/>
          </p:nvSpPr>
          <p:spPr>
            <a:xfrm>
              <a:off x="2480984" y="1604771"/>
              <a:ext cx="1187951" cy="678356"/>
            </a:xfrm>
            <a:prstGeom prst="rect">
              <a:avLst/>
            </a:prstGeom>
            <a:solidFill>
              <a:srgbClr val="2C3C43">
                <a:lumMod val="40000"/>
                <a:lumOff val="60000"/>
              </a:srgbClr>
            </a:solidFill>
            <a:ln w="0" cap="rnd" cmpd="sng" algn="ctr">
              <a:solidFill>
                <a:srgbClr val="002060"/>
              </a:solidFill>
              <a:prstDash val="solid"/>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ysClr val="windowText" lastClr="000000"/>
                  </a:solidFill>
                  <a:effectLst/>
                  <a:uLnTx/>
                  <a:uFillTx/>
                  <a:latin typeface="Trebuchet MS" panose="020B0603020202020204"/>
                  <a:ea typeface="+mn-ea"/>
                  <a:cs typeface="+mn-cs"/>
                </a:rPr>
                <a:t>L1</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Trebuchet MS" panose="020B0603020202020204"/>
                  <a:ea typeface="+mn-ea"/>
                  <a:cs typeface="+mn-cs"/>
                </a:rPr>
                <a:t>Higher level operations</a:t>
              </a:r>
            </a:p>
          </p:txBody>
        </p:sp>
        <p:sp>
          <p:nvSpPr>
            <p:cNvPr id="95" name="Rectangle 94">
              <a:extLst>
                <a:ext uri="{FF2B5EF4-FFF2-40B4-BE49-F238E27FC236}">
                  <a16:creationId xmlns:a16="http://schemas.microsoft.com/office/drawing/2014/main" id="{6F375449-854A-0B4D-9ADB-91FF71EF82B0}"/>
                </a:ext>
              </a:extLst>
            </p:cNvPr>
            <p:cNvSpPr/>
            <p:nvPr/>
          </p:nvSpPr>
          <p:spPr>
            <a:xfrm>
              <a:off x="4668028" y="991542"/>
              <a:ext cx="568608" cy="1263970"/>
            </a:xfrm>
            <a:prstGeom prst="rect">
              <a:avLst/>
            </a:prstGeom>
            <a:solidFill>
              <a:srgbClr val="918655">
                <a:lumMod val="75000"/>
              </a:srgbClr>
            </a:solidFill>
            <a:ln w="44450" cap="rnd" cmpd="sng" algn="ctr">
              <a:noFill/>
              <a:prstDash val="solid"/>
            </a:ln>
            <a:effectLst/>
          </p:spPr>
          <p:txBody>
            <a:bodyPr vert="horz"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Trebuchet MS" panose="020B0603020202020204"/>
                  <a:ea typeface="+mn-ea"/>
                  <a:cs typeface="+mn-cs"/>
                </a:rPr>
                <a:t>Write Back</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Trebuchet MS" panose="020B0603020202020204"/>
                  <a:ea typeface="+mn-ea"/>
                  <a:cs typeface="+mn-cs"/>
                </a:rPr>
                <a:t>SYNC</a:t>
              </a:r>
              <a:endParaRPr kumimoji="0" lang="en-US" sz="1100" b="0" i="0" u="none" strike="noStrike" kern="0" cap="none" spc="0" normalizeH="0" baseline="0" noProof="0" dirty="0">
                <a:ln>
                  <a:noFill/>
                </a:ln>
                <a:solidFill>
                  <a:prstClr val="white"/>
                </a:solidFill>
                <a:effectLst/>
                <a:uLnTx/>
                <a:uFillTx/>
                <a:latin typeface="Trebuchet MS" panose="020B0603020202020204"/>
                <a:ea typeface="+mn-ea"/>
                <a:cs typeface="+mn-cs"/>
              </a:endParaRPr>
            </a:p>
          </p:txBody>
        </p:sp>
        <p:sp>
          <p:nvSpPr>
            <p:cNvPr id="96" name="Rectangle 95">
              <a:extLst>
                <a:ext uri="{FF2B5EF4-FFF2-40B4-BE49-F238E27FC236}">
                  <a16:creationId xmlns:a16="http://schemas.microsoft.com/office/drawing/2014/main" id="{B91321B7-4F1D-9540-84DE-B9B2412FB8CD}"/>
                </a:ext>
              </a:extLst>
            </p:cNvPr>
            <p:cNvSpPr/>
            <p:nvPr/>
          </p:nvSpPr>
          <p:spPr>
            <a:xfrm>
              <a:off x="3813678" y="991542"/>
              <a:ext cx="714911" cy="1263970"/>
            </a:xfrm>
            <a:prstGeom prst="rect">
              <a:avLst/>
            </a:prstGeom>
            <a:solidFill>
              <a:srgbClr val="54A021"/>
            </a:solidFill>
            <a:ln w="44450"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black"/>
                  </a:solidFill>
                  <a:effectLst/>
                  <a:uLnTx/>
                  <a:uFillTx/>
                  <a:latin typeface="Trebuchet MS" panose="020B0603020202020204"/>
                  <a:ea typeface="+mn-ea"/>
                  <a:cs typeface="+mn-cs"/>
                </a:rPr>
                <a:t>Memory Access</a:t>
              </a:r>
              <a:r>
                <a:rPr kumimoji="0" lang="en-US" sz="1000" b="1" i="0" u="none" strike="noStrike" kern="0" cap="none" spc="0" normalizeH="0" baseline="0" noProof="0" dirty="0">
                  <a:ln>
                    <a:noFill/>
                  </a:ln>
                  <a:solidFill>
                    <a:prstClr val="black"/>
                  </a:solidFill>
                  <a:effectLst/>
                  <a:uLnTx/>
                  <a:uFillTx/>
                  <a:latin typeface="Trebuchet MS" panose="020B0603020202020204"/>
                  <a:ea typeface="+mn-ea"/>
                  <a:cs typeface="+mn-cs"/>
                </a:rPr>
                <a:t> </a:t>
              </a:r>
              <a:r>
                <a:rPr kumimoji="0" lang="en-US" sz="1000" b="0" i="0" u="none" strike="noStrike" kern="0" cap="none" spc="0" normalizeH="0" baseline="0" noProof="0" dirty="0">
                  <a:ln>
                    <a:noFill/>
                  </a:ln>
                  <a:solidFill>
                    <a:prstClr val="black"/>
                  </a:solidFill>
                  <a:effectLst/>
                  <a:uLnTx/>
                  <a:uFillTx/>
                  <a:latin typeface="Trebuchet MS" panose="020B0603020202020204"/>
                  <a:ea typeface="+mn-ea"/>
                  <a:cs typeface="+mn-cs"/>
                </a:rPr>
                <a:t>Interface</a:t>
              </a:r>
            </a:p>
          </p:txBody>
        </p:sp>
        <p:sp>
          <p:nvSpPr>
            <p:cNvPr id="97" name="Rectangle 96">
              <a:extLst>
                <a:ext uri="{FF2B5EF4-FFF2-40B4-BE49-F238E27FC236}">
                  <a16:creationId xmlns:a16="http://schemas.microsoft.com/office/drawing/2014/main" id="{ECDA3A80-34CD-9E42-9BBA-72DED9448A84}"/>
                </a:ext>
              </a:extLst>
            </p:cNvPr>
            <p:cNvSpPr/>
            <p:nvPr/>
          </p:nvSpPr>
          <p:spPr>
            <a:xfrm>
              <a:off x="981737" y="964272"/>
              <a:ext cx="1344957" cy="1149064"/>
            </a:xfrm>
            <a:prstGeom prst="rect">
              <a:avLst/>
            </a:prstGeom>
            <a:solidFill>
              <a:srgbClr val="918655">
                <a:lumMod val="20000"/>
                <a:lumOff val="80000"/>
              </a:srgbClr>
            </a:solidFill>
            <a:ln w="44450" cap="rnd" cmpd="sng" algn="ctr">
              <a:noFill/>
              <a:prstDash val="solid"/>
            </a:ln>
            <a:effectLst/>
          </p:spPr>
          <p:txBody>
            <a:bodyPr vert="horz" rtlCol="0" anchor="t"/>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Trebuchet MS" panose="020B0603020202020204"/>
                  <a:ea typeface="+mn-ea"/>
                  <a:cs typeface="+mn-cs"/>
                </a:rPr>
                <a:t>Scheduling Unit</a:t>
              </a:r>
              <a:endParaRPr kumimoji="0" lang="en-US" sz="800" b="1" i="0" u="none" strike="noStrike" kern="0" cap="none" spc="0" normalizeH="0" baseline="0" noProof="0" dirty="0">
                <a:ln>
                  <a:noFill/>
                </a:ln>
                <a:solidFill>
                  <a:prstClr val="white"/>
                </a:solidFill>
                <a:effectLst/>
                <a:uLnTx/>
                <a:uFillTx/>
                <a:latin typeface="Trebuchet MS" panose="020B0603020202020204"/>
                <a:ea typeface="+mn-ea"/>
                <a:cs typeface="+mn-cs"/>
              </a:endParaRPr>
            </a:p>
          </p:txBody>
        </p:sp>
        <p:sp>
          <p:nvSpPr>
            <p:cNvPr id="98" name="Rectangle 97">
              <a:extLst>
                <a:ext uri="{FF2B5EF4-FFF2-40B4-BE49-F238E27FC236}">
                  <a16:creationId xmlns:a16="http://schemas.microsoft.com/office/drawing/2014/main" id="{72590D33-CB34-F241-8420-2CA01A94C3AB}"/>
                </a:ext>
              </a:extLst>
            </p:cNvPr>
            <p:cNvSpPr/>
            <p:nvPr/>
          </p:nvSpPr>
          <p:spPr>
            <a:xfrm>
              <a:off x="1032829" y="1254850"/>
              <a:ext cx="503713" cy="777041"/>
            </a:xfrm>
            <a:prstGeom prst="rect">
              <a:avLst/>
            </a:prstGeom>
            <a:solidFill>
              <a:srgbClr val="918655">
                <a:lumMod val="75000"/>
              </a:srgbClr>
            </a:solidFill>
            <a:ln w="19050" cap="rnd"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Trebuchet MS" panose="020B0603020202020204"/>
                  <a:ea typeface="+mn-ea"/>
                  <a:cs typeface="+mn-cs"/>
                </a:rPr>
                <a:t>FETCH</a:t>
              </a:r>
            </a:p>
          </p:txBody>
        </p:sp>
        <p:sp>
          <p:nvSpPr>
            <p:cNvPr id="99" name="Rectangle 98">
              <a:extLst>
                <a:ext uri="{FF2B5EF4-FFF2-40B4-BE49-F238E27FC236}">
                  <a16:creationId xmlns:a16="http://schemas.microsoft.com/office/drawing/2014/main" id="{1F3CCCBB-B7B5-544D-B527-25073F2142A1}"/>
                </a:ext>
              </a:extLst>
            </p:cNvPr>
            <p:cNvSpPr/>
            <p:nvPr/>
          </p:nvSpPr>
          <p:spPr>
            <a:xfrm>
              <a:off x="1666886" y="1254850"/>
              <a:ext cx="609493" cy="777041"/>
            </a:xfrm>
            <a:prstGeom prst="rect">
              <a:avLst/>
            </a:prstGeom>
            <a:solidFill>
              <a:srgbClr val="918655">
                <a:lumMod val="75000"/>
              </a:srgbClr>
            </a:solidFill>
            <a:ln w="19050" cap="rnd"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Trebuchet MS" panose="020B0603020202020204"/>
                  <a:ea typeface="+mn-ea"/>
                  <a:cs typeface="+mn-cs"/>
                </a:rPr>
                <a:t>DECODE</a:t>
              </a:r>
            </a:p>
          </p:txBody>
        </p:sp>
        <p:cxnSp>
          <p:nvCxnSpPr>
            <p:cNvPr id="100" name="Elbow Connector 99">
              <a:extLst>
                <a:ext uri="{FF2B5EF4-FFF2-40B4-BE49-F238E27FC236}">
                  <a16:creationId xmlns:a16="http://schemas.microsoft.com/office/drawing/2014/main" id="{75B7E072-72EF-6143-86D4-61DE2D744639}"/>
                </a:ext>
              </a:extLst>
            </p:cNvPr>
            <p:cNvCxnSpPr>
              <a:cxnSpLocks/>
              <a:stCxn id="99" idx="3"/>
              <a:endCxn id="96" idx="0"/>
            </p:cNvCxnSpPr>
            <p:nvPr/>
          </p:nvCxnSpPr>
          <p:spPr>
            <a:xfrm flipV="1">
              <a:off x="2276378" y="991542"/>
              <a:ext cx="1894755" cy="651828"/>
            </a:xfrm>
            <a:prstGeom prst="bentConnector4">
              <a:avLst>
                <a:gd name="adj1" fmla="val 4639"/>
                <a:gd name="adj2" fmla="val 119378"/>
              </a:avLst>
            </a:prstGeom>
            <a:noFill/>
            <a:ln w="22225" cap="rnd" cmpd="sng" algn="ctr">
              <a:solidFill>
                <a:sysClr val="windowText" lastClr="000000"/>
              </a:solidFill>
              <a:prstDash val="solid"/>
              <a:tailEnd type="triangle"/>
            </a:ln>
            <a:effectLst/>
          </p:spPr>
        </p:cxnSp>
        <p:cxnSp>
          <p:nvCxnSpPr>
            <p:cNvPr id="101" name="Elbow Connector 100">
              <a:extLst>
                <a:ext uri="{FF2B5EF4-FFF2-40B4-BE49-F238E27FC236}">
                  <a16:creationId xmlns:a16="http://schemas.microsoft.com/office/drawing/2014/main" id="{F7061B6A-B6B0-BC45-8D8F-16EA8452A326}"/>
                </a:ext>
              </a:extLst>
            </p:cNvPr>
            <p:cNvCxnSpPr>
              <a:cxnSpLocks/>
              <a:stCxn id="96" idx="3"/>
              <a:endCxn id="95" idx="1"/>
            </p:cNvCxnSpPr>
            <p:nvPr/>
          </p:nvCxnSpPr>
          <p:spPr>
            <a:xfrm>
              <a:off x="4528589" y="1623528"/>
              <a:ext cx="139439" cy="7018"/>
            </a:xfrm>
            <a:prstGeom prst="bentConnector3">
              <a:avLst>
                <a:gd name="adj1" fmla="val 50000"/>
              </a:avLst>
            </a:prstGeom>
            <a:noFill/>
            <a:ln w="25400" cap="rnd" cmpd="sng" algn="ctr">
              <a:solidFill>
                <a:sysClr val="windowText" lastClr="000000"/>
              </a:solidFill>
              <a:prstDash val="solid"/>
              <a:tailEnd type="triangle"/>
            </a:ln>
            <a:effectLst/>
          </p:spPr>
        </p:cxnSp>
        <p:cxnSp>
          <p:nvCxnSpPr>
            <p:cNvPr id="102" name="Elbow Connector 101">
              <a:extLst>
                <a:ext uri="{FF2B5EF4-FFF2-40B4-BE49-F238E27FC236}">
                  <a16:creationId xmlns:a16="http://schemas.microsoft.com/office/drawing/2014/main" id="{16743F3F-BD2C-CA49-85DC-A67B44157762}"/>
                </a:ext>
              </a:extLst>
            </p:cNvPr>
            <p:cNvCxnSpPr>
              <a:cxnSpLocks/>
              <a:stCxn id="98" idx="3"/>
              <a:endCxn id="99" idx="1"/>
            </p:cNvCxnSpPr>
            <p:nvPr/>
          </p:nvCxnSpPr>
          <p:spPr>
            <a:xfrm>
              <a:off x="1536542" y="1643371"/>
              <a:ext cx="130344" cy="7018"/>
            </a:xfrm>
            <a:prstGeom prst="bentConnector3">
              <a:avLst>
                <a:gd name="adj1" fmla="val 50000"/>
              </a:avLst>
            </a:prstGeom>
            <a:noFill/>
            <a:ln w="25400" cap="rnd" cmpd="sng" algn="ctr">
              <a:solidFill>
                <a:sysClr val="windowText" lastClr="000000"/>
              </a:solidFill>
              <a:prstDash val="solid"/>
              <a:tailEnd type="triangle"/>
            </a:ln>
            <a:effectLst/>
          </p:spPr>
        </p:cxnSp>
        <p:sp>
          <p:nvSpPr>
            <p:cNvPr id="103" name="Rectangle 102">
              <a:extLst>
                <a:ext uri="{FF2B5EF4-FFF2-40B4-BE49-F238E27FC236}">
                  <a16:creationId xmlns:a16="http://schemas.microsoft.com/office/drawing/2014/main" id="{97005435-E1A9-3D47-BEDE-397C44FA70EB}"/>
                </a:ext>
              </a:extLst>
            </p:cNvPr>
            <p:cNvSpPr/>
            <p:nvPr/>
          </p:nvSpPr>
          <p:spPr>
            <a:xfrm>
              <a:off x="981737" y="2218894"/>
              <a:ext cx="867488" cy="246424"/>
            </a:xfrm>
            <a:prstGeom prst="rect">
              <a:avLst/>
            </a:prstGeom>
            <a:solidFill>
              <a:srgbClr val="E76618"/>
            </a:solidFill>
            <a:ln w="44450"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Trebuchet MS" panose="020B0603020202020204"/>
                  <a:ea typeface="+mn-ea"/>
                  <a:cs typeface="+mn-cs"/>
                </a:rPr>
                <a:t>L2 Inst Mem</a:t>
              </a:r>
            </a:p>
          </p:txBody>
        </p:sp>
        <p:cxnSp>
          <p:nvCxnSpPr>
            <p:cNvPr id="104" name="Elbow Connector 103">
              <a:extLst>
                <a:ext uri="{FF2B5EF4-FFF2-40B4-BE49-F238E27FC236}">
                  <a16:creationId xmlns:a16="http://schemas.microsoft.com/office/drawing/2014/main" id="{7D7BC49C-5974-7B46-8732-48C6B0E85BA4}"/>
                </a:ext>
              </a:extLst>
            </p:cNvPr>
            <p:cNvCxnSpPr>
              <a:cxnSpLocks/>
              <a:stCxn id="103" idx="0"/>
              <a:endCxn id="98" idx="2"/>
            </p:cNvCxnSpPr>
            <p:nvPr/>
          </p:nvCxnSpPr>
          <p:spPr>
            <a:xfrm rot="16200000" flipV="1">
              <a:off x="1256582" y="2059994"/>
              <a:ext cx="187003" cy="130796"/>
            </a:xfrm>
            <a:prstGeom prst="bentConnector3">
              <a:avLst>
                <a:gd name="adj1" fmla="val 50001"/>
              </a:avLst>
            </a:prstGeom>
            <a:noFill/>
            <a:ln w="25400" cap="rnd" cmpd="sng" algn="ctr">
              <a:solidFill>
                <a:sysClr val="windowText" lastClr="000000"/>
              </a:solidFill>
              <a:prstDash val="solid"/>
              <a:headEnd type="triangle" w="sm" len="sm"/>
              <a:tailEnd type="triangle" w="sm" len="sm"/>
            </a:ln>
            <a:effectLst/>
          </p:spPr>
        </p:cxnSp>
        <p:cxnSp>
          <p:nvCxnSpPr>
            <p:cNvPr id="105" name="Elbow Connector 104">
              <a:extLst>
                <a:ext uri="{FF2B5EF4-FFF2-40B4-BE49-F238E27FC236}">
                  <a16:creationId xmlns:a16="http://schemas.microsoft.com/office/drawing/2014/main" id="{48809745-2B5A-704A-82C5-430A185AEE99}"/>
                </a:ext>
              </a:extLst>
            </p:cNvPr>
            <p:cNvCxnSpPr>
              <a:cxnSpLocks/>
              <a:stCxn id="99" idx="3"/>
              <a:endCxn id="94" idx="1"/>
            </p:cNvCxnSpPr>
            <p:nvPr/>
          </p:nvCxnSpPr>
          <p:spPr>
            <a:xfrm>
              <a:off x="2276378" y="1643371"/>
              <a:ext cx="204605" cy="300578"/>
            </a:xfrm>
            <a:prstGeom prst="bentConnector3">
              <a:avLst>
                <a:gd name="adj1" fmla="val 42205"/>
              </a:avLst>
            </a:prstGeom>
            <a:noFill/>
            <a:ln w="25400" cap="rnd" cmpd="sng" algn="ctr">
              <a:solidFill>
                <a:sysClr val="windowText" lastClr="000000"/>
              </a:solidFill>
              <a:prstDash val="solid"/>
              <a:tailEnd type="triangle"/>
            </a:ln>
            <a:effectLst/>
          </p:spPr>
        </p:cxnSp>
        <p:cxnSp>
          <p:nvCxnSpPr>
            <p:cNvPr id="106" name="Elbow Connector 105">
              <a:extLst>
                <a:ext uri="{FF2B5EF4-FFF2-40B4-BE49-F238E27FC236}">
                  <a16:creationId xmlns:a16="http://schemas.microsoft.com/office/drawing/2014/main" id="{011E8864-EFBC-CB4F-8575-FB5D68523212}"/>
                </a:ext>
              </a:extLst>
            </p:cNvPr>
            <p:cNvCxnSpPr>
              <a:cxnSpLocks/>
              <a:stCxn id="99" idx="3"/>
              <a:endCxn id="93" idx="1"/>
            </p:cNvCxnSpPr>
            <p:nvPr/>
          </p:nvCxnSpPr>
          <p:spPr>
            <a:xfrm flipV="1">
              <a:off x="2276378" y="1186958"/>
              <a:ext cx="214150" cy="456412"/>
            </a:xfrm>
            <a:prstGeom prst="bentConnector3">
              <a:avLst>
                <a:gd name="adj1" fmla="val 40331"/>
              </a:avLst>
            </a:prstGeom>
            <a:noFill/>
            <a:ln w="25400" cap="rnd" cmpd="sng" algn="ctr">
              <a:solidFill>
                <a:sysClr val="windowText" lastClr="000000"/>
              </a:solidFill>
              <a:prstDash val="solid"/>
              <a:tailEnd type="triangle"/>
            </a:ln>
            <a:effectLst/>
          </p:spPr>
        </p:cxnSp>
        <p:cxnSp>
          <p:nvCxnSpPr>
            <p:cNvPr id="107" name="Elbow Connector 106">
              <a:extLst>
                <a:ext uri="{FF2B5EF4-FFF2-40B4-BE49-F238E27FC236}">
                  <a16:creationId xmlns:a16="http://schemas.microsoft.com/office/drawing/2014/main" id="{AE973715-BB50-C543-B891-7581403B98DC}"/>
                </a:ext>
              </a:extLst>
            </p:cNvPr>
            <p:cNvCxnSpPr>
              <a:cxnSpLocks/>
              <a:stCxn id="94" idx="0"/>
              <a:endCxn id="93" idx="2"/>
            </p:cNvCxnSpPr>
            <p:nvPr/>
          </p:nvCxnSpPr>
          <p:spPr>
            <a:xfrm rot="16200000" flipV="1">
              <a:off x="2977397" y="1507208"/>
              <a:ext cx="195126" cy="1"/>
            </a:xfrm>
            <a:prstGeom prst="bentConnector3">
              <a:avLst>
                <a:gd name="adj1" fmla="val 50000"/>
              </a:avLst>
            </a:prstGeom>
            <a:noFill/>
            <a:ln w="25400" cap="rnd" cmpd="sng" algn="ctr">
              <a:solidFill>
                <a:sysClr val="windowText" lastClr="000000"/>
              </a:solidFill>
              <a:prstDash val="solid"/>
              <a:headEnd type="triangle" w="med" len="med"/>
              <a:tailEnd type="triangle" w="med" len="med"/>
            </a:ln>
            <a:effectLst/>
          </p:spPr>
        </p:cxnSp>
        <p:cxnSp>
          <p:nvCxnSpPr>
            <p:cNvPr id="108" name="Elbow Connector 107">
              <a:extLst>
                <a:ext uri="{FF2B5EF4-FFF2-40B4-BE49-F238E27FC236}">
                  <a16:creationId xmlns:a16="http://schemas.microsoft.com/office/drawing/2014/main" id="{201394C1-07EE-0140-A313-ADC26DE48FF8}"/>
                </a:ext>
              </a:extLst>
            </p:cNvPr>
            <p:cNvCxnSpPr>
              <a:cxnSpLocks/>
            </p:cNvCxnSpPr>
            <p:nvPr/>
          </p:nvCxnSpPr>
          <p:spPr>
            <a:xfrm rot="16200000" flipV="1">
              <a:off x="2652982" y="1507208"/>
              <a:ext cx="195126" cy="1"/>
            </a:xfrm>
            <a:prstGeom prst="bentConnector3">
              <a:avLst>
                <a:gd name="adj1" fmla="val 50000"/>
              </a:avLst>
            </a:prstGeom>
            <a:noFill/>
            <a:ln w="25400" cap="rnd" cmpd="sng" algn="ctr">
              <a:solidFill>
                <a:sysClr val="windowText" lastClr="000000"/>
              </a:solidFill>
              <a:prstDash val="solid"/>
              <a:headEnd type="triangle" w="med" len="med"/>
              <a:tailEnd type="triangle" w="med" len="med"/>
            </a:ln>
            <a:effectLst/>
          </p:spPr>
        </p:cxnSp>
        <p:cxnSp>
          <p:nvCxnSpPr>
            <p:cNvPr id="109" name="Elbow Connector 108">
              <a:extLst>
                <a:ext uri="{FF2B5EF4-FFF2-40B4-BE49-F238E27FC236}">
                  <a16:creationId xmlns:a16="http://schemas.microsoft.com/office/drawing/2014/main" id="{1C428F2C-7588-E441-9F31-564AB0C409DF}"/>
                </a:ext>
              </a:extLst>
            </p:cNvPr>
            <p:cNvCxnSpPr>
              <a:cxnSpLocks/>
            </p:cNvCxnSpPr>
            <p:nvPr/>
          </p:nvCxnSpPr>
          <p:spPr>
            <a:xfrm rot="16200000" flipV="1">
              <a:off x="3301811" y="1507208"/>
              <a:ext cx="195126" cy="1"/>
            </a:xfrm>
            <a:prstGeom prst="bentConnector3">
              <a:avLst>
                <a:gd name="adj1" fmla="val 50000"/>
              </a:avLst>
            </a:prstGeom>
            <a:noFill/>
            <a:ln w="25400" cap="rnd" cmpd="sng" algn="ctr">
              <a:solidFill>
                <a:sysClr val="windowText" lastClr="000000"/>
              </a:solidFill>
              <a:prstDash val="solid"/>
              <a:headEnd type="triangle" w="med" len="med"/>
              <a:tailEnd type="triangle" w="med" len="med"/>
            </a:ln>
            <a:effectLst/>
          </p:spPr>
        </p:cxnSp>
        <p:sp>
          <p:nvSpPr>
            <p:cNvPr id="110" name="Rectangle 109">
              <a:extLst>
                <a:ext uri="{FF2B5EF4-FFF2-40B4-BE49-F238E27FC236}">
                  <a16:creationId xmlns:a16="http://schemas.microsoft.com/office/drawing/2014/main" id="{CA43EE71-8346-0743-88F3-6BC629E6B745}"/>
                </a:ext>
              </a:extLst>
            </p:cNvPr>
            <p:cNvSpPr/>
            <p:nvPr/>
          </p:nvSpPr>
          <p:spPr>
            <a:xfrm>
              <a:off x="908612" y="2836315"/>
              <a:ext cx="4450233" cy="1814399"/>
            </a:xfrm>
            <a:prstGeom prst="rect">
              <a:avLst/>
            </a:prstGeom>
            <a:solidFill>
              <a:srgbClr val="2C3C43">
                <a:lumMod val="40000"/>
                <a:lumOff val="60000"/>
              </a:srgbClr>
            </a:solidFill>
            <a:ln w="38100" cap="rnd" cmpd="sng" algn="ctr">
              <a:noFill/>
              <a:prstDash val="solid"/>
            </a:ln>
            <a:effectLst/>
          </p:spPr>
          <p:txBody>
            <a:bodyPr lIns="0" tIns="91440" rIns="0" bIns="0" rtlCol="0" anchor="t"/>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dirty="0">
                <a:ln>
                  <a:noFill/>
                </a:ln>
                <a:solidFill>
                  <a:sysClr val="windowText" lastClr="000000"/>
                </a:solidFill>
                <a:effectLst/>
                <a:uLnTx/>
                <a:uFillTx/>
                <a:latin typeface="Trebuchet MS" panose="020B0603020202020204"/>
                <a:ea typeface="+mn-ea"/>
                <a:cs typeface="+mn-cs"/>
              </a:endParaRPr>
            </a:p>
          </p:txBody>
        </p:sp>
        <p:sp>
          <p:nvSpPr>
            <p:cNvPr id="111" name="Rectangle 110">
              <a:extLst>
                <a:ext uri="{FF2B5EF4-FFF2-40B4-BE49-F238E27FC236}">
                  <a16:creationId xmlns:a16="http://schemas.microsoft.com/office/drawing/2014/main" id="{D80CC624-D374-194E-8290-0060B9ED2E69}"/>
                </a:ext>
              </a:extLst>
            </p:cNvPr>
            <p:cNvSpPr/>
            <p:nvPr/>
          </p:nvSpPr>
          <p:spPr>
            <a:xfrm>
              <a:off x="2492363" y="3095822"/>
              <a:ext cx="1168861" cy="445373"/>
            </a:xfrm>
            <a:prstGeom prst="rect">
              <a:avLst/>
            </a:prstGeom>
            <a:solidFill>
              <a:srgbClr val="E76618"/>
            </a:solidFill>
            <a:ln w="44450"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black"/>
                  </a:solidFill>
                  <a:effectLst/>
                  <a:uLnTx/>
                  <a:uFillTx/>
                  <a:latin typeface="Trebuchet MS" panose="020B0603020202020204"/>
                  <a:ea typeface="+mn-ea"/>
                  <a:cs typeface="+mn-cs"/>
                </a:rPr>
                <a:t>L1 Register File</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black"/>
                  </a:solidFill>
                  <a:effectLst/>
                  <a:uLnTx/>
                  <a:uFillTx/>
                  <a:latin typeface="Trebuchet MS" panose="020B0603020202020204"/>
                  <a:ea typeface="+mn-ea"/>
                  <a:cs typeface="+mn-cs"/>
                </a:rPr>
                <a:t>L0 memory</a:t>
              </a:r>
            </a:p>
          </p:txBody>
        </p:sp>
        <p:sp>
          <p:nvSpPr>
            <p:cNvPr id="112" name="Rectangle 111">
              <a:extLst>
                <a:ext uri="{FF2B5EF4-FFF2-40B4-BE49-F238E27FC236}">
                  <a16:creationId xmlns:a16="http://schemas.microsoft.com/office/drawing/2014/main" id="{D02C0F53-4108-174E-80F8-DD4A0818CCBD}"/>
                </a:ext>
              </a:extLst>
            </p:cNvPr>
            <p:cNvSpPr/>
            <p:nvPr/>
          </p:nvSpPr>
          <p:spPr>
            <a:xfrm>
              <a:off x="2482819" y="3736321"/>
              <a:ext cx="1187951" cy="678356"/>
            </a:xfrm>
            <a:prstGeom prst="rect">
              <a:avLst/>
            </a:prstGeom>
            <a:solidFill>
              <a:srgbClr val="2C3C43">
                <a:lumMod val="20000"/>
                <a:lumOff val="80000"/>
              </a:srgbClr>
            </a:solidFill>
            <a:ln w="0" cap="rnd" cmpd="sng" algn="ctr">
              <a:solidFill>
                <a:srgbClr val="002060"/>
              </a:solidFill>
              <a:prstDash val="solid"/>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ysClr val="windowText" lastClr="000000"/>
                  </a:solidFill>
                  <a:effectLst/>
                  <a:uLnTx/>
                  <a:uFillTx/>
                  <a:latin typeface="Trebuchet MS" panose="020B0603020202020204"/>
                  <a:ea typeface="+mn-ea"/>
                  <a:cs typeface="+mn-cs"/>
                </a:rPr>
                <a:t>L0</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Trebuchet MS" panose="020B0603020202020204"/>
                  <a:ea typeface="+mn-ea"/>
                  <a:cs typeface="+mn-cs"/>
                </a:rPr>
                <a:t>Arithmetic operations</a:t>
              </a:r>
            </a:p>
          </p:txBody>
        </p:sp>
        <p:sp>
          <p:nvSpPr>
            <p:cNvPr id="113" name="Rectangle 112">
              <a:extLst>
                <a:ext uri="{FF2B5EF4-FFF2-40B4-BE49-F238E27FC236}">
                  <a16:creationId xmlns:a16="http://schemas.microsoft.com/office/drawing/2014/main" id="{E0DA02A3-AAFB-9645-8D7C-97569D418E5F}"/>
                </a:ext>
              </a:extLst>
            </p:cNvPr>
            <p:cNvSpPr/>
            <p:nvPr/>
          </p:nvSpPr>
          <p:spPr>
            <a:xfrm>
              <a:off x="4669862" y="3123092"/>
              <a:ext cx="568608" cy="1263970"/>
            </a:xfrm>
            <a:prstGeom prst="rect">
              <a:avLst/>
            </a:prstGeom>
            <a:solidFill>
              <a:srgbClr val="918655">
                <a:lumMod val="75000"/>
              </a:srgbClr>
            </a:solidFill>
            <a:ln w="44450" cap="rnd" cmpd="sng" algn="ctr">
              <a:noFill/>
              <a:prstDash val="solid"/>
            </a:ln>
            <a:effectLst/>
          </p:spPr>
          <p:txBody>
            <a:bodyPr vert="horz"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Trebuchet MS" panose="020B0603020202020204"/>
                  <a:ea typeface="+mn-ea"/>
                  <a:cs typeface="+mn-cs"/>
                </a:rPr>
                <a:t>Write Back</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Trebuchet MS" panose="020B0603020202020204"/>
                  <a:ea typeface="+mn-ea"/>
                  <a:cs typeface="+mn-cs"/>
                </a:rPr>
                <a:t>SYNC</a:t>
              </a:r>
              <a:endParaRPr kumimoji="0" lang="en-US" sz="1100" b="0" i="0" u="none" strike="noStrike" kern="0" cap="none" spc="0" normalizeH="0" baseline="0" noProof="0" dirty="0">
                <a:ln>
                  <a:noFill/>
                </a:ln>
                <a:solidFill>
                  <a:prstClr val="white"/>
                </a:solidFill>
                <a:effectLst/>
                <a:uLnTx/>
                <a:uFillTx/>
                <a:latin typeface="Trebuchet MS" panose="020B0603020202020204"/>
                <a:ea typeface="+mn-ea"/>
                <a:cs typeface="+mn-cs"/>
              </a:endParaRPr>
            </a:p>
          </p:txBody>
        </p:sp>
        <p:sp>
          <p:nvSpPr>
            <p:cNvPr id="114" name="Rectangle 113">
              <a:extLst>
                <a:ext uri="{FF2B5EF4-FFF2-40B4-BE49-F238E27FC236}">
                  <a16:creationId xmlns:a16="http://schemas.microsoft.com/office/drawing/2014/main" id="{B5644515-75CE-7C43-B74E-F9E09A3A8D6C}"/>
                </a:ext>
              </a:extLst>
            </p:cNvPr>
            <p:cNvSpPr/>
            <p:nvPr/>
          </p:nvSpPr>
          <p:spPr>
            <a:xfrm>
              <a:off x="3815513" y="3123092"/>
              <a:ext cx="714911" cy="1263970"/>
            </a:xfrm>
            <a:prstGeom prst="rect">
              <a:avLst/>
            </a:prstGeom>
            <a:solidFill>
              <a:srgbClr val="54A021"/>
            </a:solidFill>
            <a:ln w="44450"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black"/>
                  </a:solidFill>
                  <a:effectLst/>
                  <a:uLnTx/>
                  <a:uFillTx/>
                  <a:latin typeface="Trebuchet MS" panose="020B0603020202020204"/>
                  <a:ea typeface="+mn-ea"/>
                  <a:cs typeface="+mn-cs"/>
                </a:rPr>
                <a:t>Memory Access</a:t>
              </a:r>
              <a:r>
                <a:rPr kumimoji="0" lang="en-US" sz="1000" b="1" i="0" u="none" strike="noStrike" kern="0" cap="none" spc="0" normalizeH="0" baseline="0" noProof="0" dirty="0">
                  <a:ln>
                    <a:noFill/>
                  </a:ln>
                  <a:solidFill>
                    <a:prstClr val="black"/>
                  </a:solidFill>
                  <a:effectLst/>
                  <a:uLnTx/>
                  <a:uFillTx/>
                  <a:latin typeface="Trebuchet MS" panose="020B0603020202020204"/>
                  <a:ea typeface="+mn-ea"/>
                  <a:cs typeface="+mn-cs"/>
                </a:rPr>
                <a:t> </a:t>
              </a:r>
              <a:r>
                <a:rPr kumimoji="0" lang="en-US" sz="1000" b="0" i="0" u="none" strike="noStrike" kern="0" cap="none" spc="0" normalizeH="0" baseline="0" noProof="0" dirty="0">
                  <a:ln>
                    <a:noFill/>
                  </a:ln>
                  <a:solidFill>
                    <a:prstClr val="black"/>
                  </a:solidFill>
                  <a:effectLst/>
                  <a:uLnTx/>
                  <a:uFillTx/>
                  <a:latin typeface="Trebuchet MS" panose="020B0603020202020204"/>
                  <a:ea typeface="+mn-ea"/>
                  <a:cs typeface="+mn-cs"/>
                </a:rPr>
                <a:t>Interface</a:t>
              </a:r>
            </a:p>
          </p:txBody>
        </p:sp>
        <p:sp>
          <p:nvSpPr>
            <p:cNvPr id="115" name="Rectangle 114">
              <a:extLst>
                <a:ext uri="{FF2B5EF4-FFF2-40B4-BE49-F238E27FC236}">
                  <a16:creationId xmlns:a16="http://schemas.microsoft.com/office/drawing/2014/main" id="{B1BBB884-593D-2E42-AB5C-C3E580014C4A}"/>
                </a:ext>
              </a:extLst>
            </p:cNvPr>
            <p:cNvSpPr/>
            <p:nvPr/>
          </p:nvSpPr>
          <p:spPr>
            <a:xfrm>
              <a:off x="983573" y="3095822"/>
              <a:ext cx="1344957" cy="1149064"/>
            </a:xfrm>
            <a:prstGeom prst="rect">
              <a:avLst/>
            </a:prstGeom>
            <a:solidFill>
              <a:srgbClr val="918655">
                <a:lumMod val="20000"/>
                <a:lumOff val="80000"/>
              </a:srgbClr>
            </a:solidFill>
            <a:ln w="44450" cap="rnd" cmpd="sng" algn="ctr">
              <a:noFill/>
              <a:prstDash val="solid"/>
            </a:ln>
            <a:effectLst/>
          </p:spPr>
          <p:txBody>
            <a:bodyPr vert="horz" rtlCol="0" anchor="t"/>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Trebuchet MS" panose="020B0603020202020204"/>
                  <a:ea typeface="+mn-ea"/>
                  <a:cs typeface="+mn-cs"/>
                </a:rPr>
                <a:t>Scheduling Unit</a:t>
              </a:r>
              <a:endParaRPr kumimoji="0" lang="en-US" sz="800" b="1" i="0" u="none" strike="noStrike" kern="0" cap="none" spc="0" normalizeH="0" baseline="0" noProof="0" dirty="0">
                <a:ln>
                  <a:noFill/>
                </a:ln>
                <a:solidFill>
                  <a:prstClr val="white"/>
                </a:solidFill>
                <a:effectLst/>
                <a:uLnTx/>
                <a:uFillTx/>
                <a:latin typeface="Trebuchet MS" panose="020B0603020202020204"/>
                <a:ea typeface="+mn-ea"/>
                <a:cs typeface="+mn-cs"/>
              </a:endParaRPr>
            </a:p>
          </p:txBody>
        </p:sp>
        <p:sp>
          <p:nvSpPr>
            <p:cNvPr id="116" name="Rectangle 115">
              <a:extLst>
                <a:ext uri="{FF2B5EF4-FFF2-40B4-BE49-F238E27FC236}">
                  <a16:creationId xmlns:a16="http://schemas.microsoft.com/office/drawing/2014/main" id="{278716F0-D050-834F-8D86-8DD0754DCD58}"/>
                </a:ext>
              </a:extLst>
            </p:cNvPr>
            <p:cNvSpPr/>
            <p:nvPr/>
          </p:nvSpPr>
          <p:spPr>
            <a:xfrm>
              <a:off x="1034664" y="3386400"/>
              <a:ext cx="503713" cy="777041"/>
            </a:xfrm>
            <a:prstGeom prst="rect">
              <a:avLst/>
            </a:prstGeom>
            <a:solidFill>
              <a:srgbClr val="918655">
                <a:lumMod val="75000"/>
              </a:srgbClr>
            </a:solidFill>
            <a:ln w="19050" cap="rnd"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Trebuchet MS" panose="020B0603020202020204"/>
                  <a:ea typeface="+mn-ea"/>
                  <a:cs typeface="+mn-cs"/>
                </a:rPr>
                <a:t>FETCH</a:t>
              </a:r>
            </a:p>
          </p:txBody>
        </p:sp>
        <p:sp>
          <p:nvSpPr>
            <p:cNvPr id="117" name="Rectangle 116">
              <a:extLst>
                <a:ext uri="{FF2B5EF4-FFF2-40B4-BE49-F238E27FC236}">
                  <a16:creationId xmlns:a16="http://schemas.microsoft.com/office/drawing/2014/main" id="{7961143F-525B-CE43-A207-C30FE7FFA7EE}"/>
                </a:ext>
              </a:extLst>
            </p:cNvPr>
            <p:cNvSpPr/>
            <p:nvPr/>
          </p:nvSpPr>
          <p:spPr>
            <a:xfrm>
              <a:off x="1668720" y="3386400"/>
              <a:ext cx="609493" cy="777041"/>
            </a:xfrm>
            <a:prstGeom prst="rect">
              <a:avLst/>
            </a:prstGeom>
            <a:solidFill>
              <a:srgbClr val="918655">
                <a:lumMod val="75000"/>
              </a:srgbClr>
            </a:solidFill>
            <a:ln w="19050" cap="rnd"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Trebuchet MS" panose="020B0603020202020204"/>
                  <a:ea typeface="+mn-ea"/>
                  <a:cs typeface="+mn-cs"/>
                </a:rPr>
                <a:t>DECODE</a:t>
              </a:r>
            </a:p>
          </p:txBody>
        </p:sp>
        <p:cxnSp>
          <p:nvCxnSpPr>
            <p:cNvPr id="118" name="Elbow Connector 117">
              <a:extLst>
                <a:ext uri="{FF2B5EF4-FFF2-40B4-BE49-F238E27FC236}">
                  <a16:creationId xmlns:a16="http://schemas.microsoft.com/office/drawing/2014/main" id="{476EB323-AD78-4949-A1CB-F492D238B927}"/>
                </a:ext>
              </a:extLst>
            </p:cNvPr>
            <p:cNvCxnSpPr>
              <a:cxnSpLocks/>
              <a:stCxn id="117" idx="3"/>
              <a:endCxn id="114" idx="0"/>
            </p:cNvCxnSpPr>
            <p:nvPr/>
          </p:nvCxnSpPr>
          <p:spPr>
            <a:xfrm flipV="1">
              <a:off x="2278214" y="3123092"/>
              <a:ext cx="1894755" cy="651828"/>
            </a:xfrm>
            <a:prstGeom prst="bentConnector4">
              <a:avLst>
                <a:gd name="adj1" fmla="val 4639"/>
                <a:gd name="adj2" fmla="val 119378"/>
              </a:avLst>
            </a:prstGeom>
            <a:noFill/>
            <a:ln w="25400" cap="rnd" cmpd="sng" algn="ctr">
              <a:solidFill>
                <a:sysClr val="windowText" lastClr="000000"/>
              </a:solidFill>
              <a:prstDash val="solid"/>
              <a:tailEnd type="triangle"/>
            </a:ln>
            <a:effectLst/>
          </p:spPr>
        </p:cxnSp>
        <p:cxnSp>
          <p:nvCxnSpPr>
            <p:cNvPr id="119" name="Elbow Connector 118">
              <a:extLst>
                <a:ext uri="{FF2B5EF4-FFF2-40B4-BE49-F238E27FC236}">
                  <a16:creationId xmlns:a16="http://schemas.microsoft.com/office/drawing/2014/main" id="{DD3FE13F-2F65-0D4F-82AC-C2A60F712F99}"/>
                </a:ext>
              </a:extLst>
            </p:cNvPr>
            <p:cNvCxnSpPr>
              <a:cxnSpLocks/>
              <a:stCxn id="114" idx="3"/>
              <a:endCxn id="113" idx="1"/>
            </p:cNvCxnSpPr>
            <p:nvPr/>
          </p:nvCxnSpPr>
          <p:spPr>
            <a:xfrm>
              <a:off x="4530424" y="3755078"/>
              <a:ext cx="139439" cy="7018"/>
            </a:xfrm>
            <a:prstGeom prst="bentConnector3">
              <a:avLst>
                <a:gd name="adj1" fmla="val 50000"/>
              </a:avLst>
            </a:prstGeom>
            <a:noFill/>
            <a:ln w="25400" cap="rnd" cmpd="sng" algn="ctr">
              <a:solidFill>
                <a:sysClr val="windowText" lastClr="000000"/>
              </a:solidFill>
              <a:prstDash val="solid"/>
              <a:tailEnd type="triangle"/>
            </a:ln>
            <a:effectLst/>
          </p:spPr>
        </p:cxnSp>
        <p:cxnSp>
          <p:nvCxnSpPr>
            <p:cNvPr id="120" name="Elbow Connector 119">
              <a:extLst>
                <a:ext uri="{FF2B5EF4-FFF2-40B4-BE49-F238E27FC236}">
                  <a16:creationId xmlns:a16="http://schemas.microsoft.com/office/drawing/2014/main" id="{D546D6AD-C941-C848-96A2-C715FE6A2509}"/>
                </a:ext>
              </a:extLst>
            </p:cNvPr>
            <p:cNvCxnSpPr>
              <a:cxnSpLocks/>
              <a:stCxn id="116" idx="3"/>
              <a:endCxn id="117" idx="1"/>
            </p:cNvCxnSpPr>
            <p:nvPr/>
          </p:nvCxnSpPr>
          <p:spPr>
            <a:xfrm>
              <a:off x="1538377" y="3774921"/>
              <a:ext cx="130344" cy="7018"/>
            </a:xfrm>
            <a:prstGeom prst="bentConnector3">
              <a:avLst>
                <a:gd name="adj1" fmla="val 50000"/>
              </a:avLst>
            </a:prstGeom>
            <a:noFill/>
            <a:ln w="25400" cap="rnd" cmpd="sng" algn="ctr">
              <a:solidFill>
                <a:sysClr val="windowText" lastClr="000000"/>
              </a:solidFill>
              <a:prstDash val="solid"/>
              <a:tailEnd type="triangle"/>
            </a:ln>
            <a:effectLst/>
          </p:spPr>
        </p:cxnSp>
        <p:sp>
          <p:nvSpPr>
            <p:cNvPr id="121" name="Rectangle 120">
              <a:extLst>
                <a:ext uri="{FF2B5EF4-FFF2-40B4-BE49-F238E27FC236}">
                  <a16:creationId xmlns:a16="http://schemas.microsoft.com/office/drawing/2014/main" id="{8892B856-EAA5-F040-BB0E-A8BBB4249449}"/>
                </a:ext>
              </a:extLst>
            </p:cNvPr>
            <p:cNvSpPr/>
            <p:nvPr/>
          </p:nvSpPr>
          <p:spPr>
            <a:xfrm>
              <a:off x="983573" y="4350444"/>
              <a:ext cx="867488" cy="246424"/>
            </a:xfrm>
            <a:prstGeom prst="rect">
              <a:avLst/>
            </a:prstGeom>
            <a:solidFill>
              <a:srgbClr val="E76618"/>
            </a:solidFill>
            <a:ln w="44450"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Trebuchet MS" panose="020B0603020202020204"/>
                  <a:ea typeface="+mn-ea"/>
                  <a:cs typeface="+mn-cs"/>
                </a:rPr>
                <a:t>L2 Inst Mem</a:t>
              </a:r>
            </a:p>
          </p:txBody>
        </p:sp>
        <p:cxnSp>
          <p:nvCxnSpPr>
            <p:cNvPr id="122" name="Elbow Connector 121">
              <a:extLst>
                <a:ext uri="{FF2B5EF4-FFF2-40B4-BE49-F238E27FC236}">
                  <a16:creationId xmlns:a16="http://schemas.microsoft.com/office/drawing/2014/main" id="{E6C00300-BDAB-B347-B2B4-9B51BECE12D6}"/>
                </a:ext>
              </a:extLst>
            </p:cNvPr>
            <p:cNvCxnSpPr>
              <a:cxnSpLocks/>
              <a:stCxn id="121" idx="0"/>
              <a:endCxn id="116" idx="2"/>
            </p:cNvCxnSpPr>
            <p:nvPr/>
          </p:nvCxnSpPr>
          <p:spPr>
            <a:xfrm rot="16200000" flipV="1">
              <a:off x="1258416" y="4191544"/>
              <a:ext cx="187003" cy="130796"/>
            </a:xfrm>
            <a:prstGeom prst="bentConnector3">
              <a:avLst>
                <a:gd name="adj1" fmla="val 50001"/>
              </a:avLst>
            </a:prstGeom>
            <a:noFill/>
            <a:ln w="25400" cap="rnd" cmpd="sng" algn="ctr">
              <a:solidFill>
                <a:sysClr val="windowText" lastClr="000000"/>
              </a:solidFill>
              <a:prstDash val="solid"/>
              <a:headEnd type="triangle" w="sm" len="sm"/>
              <a:tailEnd type="triangle" w="sm" len="sm"/>
            </a:ln>
            <a:effectLst/>
          </p:spPr>
        </p:cxnSp>
        <p:cxnSp>
          <p:nvCxnSpPr>
            <p:cNvPr id="123" name="Elbow Connector 122">
              <a:extLst>
                <a:ext uri="{FF2B5EF4-FFF2-40B4-BE49-F238E27FC236}">
                  <a16:creationId xmlns:a16="http://schemas.microsoft.com/office/drawing/2014/main" id="{9A535E7F-CEAD-6546-8F6E-C346E5A372FC}"/>
                </a:ext>
              </a:extLst>
            </p:cNvPr>
            <p:cNvCxnSpPr>
              <a:cxnSpLocks/>
              <a:stCxn id="117" idx="3"/>
              <a:endCxn id="112" idx="1"/>
            </p:cNvCxnSpPr>
            <p:nvPr/>
          </p:nvCxnSpPr>
          <p:spPr>
            <a:xfrm>
              <a:off x="2278214" y="3774921"/>
              <a:ext cx="204605" cy="300578"/>
            </a:xfrm>
            <a:prstGeom prst="bentConnector3">
              <a:avLst>
                <a:gd name="adj1" fmla="val 42205"/>
              </a:avLst>
            </a:prstGeom>
            <a:noFill/>
            <a:ln w="25400" cap="rnd" cmpd="sng" algn="ctr">
              <a:solidFill>
                <a:sysClr val="windowText" lastClr="000000"/>
              </a:solidFill>
              <a:prstDash val="solid"/>
              <a:tailEnd type="triangle"/>
            </a:ln>
            <a:effectLst/>
          </p:spPr>
        </p:cxnSp>
        <p:cxnSp>
          <p:nvCxnSpPr>
            <p:cNvPr id="124" name="Elbow Connector 123">
              <a:extLst>
                <a:ext uri="{FF2B5EF4-FFF2-40B4-BE49-F238E27FC236}">
                  <a16:creationId xmlns:a16="http://schemas.microsoft.com/office/drawing/2014/main" id="{3C85CE20-DD3D-DF46-9EF8-A0D0A122D5A4}"/>
                </a:ext>
              </a:extLst>
            </p:cNvPr>
            <p:cNvCxnSpPr>
              <a:cxnSpLocks/>
              <a:stCxn id="117" idx="3"/>
              <a:endCxn id="111" idx="1"/>
            </p:cNvCxnSpPr>
            <p:nvPr/>
          </p:nvCxnSpPr>
          <p:spPr>
            <a:xfrm flipV="1">
              <a:off x="2278214" y="3318508"/>
              <a:ext cx="214150" cy="456412"/>
            </a:xfrm>
            <a:prstGeom prst="bentConnector3">
              <a:avLst>
                <a:gd name="adj1" fmla="val 40331"/>
              </a:avLst>
            </a:prstGeom>
            <a:noFill/>
            <a:ln w="25400" cap="rnd" cmpd="sng" algn="ctr">
              <a:solidFill>
                <a:sysClr val="windowText" lastClr="000000"/>
              </a:solidFill>
              <a:prstDash val="solid"/>
              <a:tailEnd type="triangle"/>
            </a:ln>
            <a:effectLst/>
          </p:spPr>
        </p:cxnSp>
        <p:cxnSp>
          <p:nvCxnSpPr>
            <p:cNvPr id="125" name="Elbow Connector 124">
              <a:extLst>
                <a:ext uri="{FF2B5EF4-FFF2-40B4-BE49-F238E27FC236}">
                  <a16:creationId xmlns:a16="http://schemas.microsoft.com/office/drawing/2014/main" id="{AF56D7D1-5E0B-D24F-995C-EFE52F4FC72B}"/>
                </a:ext>
              </a:extLst>
            </p:cNvPr>
            <p:cNvCxnSpPr>
              <a:cxnSpLocks/>
              <a:stCxn id="112" idx="0"/>
              <a:endCxn id="111" idx="2"/>
            </p:cNvCxnSpPr>
            <p:nvPr/>
          </p:nvCxnSpPr>
          <p:spPr>
            <a:xfrm rot="16200000" flipV="1">
              <a:off x="2979231" y="3638758"/>
              <a:ext cx="195126" cy="1"/>
            </a:xfrm>
            <a:prstGeom prst="bentConnector3">
              <a:avLst>
                <a:gd name="adj1" fmla="val 50000"/>
              </a:avLst>
            </a:prstGeom>
            <a:noFill/>
            <a:ln w="25400" cap="rnd" cmpd="sng" algn="ctr">
              <a:solidFill>
                <a:sysClr val="windowText" lastClr="000000"/>
              </a:solidFill>
              <a:prstDash val="solid"/>
              <a:headEnd type="triangle" w="med" len="med"/>
              <a:tailEnd type="triangle" w="med" len="med"/>
            </a:ln>
            <a:effectLst/>
          </p:spPr>
        </p:cxnSp>
        <p:cxnSp>
          <p:nvCxnSpPr>
            <p:cNvPr id="126" name="Elbow Connector 125">
              <a:extLst>
                <a:ext uri="{FF2B5EF4-FFF2-40B4-BE49-F238E27FC236}">
                  <a16:creationId xmlns:a16="http://schemas.microsoft.com/office/drawing/2014/main" id="{C56D650D-5AB5-094D-BBE4-A93612B1B8AA}"/>
                </a:ext>
              </a:extLst>
            </p:cNvPr>
            <p:cNvCxnSpPr>
              <a:cxnSpLocks/>
            </p:cNvCxnSpPr>
            <p:nvPr/>
          </p:nvCxnSpPr>
          <p:spPr>
            <a:xfrm rot="16200000" flipV="1">
              <a:off x="2654816" y="3638758"/>
              <a:ext cx="195126" cy="1"/>
            </a:xfrm>
            <a:prstGeom prst="bentConnector3">
              <a:avLst>
                <a:gd name="adj1" fmla="val 50000"/>
              </a:avLst>
            </a:prstGeom>
            <a:noFill/>
            <a:ln w="25400" cap="rnd" cmpd="sng" algn="ctr">
              <a:solidFill>
                <a:sysClr val="windowText" lastClr="000000"/>
              </a:solidFill>
              <a:prstDash val="solid"/>
              <a:headEnd type="triangle" w="med" len="med"/>
              <a:tailEnd type="triangle" w="med" len="med"/>
            </a:ln>
            <a:effectLst/>
          </p:spPr>
        </p:cxnSp>
        <p:cxnSp>
          <p:nvCxnSpPr>
            <p:cNvPr id="127" name="Elbow Connector 126">
              <a:extLst>
                <a:ext uri="{FF2B5EF4-FFF2-40B4-BE49-F238E27FC236}">
                  <a16:creationId xmlns:a16="http://schemas.microsoft.com/office/drawing/2014/main" id="{D942F703-95ED-594B-824F-A671902FC505}"/>
                </a:ext>
              </a:extLst>
            </p:cNvPr>
            <p:cNvCxnSpPr>
              <a:cxnSpLocks/>
            </p:cNvCxnSpPr>
            <p:nvPr/>
          </p:nvCxnSpPr>
          <p:spPr>
            <a:xfrm rot="16200000" flipV="1">
              <a:off x="3303646" y="3638758"/>
              <a:ext cx="195126" cy="1"/>
            </a:xfrm>
            <a:prstGeom prst="bentConnector3">
              <a:avLst>
                <a:gd name="adj1" fmla="val 50000"/>
              </a:avLst>
            </a:prstGeom>
            <a:noFill/>
            <a:ln w="25400" cap="rnd" cmpd="sng" algn="ctr">
              <a:solidFill>
                <a:sysClr val="windowText" lastClr="000000"/>
              </a:solidFill>
              <a:prstDash val="solid"/>
              <a:headEnd type="triangle" w="med" len="med"/>
              <a:tailEnd type="triangle" w="med" len="med"/>
            </a:ln>
            <a:effectLst/>
          </p:spPr>
        </p:cxnSp>
        <p:cxnSp>
          <p:nvCxnSpPr>
            <p:cNvPr id="128" name="Elbow Connector 127">
              <a:extLst>
                <a:ext uri="{FF2B5EF4-FFF2-40B4-BE49-F238E27FC236}">
                  <a16:creationId xmlns:a16="http://schemas.microsoft.com/office/drawing/2014/main" id="{DAB9217A-9C8C-384B-8046-E76698041C68}"/>
                </a:ext>
              </a:extLst>
            </p:cNvPr>
            <p:cNvCxnSpPr>
              <a:cxnSpLocks/>
              <a:stCxn id="112" idx="2"/>
              <a:endCxn id="113" idx="2"/>
            </p:cNvCxnSpPr>
            <p:nvPr/>
          </p:nvCxnSpPr>
          <p:spPr>
            <a:xfrm rot="5400000" flipH="1" flipV="1">
              <a:off x="4001674" y="3462184"/>
              <a:ext cx="27614" cy="1877371"/>
            </a:xfrm>
            <a:prstGeom prst="bentConnector3">
              <a:avLst>
                <a:gd name="adj1" fmla="val -457410"/>
              </a:avLst>
            </a:prstGeom>
            <a:noFill/>
            <a:ln w="25400" cap="rnd" cmpd="sng" algn="ctr">
              <a:solidFill>
                <a:sysClr val="windowText" lastClr="000000"/>
              </a:solidFill>
              <a:prstDash val="solid"/>
              <a:tailEnd type="triangle"/>
            </a:ln>
            <a:effectLst/>
          </p:spPr>
        </p:cxnSp>
        <p:cxnSp>
          <p:nvCxnSpPr>
            <p:cNvPr id="129" name="Straight Arrow Connector 128">
              <a:extLst>
                <a:ext uri="{FF2B5EF4-FFF2-40B4-BE49-F238E27FC236}">
                  <a16:creationId xmlns:a16="http://schemas.microsoft.com/office/drawing/2014/main" id="{F862112D-B831-904D-83B6-F2B2BAEB9584}"/>
                </a:ext>
              </a:extLst>
            </p:cNvPr>
            <p:cNvCxnSpPr/>
            <p:nvPr/>
          </p:nvCxnSpPr>
          <p:spPr>
            <a:xfrm flipV="1">
              <a:off x="4388451" y="538030"/>
              <a:ext cx="0" cy="453513"/>
            </a:xfrm>
            <a:prstGeom prst="straightConnector1">
              <a:avLst/>
            </a:prstGeom>
            <a:noFill/>
            <a:ln w="22225" cap="rnd" cmpd="sng" algn="ctr">
              <a:solidFill>
                <a:srgbClr val="C00000"/>
              </a:solidFill>
              <a:prstDash val="sysDot"/>
              <a:headEnd type="triangle" w="med" len="med"/>
              <a:tailEnd type="triangle" w="med" len="med"/>
            </a:ln>
            <a:effectLst/>
          </p:spPr>
        </p:cxnSp>
        <p:sp>
          <p:nvSpPr>
            <p:cNvPr id="130" name="TextBox 129">
              <a:extLst>
                <a:ext uri="{FF2B5EF4-FFF2-40B4-BE49-F238E27FC236}">
                  <a16:creationId xmlns:a16="http://schemas.microsoft.com/office/drawing/2014/main" id="{F774A16B-6FAB-DF48-AB07-6BC984F818EB}"/>
                </a:ext>
              </a:extLst>
            </p:cNvPr>
            <p:cNvSpPr txBox="1"/>
            <p:nvPr/>
          </p:nvSpPr>
          <p:spPr>
            <a:xfrm>
              <a:off x="3674951" y="297003"/>
              <a:ext cx="1426994" cy="253916"/>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Trebuchet MS" panose="020B0603020202020204"/>
                </a:rPr>
                <a:t>To higher level mem</a:t>
              </a:r>
            </a:p>
          </p:txBody>
        </p:sp>
        <p:cxnSp>
          <p:nvCxnSpPr>
            <p:cNvPr id="131" name="Elbow Connector 130">
              <a:extLst>
                <a:ext uri="{FF2B5EF4-FFF2-40B4-BE49-F238E27FC236}">
                  <a16:creationId xmlns:a16="http://schemas.microsoft.com/office/drawing/2014/main" id="{121930C4-8721-0F47-A190-92AC210A530F}"/>
                </a:ext>
              </a:extLst>
            </p:cNvPr>
            <p:cNvCxnSpPr>
              <a:cxnSpLocks/>
              <a:stCxn id="95" idx="0"/>
              <a:endCxn id="97" idx="0"/>
            </p:cNvCxnSpPr>
            <p:nvPr/>
          </p:nvCxnSpPr>
          <p:spPr>
            <a:xfrm rot="16200000" flipV="1">
              <a:off x="3289638" y="-671151"/>
              <a:ext cx="27272" cy="3298115"/>
            </a:xfrm>
            <a:prstGeom prst="bentConnector3">
              <a:avLst>
                <a:gd name="adj1" fmla="val 815787"/>
              </a:avLst>
            </a:prstGeom>
            <a:noFill/>
            <a:ln w="22225" cap="rnd" cmpd="sng" algn="ctr">
              <a:solidFill>
                <a:sysClr val="windowText" lastClr="000000"/>
              </a:solidFill>
              <a:prstDash val="solid"/>
              <a:tailEnd type="triangle"/>
            </a:ln>
            <a:effectLst/>
          </p:spPr>
        </p:cxnSp>
        <p:sp>
          <p:nvSpPr>
            <p:cNvPr id="132" name="Freeform 131">
              <a:extLst>
                <a:ext uri="{FF2B5EF4-FFF2-40B4-BE49-F238E27FC236}">
                  <a16:creationId xmlns:a16="http://schemas.microsoft.com/office/drawing/2014/main" id="{68213CEF-5930-2345-8D92-78DA9413A213}"/>
                </a:ext>
              </a:extLst>
            </p:cNvPr>
            <p:cNvSpPr/>
            <p:nvPr/>
          </p:nvSpPr>
          <p:spPr>
            <a:xfrm>
              <a:off x="3666842" y="1184073"/>
              <a:ext cx="721608" cy="1940107"/>
            </a:xfrm>
            <a:custGeom>
              <a:avLst/>
              <a:gdLst>
                <a:gd name="connsiteX0" fmla="*/ 0 w 1389888"/>
                <a:gd name="connsiteY0" fmla="*/ 0 h 3511296"/>
                <a:gd name="connsiteX1" fmla="*/ 173736 w 1389888"/>
                <a:gd name="connsiteY1" fmla="*/ 0 h 3511296"/>
                <a:gd name="connsiteX2" fmla="*/ 173736 w 1389888"/>
                <a:gd name="connsiteY2" fmla="*/ 2679192 h 3511296"/>
                <a:gd name="connsiteX3" fmla="*/ 1389888 w 1389888"/>
                <a:gd name="connsiteY3" fmla="*/ 2679192 h 3511296"/>
                <a:gd name="connsiteX4" fmla="*/ 1389888 w 1389888"/>
                <a:gd name="connsiteY4" fmla="*/ 3511296 h 3511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88" h="3511296">
                  <a:moveTo>
                    <a:pt x="0" y="0"/>
                  </a:moveTo>
                  <a:lnTo>
                    <a:pt x="173736" y="0"/>
                  </a:lnTo>
                  <a:lnTo>
                    <a:pt x="173736" y="2679192"/>
                  </a:lnTo>
                  <a:lnTo>
                    <a:pt x="1389888" y="2679192"/>
                  </a:lnTo>
                  <a:lnTo>
                    <a:pt x="1389888" y="3511296"/>
                  </a:lnTo>
                </a:path>
              </a:pathLst>
            </a:custGeom>
            <a:noFill/>
            <a:ln w="25400" cap="rnd" cmpd="sng" algn="ctr">
              <a:solidFill>
                <a:srgbClr val="C00000"/>
              </a:solidFill>
              <a:prstDash val="sysDot"/>
              <a:headEnd type="triangle" w="med" len="sm"/>
              <a:tailEnd type="triangl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latin typeface="Trebuchet MS" panose="020B0603020202020204"/>
                <a:ea typeface="+mn-ea"/>
                <a:cs typeface="+mn-cs"/>
              </a:endParaRPr>
            </a:p>
          </p:txBody>
        </p:sp>
        <p:cxnSp>
          <p:nvCxnSpPr>
            <p:cNvPr id="133" name="Elbow Connector 132">
              <a:extLst>
                <a:ext uri="{FF2B5EF4-FFF2-40B4-BE49-F238E27FC236}">
                  <a16:creationId xmlns:a16="http://schemas.microsoft.com/office/drawing/2014/main" id="{AE78C783-3BEF-BD49-9EC5-DD74B8E56F31}"/>
                </a:ext>
              </a:extLst>
            </p:cNvPr>
            <p:cNvCxnSpPr>
              <a:cxnSpLocks/>
              <a:stCxn id="94" idx="2"/>
              <a:endCxn id="95" idx="2"/>
            </p:cNvCxnSpPr>
            <p:nvPr/>
          </p:nvCxnSpPr>
          <p:spPr>
            <a:xfrm rot="5400000" flipH="1" flipV="1">
              <a:off x="3999838" y="1330634"/>
              <a:ext cx="27614" cy="1877371"/>
            </a:xfrm>
            <a:prstGeom prst="bentConnector3">
              <a:avLst>
                <a:gd name="adj1" fmla="val -457410"/>
              </a:avLst>
            </a:prstGeom>
            <a:noFill/>
            <a:ln w="25400" cap="rnd" cmpd="sng" algn="ctr">
              <a:solidFill>
                <a:sysClr val="windowText" lastClr="000000"/>
              </a:solidFill>
              <a:prstDash val="solid"/>
              <a:tailEnd type="triangle"/>
            </a:ln>
            <a:effectLst/>
          </p:spPr>
        </p:cxnSp>
        <p:cxnSp>
          <p:nvCxnSpPr>
            <p:cNvPr id="134" name="Elbow Connector 133">
              <a:extLst>
                <a:ext uri="{FF2B5EF4-FFF2-40B4-BE49-F238E27FC236}">
                  <a16:creationId xmlns:a16="http://schemas.microsoft.com/office/drawing/2014/main" id="{9E9F2017-1AD0-894C-847E-13C83706DBD6}"/>
                </a:ext>
              </a:extLst>
            </p:cNvPr>
            <p:cNvCxnSpPr>
              <a:cxnSpLocks/>
              <a:stCxn id="113" idx="0"/>
              <a:endCxn id="115" idx="0"/>
            </p:cNvCxnSpPr>
            <p:nvPr/>
          </p:nvCxnSpPr>
          <p:spPr>
            <a:xfrm rot="16200000" flipV="1">
              <a:off x="3291474" y="1460399"/>
              <a:ext cx="27272" cy="3298115"/>
            </a:xfrm>
            <a:prstGeom prst="bentConnector3">
              <a:avLst>
                <a:gd name="adj1" fmla="val 815787"/>
              </a:avLst>
            </a:prstGeom>
            <a:noFill/>
            <a:ln w="25400" cap="rnd" cmpd="sng" algn="ctr">
              <a:solidFill>
                <a:sysClr val="windowText" lastClr="000000"/>
              </a:solidFill>
              <a:prstDash val="solid"/>
              <a:tailEnd type="triangle"/>
            </a:ln>
            <a:effectLst/>
          </p:spPr>
        </p:cxnSp>
        <p:cxnSp>
          <p:nvCxnSpPr>
            <p:cNvPr id="135" name="Straight Connector 134">
              <a:extLst>
                <a:ext uri="{FF2B5EF4-FFF2-40B4-BE49-F238E27FC236}">
                  <a16:creationId xmlns:a16="http://schemas.microsoft.com/office/drawing/2014/main" id="{8F17EC80-2B7F-0A4F-BBE6-B1E4AF62ECB8}"/>
                </a:ext>
              </a:extLst>
            </p:cNvPr>
            <p:cNvCxnSpPr>
              <a:cxnSpLocks/>
            </p:cNvCxnSpPr>
            <p:nvPr/>
          </p:nvCxnSpPr>
          <p:spPr>
            <a:xfrm flipH="1">
              <a:off x="906777" y="2273763"/>
              <a:ext cx="1583751" cy="561514"/>
            </a:xfrm>
            <a:prstGeom prst="line">
              <a:avLst/>
            </a:prstGeom>
            <a:noFill/>
            <a:ln w="28575" cap="rnd" cmpd="sng" algn="ctr">
              <a:solidFill>
                <a:srgbClr val="002060"/>
              </a:solidFill>
              <a:prstDash val="dash"/>
            </a:ln>
            <a:effectLst/>
          </p:spPr>
        </p:cxnSp>
        <p:sp>
          <p:nvSpPr>
            <p:cNvPr id="136" name="Rectangle 135">
              <a:extLst>
                <a:ext uri="{FF2B5EF4-FFF2-40B4-BE49-F238E27FC236}">
                  <a16:creationId xmlns:a16="http://schemas.microsoft.com/office/drawing/2014/main" id="{C440FA2E-6DE5-A548-A0AF-5FCDD1C8ED42}"/>
                </a:ext>
              </a:extLst>
            </p:cNvPr>
            <p:cNvSpPr/>
            <p:nvPr/>
          </p:nvSpPr>
          <p:spPr>
            <a:xfrm>
              <a:off x="908612" y="4964108"/>
              <a:ext cx="4450233" cy="1814399"/>
            </a:xfrm>
            <a:prstGeom prst="rect">
              <a:avLst/>
            </a:prstGeom>
            <a:solidFill>
              <a:srgbClr val="2C3C43">
                <a:lumMod val="60000"/>
                <a:lumOff val="40000"/>
              </a:srgbClr>
            </a:solidFill>
            <a:ln w="38100" cap="rnd" cmpd="sng" algn="ctr">
              <a:noFill/>
              <a:prstDash val="solid"/>
            </a:ln>
            <a:effectLst/>
          </p:spPr>
          <p:txBody>
            <a:bodyPr lIns="0" tIns="91440" rIns="0" bIns="0" rtlCol="0" anchor="t"/>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dirty="0">
                <a:ln>
                  <a:noFill/>
                </a:ln>
                <a:solidFill>
                  <a:sysClr val="windowText" lastClr="000000"/>
                </a:solidFill>
                <a:effectLst/>
                <a:uLnTx/>
                <a:uFillTx/>
                <a:latin typeface="Trebuchet MS" panose="020B0603020202020204"/>
                <a:ea typeface="+mn-ea"/>
                <a:cs typeface="+mn-cs"/>
              </a:endParaRPr>
            </a:p>
          </p:txBody>
        </p:sp>
        <p:sp>
          <p:nvSpPr>
            <p:cNvPr id="137" name="Rectangle 136">
              <a:extLst>
                <a:ext uri="{FF2B5EF4-FFF2-40B4-BE49-F238E27FC236}">
                  <a16:creationId xmlns:a16="http://schemas.microsoft.com/office/drawing/2014/main" id="{8B950D82-AED1-C64F-BD04-5D2DE44D48AB}"/>
                </a:ext>
              </a:extLst>
            </p:cNvPr>
            <p:cNvSpPr/>
            <p:nvPr/>
          </p:nvSpPr>
          <p:spPr>
            <a:xfrm>
              <a:off x="2492363" y="5223614"/>
              <a:ext cx="1168861" cy="445373"/>
            </a:xfrm>
            <a:prstGeom prst="rect">
              <a:avLst/>
            </a:prstGeom>
            <a:solidFill>
              <a:srgbClr val="E76618"/>
            </a:solidFill>
            <a:ln w="44450"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black"/>
                  </a:solidFill>
                  <a:effectLst/>
                  <a:uLnTx/>
                  <a:uFillTx/>
                  <a:latin typeface="Trebuchet MS" panose="020B0603020202020204"/>
                  <a:ea typeface="+mn-ea"/>
                  <a:cs typeface="+mn-cs"/>
                </a:rPr>
                <a:t>L0 Register File</a:t>
              </a:r>
            </a:p>
          </p:txBody>
        </p:sp>
        <p:sp>
          <p:nvSpPr>
            <p:cNvPr id="138" name="Rectangle 137">
              <a:extLst>
                <a:ext uri="{FF2B5EF4-FFF2-40B4-BE49-F238E27FC236}">
                  <a16:creationId xmlns:a16="http://schemas.microsoft.com/office/drawing/2014/main" id="{811F915D-140F-B145-8C8E-98972E7B4B5D}"/>
                </a:ext>
              </a:extLst>
            </p:cNvPr>
            <p:cNvSpPr/>
            <p:nvPr/>
          </p:nvSpPr>
          <p:spPr>
            <a:xfrm>
              <a:off x="2482819" y="5864114"/>
              <a:ext cx="1187951" cy="678356"/>
            </a:xfrm>
            <a:prstGeom prst="rect">
              <a:avLst/>
            </a:prstGeom>
            <a:solidFill>
              <a:srgbClr val="002060"/>
            </a:solidFill>
            <a:ln w="0" cap="rnd" cmpd="sng" algn="ctr">
              <a:solidFill>
                <a:srgbClr val="002060"/>
              </a:solidFill>
              <a:prstDash val="solid"/>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Trebuchet MS" panose="020B0603020202020204"/>
                  <a:ea typeface="+mn-ea"/>
                  <a:cs typeface="+mn-cs"/>
                </a:rPr>
                <a:t>ALU + FP </a:t>
              </a:r>
            </a:p>
          </p:txBody>
        </p:sp>
        <p:sp>
          <p:nvSpPr>
            <p:cNvPr id="139" name="Rectangle 138">
              <a:extLst>
                <a:ext uri="{FF2B5EF4-FFF2-40B4-BE49-F238E27FC236}">
                  <a16:creationId xmlns:a16="http://schemas.microsoft.com/office/drawing/2014/main" id="{C8C1E3A0-332B-864B-A65C-4D5D44EC625E}"/>
                </a:ext>
              </a:extLst>
            </p:cNvPr>
            <p:cNvSpPr/>
            <p:nvPr/>
          </p:nvSpPr>
          <p:spPr>
            <a:xfrm>
              <a:off x="4669862" y="5250886"/>
              <a:ext cx="568608" cy="1263970"/>
            </a:xfrm>
            <a:prstGeom prst="rect">
              <a:avLst/>
            </a:prstGeom>
            <a:solidFill>
              <a:srgbClr val="918655">
                <a:lumMod val="75000"/>
              </a:srgbClr>
            </a:solidFill>
            <a:ln w="44450" cap="rnd" cmpd="sng" algn="ctr">
              <a:noFill/>
              <a:prstDash val="solid"/>
            </a:ln>
            <a:effectLst/>
          </p:spPr>
          <p:txBody>
            <a:bodyPr vert="horz"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Trebuchet MS" panose="020B0603020202020204"/>
                  <a:ea typeface="+mn-ea"/>
                  <a:cs typeface="+mn-cs"/>
                </a:rPr>
                <a:t>Write Back</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Trebuchet MS" panose="020B0603020202020204"/>
                  <a:ea typeface="+mn-ea"/>
                  <a:cs typeface="+mn-cs"/>
                </a:rPr>
                <a:t>SYNC</a:t>
              </a:r>
              <a:endParaRPr kumimoji="0" lang="en-US" sz="1100" b="0" i="0" u="none" strike="noStrike" kern="0" cap="none" spc="0" normalizeH="0" baseline="0" noProof="0" dirty="0">
                <a:ln>
                  <a:noFill/>
                </a:ln>
                <a:solidFill>
                  <a:prstClr val="white"/>
                </a:solidFill>
                <a:effectLst/>
                <a:uLnTx/>
                <a:uFillTx/>
                <a:latin typeface="Trebuchet MS" panose="020B0603020202020204"/>
                <a:ea typeface="+mn-ea"/>
                <a:cs typeface="+mn-cs"/>
              </a:endParaRPr>
            </a:p>
          </p:txBody>
        </p:sp>
        <p:sp>
          <p:nvSpPr>
            <p:cNvPr id="140" name="Rectangle 139">
              <a:extLst>
                <a:ext uri="{FF2B5EF4-FFF2-40B4-BE49-F238E27FC236}">
                  <a16:creationId xmlns:a16="http://schemas.microsoft.com/office/drawing/2014/main" id="{15355AEF-14B3-6142-A5AC-DB1825FDAF0B}"/>
                </a:ext>
              </a:extLst>
            </p:cNvPr>
            <p:cNvSpPr/>
            <p:nvPr/>
          </p:nvSpPr>
          <p:spPr>
            <a:xfrm>
              <a:off x="3815513" y="5250886"/>
              <a:ext cx="714911" cy="1263970"/>
            </a:xfrm>
            <a:prstGeom prst="rect">
              <a:avLst/>
            </a:prstGeom>
            <a:solidFill>
              <a:srgbClr val="54A021"/>
            </a:solidFill>
            <a:ln w="44450"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black"/>
                  </a:solidFill>
                  <a:effectLst/>
                  <a:uLnTx/>
                  <a:uFillTx/>
                  <a:latin typeface="Trebuchet MS" panose="020B0603020202020204"/>
                  <a:ea typeface="+mn-ea"/>
                  <a:cs typeface="+mn-cs"/>
                </a:rPr>
                <a:t>Memory Access</a:t>
              </a:r>
              <a:r>
                <a:rPr kumimoji="0" lang="en-US" sz="1000" b="1" i="0" u="none" strike="noStrike" kern="0" cap="none" spc="0" normalizeH="0" baseline="0" noProof="0" dirty="0">
                  <a:ln>
                    <a:noFill/>
                  </a:ln>
                  <a:solidFill>
                    <a:prstClr val="black"/>
                  </a:solidFill>
                  <a:effectLst/>
                  <a:uLnTx/>
                  <a:uFillTx/>
                  <a:latin typeface="Trebuchet MS" panose="020B0603020202020204"/>
                  <a:ea typeface="+mn-ea"/>
                  <a:cs typeface="+mn-cs"/>
                </a:rPr>
                <a:t> </a:t>
              </a:r>
              <a:r>
                <a:rPr kumimoji="0" lang="en-US" sz="1000" b="0" i="0" u="none" strike="noStrike" kern="0" cap="none" spc="0" normalizeH="0" baseline="0" noProof="0" dirty="0">
                  <a:ln>
                    <a:noFill/>
                  </a:ln>
                  <a:solidFill>
                    <a:prstClr val="black"/>
                  </a:solidFill>
                  <a:effectLst/>
                  <a:uLnTx/>
                  <a:uFillTx/>
                  <a:latin typeface="Trebuchet MS" panose="020B0603020202020204"/>
                  <a:ea typeface="+mn-ea"/>
                  <a:cs typeface="+mn-cs"/>
                </a:rPr>
                <a:t>Interface</a:t>
              </a:r>
            </a:p>
          </p:txBody>
        </p:sp>
        <p:sp>
          <p:nvSpPr>
            <p:cNvPr id="141" name="Rectangle 140">
              <a:extLst>
                <a:ext uri="{FF2B5EF4-FFF2-40B4-BE49-F238E27FC236}">
                  <a16:creationId xmlns:a16="http://schemas.microsoft.com/office/drawing/2014/main" id="{608F0538-3B12-FE42-A4B7-31D9254EBF42}"/>
                </a:ext>
              </a:extLst>
            </p:cNvPr>
            <p:cNvSpPr/>
            <p:nvPr/>
          </p:nvSpPr>
          <p:spPr>
            <a:xfrm>
              <a:off x="983573" y="5223614"/>
              <a:ext cx="1344957" cy="1149064"/>
            </a:xfrm>
            <a:prstGeom prst="rect">
              <a:avLst/>
            </a:prstGeom>
            <a:solidFill>
              <a:srgbClr val="918655">
                <a:lumMod val="20000"/>
                <a:lumOff val="80000"/>
              </a:srgbClr>
            </a:solidFill>
            <a:ln w="44450" cap="rnd" cmpd="sng" algn="ctr">
              <a:noFill/>
              <a:prstDash val="solid"/>
            </a:ln>
            <a:effectLst/>
          </p:spPr>
          <p:txBody>
            <a:bodyPr vert="horz" rtlCol="0" anchor="t"/>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Trebuchet MS" panose="020B0603020202020204"/>
                  <a:ea typeface="+mn-ea"/>
                  <a:cs typeface="+mn-cs"/>
                </a:rPr>
                <a:t>Scheduling Unit</a:t>
              </a:r>
              <a:endParaRPr kumimoji="0" lang="en-US" sz="800" b="1" i="0" u="none" strike="noStrike" kern="0" cap="none" spc="0" normalizeH="0" baseline="0" noProof="0" dirty="0">
                <a:ln>
                  <a:noFill/>
                </a:ln>
                <a:solidFill>
                  <a:prstClr val="white"/>
                </a:solidFill>
                <a:effectLst/>
                <a:uLnTx/>
                <a:uFillTx/>
                <a:latin typeface="Trebuchet MS" panose="020B0603020202020204"/>
                <a:ea typeface="+mn-ea"/>
                <a:cs typeface="+mn-cs"/>
              </a:endParaRPr>
            </a:p>
          </p:txBody>
        </p:sp>
        <p:sp>
          <p:nvSpPr>
            <p:cNvPr id="142" name="Rectangle 141">
              <a:extLst>
                <a:ext uri="{FF2B5EF4-FFF2-40B4-BE49-F238E27FC236}">
                  <a16:creationId xmlns:a16="http://schemas.microsoft.com/office/drawing/2014/main" id="{07959866-CA05-7846-B4A8-5EB8FC0E7460}"/>
                </a:ext>
              </a:extLst>
            </p:cNvPr>
            <p:cNvSpPr/>
            <p:nvPr/>
          </p:nvSpPr>
          <p:spPr>
            <a:xfrm>
              <a:off x="1034664" y="5514193"/>
              <a:ext cx="503713" cy="777041"/>
            </a:xfrm>
            <a:prstGeom prst="rect">
              <a:avLst/>
            </a:prstGeom>
            <a:solidFill>
              <a:srgbClr val="918655">
                <a:lumMod val="75000"/>
              </a:srgbClr>
            </a:solidFill>
            <a:ln w="19050" cap="rnd"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Trebuchet MS" panose="020B0603020202020204"/>
                  <a:ea typeface="+mn-ea"/>
                  <a:cs typeface="+mn-cs"/>
                </a:rPr>
                <a:t>FETCH</a:t>
              </a:r>
            </a:p>
          </p:txBody>
        </p:sp>
        <p:sp>
          <p:nvSpPr>
            <p:cNvPr id="143" name="Rectangle 142">
              <a:extLst>
                <a:ext uri="{FF2B5EF4-FFF2-40B4-BE49-F238E27FC236}">
                  <a16:creationId xmlns:a16="http://schemas.microsoft.com/office/drawing/2014/main" id="{C7F81275-9074-A848-A069-20E500542551}"/>
                </a:ext>
              </a:extLst>
            </p:cNvPr>
            <p:cNvSpPr/>
            <p:nvPr/>
          </p:nvSpPr>
          <p:spPr>
            <a:xfrm>
              <a:off x="1668720" y="5514193"/>
              <a:ext cx="609493" cy="777041"/>
            </a:xfrm>
            <a:prstGeom prst="rect">
              <a:avLst/>
            </a:prstGeom>
            <a:solidFill>
              <a:srgbClr val="918655">
                <a:lumMod val="75000"/>
              </a:srgbClr>
            </a:solidFill>
            <a:ln w="19050" cap="rnd"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Trebuchet MS" panose="020B0603020202020204"/>
                  <a:ea typeface="+mn-ea"/>
                  <a:cs typeface="+mn-cs"/>
                </a:rPr>
                <a:t>DECODE</a:t>
              </a:r>
            </a:p>
          </p:txBody>
        </p:sp>
        <p:cxnSp>
          <p:nvCxnSpPr>
            <p:cNvPr id="144" name="Elbow Connector 143">
              <a:extLst>
                <a:ext uri="{FF2B5EF4-FFF2-40B4-BE49-F238E27FC236}">
                  <a16:creationId xmlns:a16="http://schemas.microsoft.com/office/drawing/2014/main" id="{B7E4C4A6-C5B7-AE40-8109-6EB69BA04603}"/>
                </a:ext>
              </a:extLst>
            </p:cNvPr>
            <p:cNvCxnSpPr>
              <a:cxnSpLocks/>
              <a:stCxn id="143" idx="3"/>
              <a:endCxn id="140" idx="0"/>
            </p:cNvCxnSpPr>
            <p:nvPr/>
          </p:nvCxnSpPr>
          <p:spPr>
            <a:xfrm flipV="1">
              <a:off x="2278214" y="5250886"/>
              <a:ext cx="1894755" cy="651828"/>
            </a:xfrm>
            <a:prstGeom prst="bentConnector4">
              <a:avLst>
                <a:gd name="adj1" fmla="val 4639"/>
                <a:gd name="adj2" fmla="val 119378"/>
              </a:avLst>
            </a:prstGeom>
            <a:noFill/>
            <a:ln w="25400" cap="rnd" cmpd="sng" algn="ctr">
              <a:solidFill>
                <a:sysClr val="windowText" lastClr="000000"/>
              </a:solidFill>
              <a:prstDash val="solid"/>
              <a:tailEnd type="triangle"/>
            </a:ln>
            <a:effectLst/>
          </p:spPr>
        </p:cxnSp>
        <p:cxnSp>
          <p:nvCxnSpPr>
            <p:cNvPr id="145" name="Elbow Connector 144">
              <a:extLst>
                <a:ext uri="{FF2B5EF4-FFF2-40B4-BE49-F238E27FC236}">
                  <a16:creationId xmlns:a16="http://schemas.microsoft.com/office/drawing/2014/main" id="{F76466C1-1CBB-6E44-8F6D-9A58F4EBB282}"/>
                </a:ext>
              </a:extLst>
            </p:cNvPr>
            <p:cNvCxnSpPr>
              <a:cxnSpLocks/>
              <a:stCxn id="140" idx="3"/>
              <a:endCxn id="139" idx="1"/>
            </p:cNvCxnSpPr>
            <p:nvPr/>
          </p:nvCxnSpPr>
          <p:spPr>
            <a:xfrm>
              <a:off x="4530424" y="5882870"/>
              <a:ext cx="139439" cy="7018"/>
            </a:xfrm>
            <a:prstGeom prst="bentConnector3">
              <a:avLst>
                <a:gd name="adj1" fmla="val 50000"/>
              </a:avLst>
            </a:prstGeom>
            <a:noFill/>
            <a:ln w="25400" cap="rnd" cmpd="sng" algn="ctr">
              <a:solidFill>
                <a:sysClr val="windowText" lastClr="000000"/>
              </a:solidFill>
              <a:prstDash val="solid"/>
              <a:tailEnd type="triangle"/>
            </a:ln>
            <a:effectLst/>
          </p:spPr>
        </p:cxnSp>
        <p:cxnSp>
          <p:nvCxnSpPr>
            <p:cNvPr id="146" name="Elbow Connector 145">
              <a:extLst>
                <a:ext uri="{FF2B5EF4-FFF2-40B4-BE49-F238E27FC236}">
                  <a16:creationId xmlns:a16="http://schemas.microsoft.com/office/drawing/2014/main" id="{903E5AA3-5082-6548-B6AC-6A6D19EF97D4}"/>
                </a:ext>
              </a:extLst>
            </p:cNvPr>
            <p:cNvCxnSpPr>
              <a:cxnSpLocks/>
              <a:stCxn id="142" idx="3"/>
              <a:endCxn id="143" idx="1"/>
            </p:cNvCxnSpPr>
            <p:nvPr/>
          </p:nvCxnSpPr>
          <p:spPr>
            <a:xfrm>
              <a:off x="1538377" y="5902713"/>
              <a:ext cx="130344" cy="7018"/>
            </a:xfrm>
            <a:prstGeom prst="bentConnector3">
              <a:avLst>
                <a:gd name="adj1" fmla="val 50000"/>
              </a:avLst>
            </a:prstGeom>
            <a:noFill/>
            <a:ln w="25400" cap="rnd" cmpd="sng" algn="ctr">
              <a:solidFill>
                <a:sysClr val="windowText" lastClr="000000"/>
              </a:solidFill>
              <a:prstDash val="solid"/>
              <a:tailEnd type="triangle"/>
            </a:ln>
            <a:effectLst/>
          </p:spPr>
        </p:cxnSp>
        <p:sp>
          <p:nvSpPr>
            <p:cNvPr id="147" name="Rectangle 146">
              <a:extLst>
                <a:ext uri="{FF2B5EF4-FFF2-40B4-BE49-F238E27FC236}">
                  <a16:creationId xmlns:a16="http://schemas.microsoft.com/office/drawing/2014/main" id="{4C875B0C-39A8-C942-9D71-2A62AE730010}"/>
                </a:ext>
              </a:extLst>
            </p:cNvPr>
            <p:cNvSpPr/>
            <p:nvPr/>
          </p:nvSpPr>
          <p:spPr>
            <a:xfrm>
              <a:off x="983573" y="6478237"/>
              <a:ext cx="867488" cy="246424"/>
            </a:xfrm>
            <a:prstGeom prst="rect">
              <a:avLst/>
            </a:prstGeom>
            <a:solidFill>
              <a:srgbClr val="E76618"/>
            </a:solidFill>
            <a:ln w="44450"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Trebuchet MS" panose="020B0603020202020204"/>
                  <a:ea typeface="+mn-ea"/>
                  <a:cs typeface="+mn-cs"/>
                </a:rPr>
                <a:t>L2 Inst Mem</a:t>
              </a:r>
            </a:p>
          </p:txBody>
        </p:sp>
        <p:cxnSp>
          <p:nvCxnSpPr>
            <p:cNvPr id="148" name="Elbow Connector 147">
              <a:extLst>
                <a:ext uri="{FF2B5EF4-FFF2-40B4-BE49-F238E27FC236}">
                  <a16:creationId xmlns:a16="http://schemas.microsoft.com/office/drawing/2014/main" id="{C6A98F3D-0438-7D40-88C1-D07B25806D83}"/>
                </a:ext>
              </a:extLst>
            </p:cNvPr>
            <p:cNvCxnSpPr>
              <a:cxnSpLocks/>
              <a:stCxn id="147" idx="0"/>
              <a:endCxn id="142" idx="2"/>
            </p:cNvCxnSpPr>
            <p:nvPr/>
          </p:nvCxnSpPr>
          <p:spPr>
            <a:xfrm rot="16200000" flipV="1">
              <a:off x="1258416" y="6319337"/>
              <a:ext cx="187003" cy="130796"/>
            </a:xfrm>
            <a:prstGeom prst="bentConnector3">
              <a:avLst>
                <a:gd name="adj1" fmla="val 50001"/>
              </a:avLst>
            </a:prstGeom>
            <a:noFill/>
            <a:ln w="25400" cap="rnd" cmpd="sng" algn="ctr">
              <a:solidFill>
                <a:sysClr val="windowText" lastClr="000000"/>
              </a:solidFill>
              <a:prstDash val="solid"/>
              <a:headEnd type="triangle" w="sm" len="sm"/>
              <a:tailEnd type="triangle" w="sm" len="sm"/>
            </a:ln>
            <a:effectLst/>
          </p:spPr>
        </p:cxnSp>
        <p:cxnSp>
          <p:nvCxnSpPr>
            <p:cNvPr id="149" name="Elbow Connector 148">
              <a:extLst>
                <a:ext uri="{FF2B5EF4-FFF2-40B4-BE49-F238E27FC236}">
                  <a16:creationId xmlns:a16="http://schemas.microsoft.com/office/drawing/2014/main" id="{D8943F3A-20E0-A54A-80B4-0A1C59D27C04}"/>
                </a:ext>
              </a:extLst>
            </p:cNvPr>
            <p:cNvCxnSpPr>
              <a:cxnSpLocks/>
              <a:stCxn id="143" idx="3"/>
              <a:endCxn id="138" idx="1"/>
            </p:cNvCxnSpPr>
            <p:nvPr/>
          </p:nvCxnSpPr>
          <p:spPr>
            <a:xfrm>
              <a:off x="2278214" y="5902713"/>
              <a:ext cx="204605" cy="300578"/>
            </a:xfrm>
            <a:prstGeom prst="bentConnector3">
              <a:avLst>
                <a:gd name="adj1" fmla="val 42205"/>
              </a:avLst>
            </a:prstGeom>
            <a:noFill/>
            <a:ln w="25400" cap="rnd" cmpd="sng" algn="ctr">
              <a:solidFill>
                <a:sysClr val="windowText" lastClr="000000"/>
              </a:solidFill>
              <a:prstDash val="solid"/>
              <a:tailEnd type="triangle"/>
            </a:ln>
            <a:effectLst/>
          </p:spPr>
        </p:cxnSp>
        <p:cxnSp>
          <p:nvCxnSpPr>
            <p:cNvPr id="150" name="Elbow Connector 149">
              <a:extLst>
                <a:ext uri="{FF2B5EF4-FFF2-40B4-BE49-F238E27FC236}">
                  <a16:creationId xmlns:a16="http://schemas.microsoft.com/office/drawing/2014/main" id="{522496DA-3A21-7B4E-9839-DD51486C5C18}"/>
                </a:ext>
              </a:extLst>
            </p:cNvPr>
            <p:cNvCxnSpPr>
              <a:cxnSpLocks/>
              <a:stCxn id="143" idx="3"/>
              <a:endCxn id="137" idx="1"/>
            </p:cNvCxnSpPr>
            <p:nvPr/>
          </p:nvCxnSpPr>
          <p:spPr>
            <a:xfrm flipV="1">
              <a:off x="2278214" y="5446301"/>
              <a:ext cx="214150" cy="456412"/>
            </a:xfrm>
            <a:prstGeom prst="bentConnector3">
              <a:avLst>
                <a:gd name="adj1" fmla="val 40331"/>
              </a:avLst>
            </a:prstGeom>
            <a:noFill/>
            <a:ln w="25400" cap="rnd" cmpd="sng" algn="ctr">
              <a:solidFill>
                <a:sysClr val="windowText" lastClr="000000"/>
              </a:solidFill>
              <a:prstDash val="solid"/>
              <a:tailEnd type="triangle"/>
            </a:ln>
            <a:effectLst/>
          </p:spPr>
        </p:cxnSp>
        <p:cxnSp>
          <p:nvCxnSpPr>
            <p:cNvPr id="151" name="Elbow Connector 150">
              <a:extLst>
                <a:ext uri="{FF2B5EF4-FFF2-40B4-BE49-F238E27FC236}">
                  <a16:creationId xmlns:a16="http://schemas.microsoft.com/office/drawing/2014/main" id="{94804A79-7B42-1E44-A96C-AFCB730C4CC9}"/>
                </a:ext>
              </a:extLst>
            </p:cNvPr>
            <p:cNvCxnSpPr>
              <a:cxnSpLocks/>
              <a:stCxn id="138" idx="0"/>
              <a:endCxn id="137" idx="2"/>
            </p:cNvCxnSpPr>
            <p:nvPr/>
          </p:nvCxnSpPr>
          <p:spPr>
            <a:xfrm rot="16200000" flipV="1">
              <a:off x="2979231" y="5766550"/>
              <a:ext cx="195126" cy="1"/>
            </a:xfrm>
            <a:prstGeom prst="bentConnector3">
              <a:avLst>
                <a:gd name="adj1" fmla="val 50000"/>
              </a:avLst>
            </a:prstGeom>
            <a:noFill/>
            <a:ln w="25400" cap="rnd" cmpd="sng" algn="ctr">
              <a:solidFill>
                <a:sysClr val="windowText" lastClr="000000"/>
              </a:solidFill>
              <a:prstDash val="solid"/>
              <a:headEnd type="triangle" w="med" len="med"/>
              <a:tailEnd type="triangle" w="med" len="med"/>
            </a:ln>
            <a:effectLst/>
          </p:spPr>
        </p:cxnSp>
        <p:cxnSp>
          <p:nvCxnSpPr>
            <p:cNvPr id="152" name="Elbow Connector 151">
              <a:extLst>
                <a:ext uri="{FF2B5EF4-FFF2-40B4-BE49-F238E27FC236}">
                  <a16:creationId xmlns:a16="http://schemas.microsoft.com/office/drawing/2014/main" id="{BAC92721-382B-1B40-84F6-75F4D679B828}"/>
                </a:ext>
              </a:extLst>
            </p:cNvPr>
            <p:cNvCxnSpPr>
              <a:cxnSpLocks/>
            </p:cNvCxnSpPr>
            <p:nvPr/>
          </p:nvCxnSpPr>
          <p:spPr>
            <a:xfrm rot="16200000" flipV="1">
              <a:off x="2654816" y="5766550"/>
              <a:ext cx="195126" cy="1"/>
            </a:xfrm>
            <a:prstGeom prst="bentConnector3">
              <a:avLst>
                <a:gd name="adj1" fmla="val 50000"/>
              </a:avLst>
            </a:prstGeom>
            <a:noFill/>
            <a:ln w="25400" cap="rnd" cmpd="sng" algn="ctr">
              <a:solidFill>
                <a:sysClr val="windowText" lastClr="000000"/>
              </a:solidFill>
              <a:prstDash val="solid"/>
              <a:headEnd type="triangle" w="med" len="med"/>
              <a:tailEnd type="triangle" w="med" len="med"/>
            </a:ln>
            <a:effectLst/>
          </p:spPr>
        </p:cxnSp>
        <p:cxnSp>
          <p:nvCxnSpPr>
            <p:cNvPr id="153" name="Elbow Connector 152">
              <a:extLst>
                <a:ext uri="{FF2B5EF4-FFF2-40B4-BE49-F238E27FC236}">
                  <a16:creationId xmlns:a16="http://schemas.microsoft.com/office/drawing/2014/main" id="{1D5A3917-560B-E04B-9AA8-ECD88BDD8485}"/>
                </a:ext>
              </a:extLst>
            </p:cNvPr>
            <p:cNvCxnSpPr>
              <a:cxnSpLocks/>
            </p:cNvCxnSpPr>
            <p:nvPr/>
          </p:nvCxnSpPr>
          <p:spPr>
            <a:xfrm rot="16200000" flipV="1">
              <a:off x="3303646" y="5766550"/>
              <a:ext cx="195126" cy="1"/>
            </a:xfrm>
            <a:prstGeom prst="bentConnector3">
              <a:avLst>
                <a:gd name="adj1" fmla="val 50000"/>
              </a:avLst>
            </a:prstGeom>
            <a:noFill/>
            <a:ln w="25400" cap="rnd" cmpd="sng" algn="ctr">
              <a:solidFill>
                <a:sysClr val="windowText" lastClr="000000"/>
              </a:solidFill>
              <a:prstDash val="solid"/>
              <a:headEnd type="triangle" w="med" len="med"/>
              <a:tailEnd type="triangle" w="med" len="med"/>
            </a:ln>
            <a:effectLst/>
          </p:spPr>
        </p:cxnSp>
        <p:cxnSp>
          <p:nvCxnSpPr>
            <p:cNvPr id="154" name="Elbow Connector 153">
              <a:extLst>
                <a:ext uri="{FF2B5EF4-FFF2-40B4-BE49-F238E27FC236}">
                  <a16:creationId xmlns:a16="http://schemas.microsoft.com/office/drawing/2014/main" id="{8146A379-AEF0-9241-987D-D2E72533FC4F}"/>
                </a:ext>
              </a:extLst>
            </p:cNvPr>
            <p:cNvCxnSpPr>
              <a:cxnSpLocks/>
              <a:stCxn id="138" idx="2"/>
              <a:endCxn id="139" idx="2"/>
            </p:cNvCxnSpPr>
            <p:nvPr/>
          </p:nvCxnSpPr>
          <p:spPr>
            <a:xfrm rot="5400000" flipH="1" flipV="1">
              <a:off x="4001674" y="5589977"/>
              <a:ext cx="27614" cy="1877371"/>
            </a:xfrm>
            <a:prstGeom prst="bentConnector3">
              <a:avLst>
                <a:gd name="adj1" fmla="val -457410"/>
              </a:avLst>
            </a:prstGeom>
            <a:noFill/>
            <a:ln w="25400" cap="rnd" cmpd="sng" algn="ctr">
              <a:solidFill>
                <a:sysClr val="windowText" lastClr="000000"/>
              </a:solidFill>
              <a:prstDash val="solid"/>
              <a:tailEnd type="triangle"/>
            </a:ln>
            <a:effectLst/>
          </p:spPr>
        </p:cxnSp>
        <p:cxnSp>
          <p:nvCxnSpPr>
            <p:cNvPr id="155" name="Elbow Connector 154">
              <a:extLst>
                <a:ext uri="{FF2B5EF4-FFF2-40B4-BE49-F238E27FC236}">
                  <a16:creationId xmlns:a16="http://schemas.microsoft.com/office/drawing/2014/main" id="{270DB8B1-11B6-3246-B8D2-DD5A12689BFD}"/>
                </a:ext>
              </a:extLst>
            </p:cNvPr>
            <p:cNvCxnSpPr>
              <a:cxnSpLocks/>
              <a:stCxn id="139" idx="0"/>
              <a:endCxn id="141" idx="0"/>
            </p:cNvCxnSpPr>
            <p:nvPr/>
          </p:nvCxnSpPr>
          <p:spPr>
            <a:xfrm rot="16200000" flipV="1">
              <a:off x="3291474" y="3588192"/>
              <a:ext cx="27272" cy="3298115"/>
            </a:xfrm>
            <a:prstGeom prst="bentConnector3">
              <a:avLst>
                <a:gd name="adj1" fmla="val 731574"/>
              </a:avLst>
            </a:prstGeom>
            <a:noFill/>
            <a:ln w="25400" cap="rnd" cmpd="sng" algn="ctr">
              <a:solidFill>
                <a:sysClr val="windowText" lastClr="000000"/>
              </a:solidFill>
              <a:prstDash val="solid"/>
              <a:tailEnd type="triangle"/>
            </a:ln>
            <a:effectLst/>
          </p:spPr>
        </p:cxnSp>
        <p:cxnSp>
          <p:nvCxnSpPr>
            <p:cNvPr id="156" name="Straight Connector 155">
              <a:extLst>
                <a:ext uri="{FF2B5EF4-FFF2-40B4-BE49-F238E27FC236}">
                  <a16:creationId xmlns:a16="http://schemas.microsoft.com/office/drawing/2014/main" id="{1FC1D525-B641-A346-BBD0-9118877ED24A}"/>
                </a:ext>
              </a:extLst>
            </p:cNvPr>
            <p:cNvCxnSpPr>
              <a:cxnSpLocks/>
            </p:cNvCxnSpPr>
            <p:nvPr/>
          </p:nvCxnSpPr>
          <p:spPr>
            <a:xfrm flipH="1">
              <a:off x="906777" y="4401555"/>
              <a:ext cx="1583751" cy="561514"/>
            </a:xfrm>
            <a:prstGeom prst="line">
              <a:avLst/>
            </a:prstGeom>
            <a:noFill/>
            <a:ln w="28575" cap="rnd" cmpd="sng" algn="ctr">
              <a:solidFill>
                <a:srgbClr val="002060"/>
              </a:solidFill>
              <a:prstDash val="dash"/>
            </a:ln>
            <a:effectLst/>
          </p:spPr>
        </p:cxnSp>
        <p:cxnSp>
          <p:nvCxnSpPr>
            <p:cNvPr id="157" name="Straight Connector 156">
              <a:extLst>
                <a:ext uri="{FF2B5EF4-FFF2-40B4-BE49-F238E27FC236}">
                  <a16:creationId xmlns:a16="http://schemas.microsoft.com/office/drawing/2014/main" id="{FCF9ED9D-7498-804F-8CF8-33D30F0A37C8}"/>
                </a:ext>
              </a:extLst>
            </p:cNvPr>
            <p:cNvCxnSpPr>
              <a:cxnSpLocks/>
            </p:cNvCxnSpPr>
            <p:nvPr/>
          </p:nvCxnSpPr>
          <p:spPr>
            <a:xfrm>
              <a:off x="3676388" y="2283127"/>
              <a:ext cx="1671059" cy="552149"/>
            </a:xfrm>
            <a:prstGeom prst="line">
              <a:avLst/>
            </a:prstGeom>
            <a:noFill/>
            <a:ln w="28575" cap="rnd" cmpd="sng" algn="ctr">
              <a:solidFill>
                <a:srgbClr val="002060"/>
              </a:solidFill>
              <a:prstDash val="dash"/>
            </a:ln>
            <a:effectLst/>
          </p:spPr>
        </p:cxnSp>
        <p:cxnSp>
          <p:nvCxnSpPr>
            <p:cNvPr id="158" name="Straight Connector 157">
              <a:extLst>
                <a:ext uri="{FF2B5EF4-FFF2-40B4-BE49-F238E27FC236}">
                  <a16:creationId xmlns:a16="http://schemas.microsoft.com/office/drawing/2014/main" id="{E222F67D-27E4-A04B-A912-385C68D82A5A}"/>
                </a:ext>
              </a:extLst>
            </p:cNvPr>
            <p:cNvCxnSpPr>
              <a:cxnSpLocks/>
            </p:cNvCxnSpPr>
            <p:nvPr/>
          </p:nvCxnSpPr>
          <p:spPr>
            <a:xfrm>
              <a:off x="3676388" y="4410919"/>
              <a:ext cx="1671059" cy="552149"/>
            </a:xfrm>
            <a:prstGeom prst="line">
              <a:avLst/>
            </a:prstGeom>
            <a:noFill/>
            <a:ln w="28575" cap="rnd" cmpd="sng" algn="ctr">
              <a:solidFill>
                <a:srgbClr val="002060"/>
              </a:solidFill>
              <a:prstDash val="dash"/>
            </a:ln>
            <a:effectLst/>
          </p:spPr>
        </p:cxnSp>
        <p:sp>
          <p:nvSpPr>
            <p:cNvPr id="159" name="Freeform 158">
              <a:extLst>
                <a:ext uri="{FF2B5EF4-FFF2-40B4-BE49-F238E27FC236}">
                  <a16:creationId xmlns:a16="http://schemas.microsoft.com/office/drawing/2014/main" id="{FF9378A9-836A-C440-88C2-398FBE6A5B57}"/>
                </a:ext>
              </a:extLst>
            </p:cNvPr>
            <p:cNvSpPr/>
            <p:nvPr/>
          </p:nvSpPr>
          <p:spPr>
            <a:xfrm>
              <a:off x="3666842" y="3322749"/>
              <a:ext cx="721608" cy="1940107"/>
            </a:xfrm>
            <a:custGeom>
              <a:avLst/>
              <a:gdLst>
                <a:gd name="connsiteX0" fmla="*/ 0 w 1389888"/>
                <a:gd name="connsiteY0" fmla="*/ 0 h 3511296"/>
                <a:gd name="connsiteX1" fmla="*/ 173736 w 1389888"/>
                <a:gd name="connsiteY1" fmla="*/ 0 h 3511296"/>
                <a:gd name="connsiteX2" fmla="*/ 173736 w 1389888"/>
                <a:gd name="connsiteY2" fmla="*/ 2679192 h 3511296"/>
                <a:gd name="connsiteX3" fmla="*/ 1389888 w 1389888"/>
                <a:gd name="connsiteY3" fmla="*/ 2679192 h 3511296"/>
                <a:gd name="connsiteX4" fmla="*/ 1389888 w 1389888"/>
                <a:gd name="connsiteY4" fmla="*/ 3511296 h 3511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88" h="3511296">
                  <a:moveTo>
                    <a:pt x="0" y="0"/>
                  </a:moveTo>
                  <a:lnTo>
                    <a:pt x="173736" y="0"/>
                  </a:lnTo>
                  <a:lnTo>
                    <a:pt x="173736" y="2679192"/>
                  </a:lnTo>
                  <a:lnTo>
                    <a:pt x="1389888" y="2679192"/>
                  </a:lnTo>
                  <a:lnTo>
                    <a:pt x="1389888" y="3511296"/>
                  </a:lnTo>
                </a:path>
              </a:pathLst>
            </a:custGeom>
            <a:noFill/>
            <a:ln w="25400" cap="rnd" cmpd="sng" algn="ctr">
              <a:solidFill>
                <a:srgbClr val="C00000"/>
              </a:solidFill>
              <a:prstDash val="sysDot"/>
              <a:headEnd type="triangle" w="med" len="sm"/>
              <a:tailEnd type="triangl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latin typeface="Trebuchet MS" panose="020B0603020202020204"/>
                <a:ea typeface="+mn-ea"/>
                <a:cs typeface="+mn-cs"/>
              </a:endParaRPr>
            </a:p>
          </p:txBody>
        </p:sp>
        <p:sp>
          <p:nvSpPr>
            <p:cNvPr id="160" name="TextBox 159">
              <a:extLst>
                <a:ext uri="{FF2B5EF4-FFF2-40B4-BE49-F238E27FC236}">
                  <a16:creationId xmlns:a16="http://schemas.microsoft.com/office/drawing/2014/main" id="{DE339EB0-4372-E543-8288-8DEC9BDB0127}"/>
                </a:ext>
              </a:extLst>
            </p:cNvPr>
            <p:cNvSpPr txBox="1"/>
            <p:nvPr/>
          </p:nvSpPr>
          <p:spPr>
            <a:xfrm>
              <a:off x="597745" y="5718062"/>
              <a:ext cx="359394"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E76618">
                      <a:lumMod val="75000"/>
                    </a:srgbClr>
                  </a:solidFill>
                  <a:effectLst/>
                  <a:uLnTx/>
                  <a:uFillTx/>
                  <a:latin typeface="Trebuchet MS" panose="020B0603020202020204"/>
                </a:rPr>
                <a:t>L0</a:t>
              </a:r>
            </a:p>
          </p:txBody>
        </p:sp>
        <p:cxnSp>
          <p:nvCxnSpPr>
            <p:cNvPr id="161" name="Straight Connector 160">
              <a:extLst>
                <a:ext uri="{FF2B5EF4-FFF2-40B4-BE49-F238E27FC236}">
                  <a16:creationId xmlns:a16="http://schemas.microsoft.com/office/drawing/2014/main" id="{5B543FFC-5B34-B34C-AF44-3DE979B23F34}"/>
                </a:ext>
              </a:extLst>
            </p:cNvPr>
            <p:cNvCxnSpPr>
              <a:cxnSpLocks/>
              <a:endCxn id="160" idx="0"/>
            </p:cNvCxnSpPr>
            <p:nvPr/>
          </p:nvCxnSpPr>
          <p:spPr>
            <a:xfrm flipH="1">
              <a:off x="777442" y="4963069"/>
              <a:ext cx="2484" cy="754993"/>
            </a:xfrm>
            <a:prstGeom prst="line">
              <a:avLst/>
            </a:prstGeom>
            <a:noFill/>
            <a:ln w="3175" cap="rnd" cmpd="sng" algn="ctr">
              <a:solidFill>
                <a:srgbClr val="E76618">
                  <a:lumMod val="75000"/>
                </a:srgbClr>
              </a:solidFill>
              <a:prstDash val="solid"/>
              <a:headEnd type="triangle" w="med" len="sm"/>
            </a:ln>
            <a:effectLst/>
          </p:spPr>
        </p:cxnSp>
        <p:cxnSp>
          <p:nvCxnSpPr>
            <p:cNvPr id="162" name="Straight Connector 161">
              <a:extLst>
                <a:ext uri="{FF2B5EF4-FFF2-40B4-BE49-F238E27FC236}">
                  <a16:creationId xmlns:a16="http://schemas.microsoft.com/office/drawing/2014/main" id="{F9CF3AA1-D08D-8940-8054-ECBC597ADD52}"/>
                </a:ext>
              </a:extLst>
            </p:cNvPr>
            <p:cNvCxnSpPr>
              <a:cxnSpLocks/>
              <a:endCxn id="160" idx="2"/>
            </p:cNvCxnSpPr>
            <p:nvPr/>
          </p:nvCxnSpPr>
          <p:spPr>
            <a:xfrm flipH="1" flipV="1">
              <a:off x="777442" y="5995061"/>
              <a:ext cx="826" cy="751996"/>
            </a:xfrm>
            <a:prstGeom prst="line">
              <a:avLst/>
            </a:prstGeom>
            <a:noFill/>
            <a:ln w="3175" cap="rnd" cmpd="sng" algn="ctr">
              <a:solidFill>
                <a:srgbClr val="E76618">
                  <a:lumMod val="75000"/>
                </a:srgbClr>
              </a:solidFill>
              <a:prstDash val="solid"/>
              <a:headEnd type="triangle" w="med" len="sm"/>
            </a:ln>
            <a:effectLst/>
          </p:spPr>
        </p:cxnSp>
        <p:cxnSp>
          <p:nvCxnSpPr>
            <p:cNvPr id="163" name="Straight Arrow Connector 162">
              <a:extLst>
                <a:ext uri="{FF2B5EF4-FFF2-40B4-BE49-F238E27FC236}">
                  <a16:creationId xmlns:a16="http://schemas.microsoft.com/office/drawing/2014/main" id="{B52C1715-E3E0-E04F-BE6C-F920B57143B6}"/>
                </a:ext>
              </a:extLst>
            </p:cNvPr>
            <p:cNvCxnSpPr>
              <a:cxnSpLocks/>
            </p:cNvCxnSpPr>
            <p:nvPr/>
          </p:nvCxnSpPr>
          <p:spPr>
            <a:xfrm flipV="1">
              <a:off x="2975587" y="375730"/>
              <a:ext cx="0" cy="327999"/>
            </a:xfrm>
            <a:prstGeom prst="straightConnector1">
              <a:avLst/>
            </a:prstGeom>
            <a:noFill/>
            <a:ln w="22225" cap="rnd" cmpd="sng" algn="ctr">
              <a:solidFill>
                <a:srgbClr val="E76618">
                  <a:lumMod val="50000"/>
                </a:srgbClr>
              </a:solidFill>
              <a:prstDash val="sysDash"/>
              <a:tailEnd type="triangle"/>
            </a:ln>
            <a:effectLst/>
          </p:spPr>
        </p:cxnSp>
        <p:sp>
          <p:nvSpPr>
            <p:cNvPr id="164" name="TextBox 163">
              <a:extLst>
                <a:ext uri="{FF2B5EF4-FFF2-40B4-BE49-F238E27FC236}">
                  <a16:creationId xmlns:a16="http://schemas.microsoft.com/office/drawing/2014/main" id="{14F26D9C-78BA-F244-A322-F4BEFB69EFE4}"/>
                </a:ext>
              </a:extLst>
            </p:cNvPr>
            <p:cNvSpPr txBox="1"/>
            <p:nvPr/>
          </p:nvSpPr>
          <p:spPr>
            <a:xfrm>
              <a:off x="2381514" y="79492"/>
              <a:ext cx="1188147" cy="261610"/>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Trebuchet MS" panose="020B0603020202020204"/>
                </a:rPr>
                <a:t>To higher levels</a:t>
              </a:r>
            </a:p>
          </p:txBody>
        </p:sp>
        <p:sp>
          <p:nvSpPr>
            <p:cNvPr id="165" name="TextBox 164">
              <a:extLst>
                <a:ext uri="{FF2B5EF4-FFF2-40B4-BE49-F238E27FC236}">
                  <a16:creationId xmlns:a16="http://schemas.microsoft.com/office/drawing/2014/main" id="{78FC3842-69F8-BC4B-893E-5D5CE4CBD0FE}"/>
                </a:ext>
              </a:extLst>
            </p:cNvPr>
            <p:cNvSpPr txBox="1"/>
            <p:nvPr/>
          </p:nvSpPr>
          <p:spPr>
            <a:xfrm>
              <a:off x="597745" y="3617650"/>
              <a:ext cx="359394"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E76618">
                      <a:lumMod val="75000"/>
                    </a:srgbClr>
                  </a:solidFill>
                  <a:effectLst/>
                  <a:uLnTx/>
                  <a:uFillTx/>
                  <a:latin typeface="Trebuchet MS" panose="020B0603020202020204"/>
                </a:rPr>
                <a:t>L1</a:t>
              </a:r>
            </a:p>
          </p:txBody>
        </p:sp>
        <p:cxnSp>
          <p:nvCxnSpPr>
            <p:cNvPr id="166" name="Straight Connector 165">
              <a:extLst>
                <a:ext uri="{FF2B5EF4-FFF2-40B4-BE49-F238E27FC236}">
                  <a16:creationId xmlns:a16="http://schemas.microsoft.com/office/drawing/2014/main" id="{7D8454E3-D81F-6543-AB99-3B6B0BC446C1}"/>
                </a:ext>
              </a:extLst>
            </p:cNvPr>
            <p:cNvCxnSpPr>
              <a:cxnSpLocks/>
              <a:endCxn id="165" idx="0"/>
            </p:cNvCxnSpPr>
            <p:nvPr/>
          </p:nvCxnSpPr>
          <p:spPr>
            <a:xfrm flipH="1">
              <a:off x="777442" y="2862657"/>
              <a:ext cx="2484" cy="754993"/>
            </a:xfrm>
            <a:prstGeom prst="line">
              <a:avLst/>
            </a:prstGeom>
            <a:noFill/>
            <a:ln w="3175" cap="rnd" cmpd="sng" algn="ctr">
              <a:solidFill>
                <a:srgbClr val="E76618">
                  <a:lumMod val="75000"/>
                </a:srgbClr>
              </a:solidFill>
              <a:prstDash val="solid"/>
              <a:headEnd type="triangle" w="med" len="sm"/>
            </a:ln>
            <a:effectLst/>
          </p:spPr>
        </p:cxnSp>
        <p:cxnSp>
          <p:nvCxnSpPr>
            <p:cNvPr id="167" name="Straight Connector 166">
              <a:extLst>
                <a:ext uri="{FF2B5EF4-FFF2-40B4-BE49-F238E27FC236}">
                  <a16:creationId xmlns:a16="http://schemas.microsoft.com/office/drawing/2014/main" id="{5EF6ED1A-45AC-CB4B-97BA-C67284F9E227}"/>
                </a:ext>
              </a:extLst>
            </p:cNvPr>
            <p:cNvCxnSpPr>
              <a:cxnSpLocks/>
              <a:endCxn id="165" idx="2"/>
            </p:cNvCxnSpPr>
            <p:nvPr/>
          </p:nvCxnSpPr>
          <p:spPr>
            <a:xfrm flipH="1" flipV="1">
              <a:off x="777442" y="3894649"/>
              <a:ext cx="827" cy="751996"/>
            </a:xfrm>
            <a:prstGeom prst="line">
              <a:avLst/>
            </a:prstGeom>
            <a:noFill/>
            <a:ln w="3175" cap="rnd" cmpd="sng" algn="ctr">
              <a:solidFill>
                <a:srgbClr val="E76618">
                  <a:lumMod val="75000"/>
                </a:srgbClr>
              </a:solidFill>
              <a:prstDash val="solid"/>
              <a:headEnd type="triangle" w="med" len="sm"/>
            </a:ln>
            <a:effectLst/>
          </p:spPr>
        </p:cxnSp>
        <p:sp>
          <p:nvSpPr>
            <p:cNvPr id="168" name="TextBox 167">
              <a:extLst>
                <a:ext uri="{FF2B5EF4-FFF2-40B4-BE49-F238E27FC236}">
                  <a16:creationId xmlns:a16="http://schemas.microsoft.com/office/drawing/2014/main" id="{0BE9BDB3-52C8-7B4B-88F0-9A81A9578BAC}"/>
                </a:ext>
              </a:extLst>
            </p:cNvPr>
            <p:cNvSpPr txBox="1"/>
            <p:nvPr/>
          </p:nvSpPr>
          <p:spPr>
            <a:xfrm>
              <a:off x="597745" y="1458718"/>
              <a:ext cx="359394"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E76618">
                      <a:lumMod val="75000"/>
                    </a:srgbClr>
                  </a:solidFill>
                  <a:effectLst/>
                  <a:uLnTx/>
                  <a:uFillTx/>
                  <a:latin typeface="Trebuchet MS" panose="020B0603020202020204"/>
                </a:rPr>
                <a:t>L2</a:t>
              </a:r>
            </a:p>
          </p:txBody>
        </p:sp>
        <p:cxnSp>
          <p:nvCxnSpPr>
            <p:cNvPr id="169" name="Straight Connector 168">
              <a:extLst>
                <a:ext uri="{FF2B5EF4-FFF2-40B4-BE49-F238E27FC236}">
                  <a16:creationId xmlns:a16="http://schemas.microsoft.com/office/drawing/2014/main" id="{5C3EF5A5-BF5C-8147-B370-2D4E0DFE398F}"/>
                </a:ext>
              </a:extLst>
            </p:cNvPr>
            <p:cNvCxnSpPr>
              <a:cxnSpLocks/>
              <a:endCxn id="168" idx="0"/>
            </p:cNvCxnSpPr>
            <p:nvPr/>
          </p:nvCxnSpPr>
          <p:spPr>
            <a:xfrm flipH="1">
              <a:off x="777442" y="703725"/>
              <a:ext cx="2484" cy="754993"/>
            </a:xfrm>
            <a:prstGeom prst="line">
              <a:avLst/>
            </a:prstGeom>
            <a:noFill/>
            <a:ln w="3175" cap="rnd" cmpd="sng" algn="ctr">
              <a:solidFill>
                <a:srgbClr val="E76618">
                  <a:lumMod val="75000"/>
                </a:srgbClr>
              </a:solidFill>
              <a:prstDash val="solid"/>
              <a:headEnd type="triangle" w="med" len="sm"/>
            </a:ln>
            <a:effectLst/>
          </p:spPr>
        </p:cxnSp>
        <p:cxnSp>
          <p:nvCxnSpPr>
            <p:cNvPr id="170" name="Straight Connector 169">
              <a:extLst>
                <a:ext uri="{FF2B5EF4-FFF2-40B4-BE49-F238E27FC236}">
                  <a16:creationId xmlns:a16="http://schemas.microsoft.com/office/drawing/2014/main" id="{29BF028A-E1EA-7346-8E4A-ECC6D20171B6}"/>
                </a:ext>
              </a:extLst>
            </p:cNvPr>
            <p:cNvCxnSpPr>
              <a:cxnSpLocks/>
              <a:endCxn id="168" idx="2"/>
            </p:cNvCxnSpPr>
            <p:nvPr/>
          </p:nvCxnSpPr>
          <p:spPr>
            <a:xfrm flipH="1" flipV="1">
              <a:off x="777442" y="1735717"/>
              <a:ext cx="827" cy="751996"/>
            </a:xfrm>
            <a:prstGeom prst="line">
              <a:avLst/>
            </a:prstGeom>
            <a:noFill/>
            <a:ln w="3175" cap="rnd" cmpd="sng" algn="ctr">
              <a:solidFill>
                <a:srgbClr val="E76618">
                  <a:lumMod val="75000"/>
                </a:srgbClr>
              </a:solidFill>
              <a:prstDash val="solid"/>
              <a:headEnd type="triangle" w="med" len="sm"/>
            </a:ln>
            <a:effectLst/>
          </p:spPr>
        </p:cxnSp>
      </p:grpSp>
      <p:pic>
        <p:nvPicPr>
          <p:cNvPr id="84" name="Content Placeholder 4" descr="A screenshot of a cell phone&#10;&#10;Description automatically generated">
            <a:extLst>
              <a:ext uri="{FF2B5EF4-FFF2-40B4-BE49-F238E27FC236}">
                <a16:creationId xmlns:a16="http://schemas.microsoft.com/office/drawing/2014/main" id="{3DD396AC-F4E1-CB4F-9F98-C668B9132D1E}"/>
              </a:ext>
            </a:extLst>
          </p:cNvPr>
          <p:cNvPicPr>
            <a:picLocks noGrp="1" noChangeAspect="1"/>
          </p:cNvPicPr>
          <p:nvPr>
            <p:ph idx="1"/>
          </p:nvPr>
        </p:nvPicPr>
        <p:blipFill>
          <a:blip r:embed="rId2"/>
          <a:stretch>
            <a:fillRect/>
          </a:stretch>
        </p:blipFill>
        <p:spPr>
          <a:xfrm>
            <a:off x="5868627" y="934212"/>
            <a:ext cx="3310464" cy="1384960"/>
          </a:xfrm>
          <a:ln w="53975">
            <a:solidFill>
              <a:srgbClr val="00B050"/>
            </a:solidFill>
          </a:ln>
        </p:spPr>
      </p:pic>
      <p:cxnSp>
        <p:nvCxnSpPr>
          <p:cNvPr id="88" name="Straight Connector 87">
            <a:extLst>
              <a:ext uri="{FF2B5EF4-FFF2-40B4-BE49-F238E27FC236}">
                <a16:creationId xmlns:a16="http://schemas.microsoft.com/office/drawing/2014/main" id="{C76B291E-A89E-E540-81F6-1FB218CCD920}"/>
              </a:ext>
            </a:extLst>
          </p:cNvPr>
          <p:cNvCxnSpPr>
            <a:cxnSpLocks/>
          </p:cNvCxnSpPr>
          <p:nvPr/>
        </p:nvCxnSpPr>
        <p:spPr>
          <a:xfrm>
            <a:off x="5358845" y="5813978"/>
            <a:ext cx="3402330" cy="11113"/>
          </a:xfrm>
          <a:prstGeom prst="line">
            <a:avLst/>
          </a:prstGeom>
          <a:ln w="539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ECE06F1-37D7-C046-BBEB-F1E24ECCF297}"/>
              </a:ext>
            </a:extLst>
          </p:cNvPr>
          <p:cNvCxnSpPr>
            <a:cxnSpLocks/>
          </p:cNvCxnSpPr>
          <p:nvPr/>
        </p:nvCxnSpPr>
        <p:spPr>
          <a:xfrm flipV="1">
            <a:off x="5358845" y="3686184"/>
            <a:ext cx="476180" cy="1"/>
          </a:xfrm>
          <a:prstGeom prst="line">
            <a:avLst/>
          </a:prstGeom>
          <a:ln w="539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5BF1F88-15AC-B74F-8407-CF9545935960}"/>
              </a:ext>
            </a:extLst>
          </p:cNvPr>
          <p:cNvCxnSpPr>
            <a:cxnSpLocks/>
          </p:cNvCxnSpPr>
          <p:nvPr/>
        </p:nvCxnSpPr>
        <p:spPr>
          <a:xfrm flipV="1">
            <a:off x="5357010" y="1554186"/>
            <a:ext cx="476181" cy="449"/>
          </a:xfrm>
          <a:prstGeom prst="line">
            <a:avLst/>
          </a:prstGeom>
          <a:ln w="53975">
            <a:solidFill>
              <a:srgbClr val="00B050"/>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C23DF3DC-39AB-134D-BC56-9674FCF45D26}"/>
              </a:ext>
            </a:extLst>
          </p:cNvPr>
          <p:cNvPicPr>
            <a:picLocks noChangeAspect="1"/>
          </p:cNvPicPr>
          <p:nvPr/>
        </p:nvPicPr>
        <p:blipFill>
          <a:blip r:embed="rId3"/>
          <a:stretch>
            <a:fillRect/>
          </a:stretch>
        </p:blipFill>
        <p:spPr>
          <a:xfrm>
            <a:off x="5899547" y="2474498"/>
            <a:ext cx="2620040" cy="3114034"/>
          </a:xfrm>
          <a:prstGeom prst="rect">
            <a:avLst/>
          </a:prstGeom>
          <a:ln w="53975">
            <a:solidFill>
              <a:srgbClr val="FFC000"/>
            </a:solidFill>
          </a:ln>
        </p:spPr>
      </p:pic>
      <p:pic>
        <p:nvPicPr>
          <p:cNvPr id="3" name="Picture 2">
            <a:extLst>
              <a:ext uri="{FF2B5EF4-FFF2-40B4-BE49-F238E27FC236}">
                <a16:creationId xmlns:a16="http://schemas.microsoft.com/office/drawing/2014/main" id="{55C81B80-5370-9940-B5D2-B275D2938197}"/>
              </a:ext>
            </a:extLst>
          </p:cNvPr>
          <p:cNvPicPr>
            <a:picLocks noChangeAspect="1"/>
          </p:cNvPicPr>
          <p:nvPr/>
        </p:nvPicPr>
        <p:blipFill>
          <a:blip r:embed="rId4"/>
          <a:stretch>
            <a:fillRect/>
          </a:stretch>
        </p:blipFill>
        <p:spPr>
          <a:xfrm>
            <a:off x="8761175" y="4293114"/>
            <a:ext cx="3161537" cy="2443006"/>
          </a:xfrm>
          <a:prstGeom prst="rect">
            <a:avLst/>
          </a:prstGeom>
          <a:ln w="53975">
            <a:solidFill>
              <a:schemeClr val="accent2"/>
            </a:solidFill>
          </a:ln>
        </p:spPr>
      </p:pic>
      <p:sp>
        <p:nvSpPr>
          <p:cNvPr id="85" name="Slide Number Placeholder 84">
            <a:extLst>
              <a:ext uri="{FF2B5EF4-FFF2-40B4-BE49-F238E27FC236}">
                <a16:creationId xmlns:a16="http://schemas.microsoft.com/office/drawing/2014/main" id="{8288163A-BAFD-3D45-A6C1-B558AF836CAF}"/>
              </a:ext>
            </a:extLst>
          </p:cNvPr>
          <p:cNvSpPr>
            <a:spLocks noGrp="1"/>
          </p:cNvSpPr>
          <p:nvPr>
            <p:ph type="sldNum" sz="quarter" idx="12"/>
          </p:nvPr>
        </p:nvSpPr>
        <p:spPr/>
        <p:txBody>
          <a:bodyPr/>
          <a:lstStyle/>
          <a:p>
            <a:fld id="{4FAB73BC-B049-4115-A692-8D63A059BFB8}" type="slidenum">
              <a:rPr lang="en-US" smtClean="0"/>
              <a:t>53</a:t>
            </a:fld>
            <a:endParaRPr lang="en-US"/>
          </a:p>
        </p:txBody>
      </p:sp>
    </p:spTree>
    <p:extLst>
      <p:ext uri="{BB962C8B-B14F-4D97-AF65-F5344CB8AC3E}">
        <p14:creationId xmlns:p14="http://schemas.microsoft.com/office/powerpoint/2010/main" val="40548202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BA192-AEFD-534D-990E-40FD8B31263B}"/>
              </a:ext>
            </a:extLst>
          </p:cNvPr>
          <p:cNvSpPr>
            <a:spLocks noGrp="1"/>
          </p:cNvSpPr>
          <p:nvPr>
            <p:ph type="title"/>
          </p:nvPr>
        </p:nvSpPr>
        <p:spPr/>
        <p:txBody>
          <a:bodyPr/>
          <a:lstStyle/>
          <a:p>
            <a:r>
              <a:rPr lang="en-US" dirty="0"/>
              <a:t>L2 </a:t>
            </a:r>
            <a:r>
              <a:rPr lang="en-US" dirty="0" err="1"/>
              <a:t>Codelet</a:t>
            </a:r>
            <a:r>
              <a:rPr lang="en-US" dirty="0"/>
              <a:t> ISA description</a:t>
            </a:r>
          </a:p>
        </p:txBody>
      </p:sp>
      <p:pic>
        <p:nvPicPr>
          <p:cNvPr id="10" name="Picture 9">
            <a:extLst>
              <a:ext uri="{FF2B5EF4-FFF2-40B4-BE49-F238E27FC236}">
                <a16:creationId xmlns:a16="http://schemas.microsoft.com/office/drawing/2014/main" id="{4502BB22-6965-7146-B28F-5708A1E5CED1}"/>
              </a:ext>
            </a:extLst>
          </p:cNvPr>
          <p:cNvPicPr>
            <a:picLocks noChangeAspect="1"/>
          </p:cNvPicPr>
          <p:nvPr/>
        </p:nvPicPr>
        <p:blipFill>
          <a:blip r:embed="rId2"/>
          <a:stretch>
            <a:fillRect/>
          </a:stretch>
        </p:blipFill>
        <p:spPr>
          <a:xfrm>
            <a:off x="469515" y="2263971"/>
            <a:ext cx="11011371" cy="3582647"/>
          </a:xfrm>
          <a:prstGeom prst="rect">
            <a:avLst/>
          </a:prstGeom>
          <a:ln w="53975">
            <a:solidFill>
              <a:srgbClr val="00B050"/>
            </a:solidFill>
          </a:ln>
        </p:spPr>
      </p:pic>
      <p:sp>
        <p:nvSpPr>
          <p:cNvPr id="3" name="Slide Number Placeholder 2">
            <a:extLst>
              <a:ext uri="{FF2B5EF4-FFF2-40B4-BE49-F238E27FC236}">
                <a16:creationId xmlns:a16="http://schemas.microsoft.com/office/drawing/2014/main" id="{3DEC9317-C997-0F44-8BA6-FBEA8261F5EC}"/>
              </a:ext>
            </a:extLst>
          </p:cNvPr>
          <p:cNvSpPr>
            <a:spLocks noGrp="1"/>
          </p:cNvSpPr>
          <p:nvPr>
            <p:ph type="sldNum" sz="quarter" idx="12"/>
          </p:nvPr>
        </p:nvSpPr>
        <p:spPr/>
        <p:txBody>
          <a:bodyPr/>
          <a:lstStyle/>
          <a:p>
            <a:fld id="{4FAB73BC-B049-4115-A692-8D63A059BFB8}" type="slidenum">
              <a:rPr lang="en-US" smtClean="0"/>
              <a:t>54</a:t>
            </a:fld>
            <a:endParaRPr lang="en-US"/>
          </a:p>
        </p:txBody>
      </p:sp>
    </p:spTree>
    <p:extLst>
      <p:ext uri="{BB962C8B-B14F-4D97-AF65-F5344CB8AC3E}">
        <p14:creationId xmlns:p14="http://schemas.microsoft.com/office/powerpoint/2010/main" val="8105130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AF52E-ECE0-ED48-AC65-BA66DBA932F9}"/>
              </a:ext>
            </a:extLst>
          </p:cNvPr>
          <p:cNvSpPr>
            <a:spLocks noGrp="1"/>
          </p:cNvSpPr>
          <p:nvPr>
            <p:ph type="title"/>
          </p:nvPr>
        </p:nvSpPr>
        <p:spPr/>
        <p:txBody>
          <a:bodyPr/>
          <a:lstStyle/>
          <a:p>
            <a:r>
              <a:rPr lang="en-US" dirty="0"/>
              <a:t>L1 </a:t>
            </a:r>
            <a:r>
              <a:rPr lang="en-US" dirty="0" err="1"/>
              <a:t>Codelet</a:t>
            </a:r>
            <a:r>
              <a:rPr lang="en-US" dirty="0"/>
              <a:t> ISA description</a:t>
            </a:r>
          </a:p>
        </p:txBody>
      </p:sp>
      <p:pic>
        <p:nvPicPr>
          <p:cNvPr id="6" name="Picture 5">
            <a:extLst>
              <a:ext uri="{FF2B5EF4-FFF2-40B4-BE49-F238E27FC236}">
                <a16:creationId xmlns:a16="http://schemas.microsoft.com/office/drawing/2014/main" id="{F8542D08-0632-134B-9660-5B639E494531}"/>
              </a:ext>
            </a:extLst>
          </p:cNvPr>
          <p:cNvPicPr>
            <a:picLocks noChangeAspect="1"/>
          </p:cNvPicPr>
          <p:nvPr/>
        </p:nvPicPr>
        <p:blipFill rotWithShape="1">
          <a:blip r:embed="rId2"/>
          <a:srcRect r="43325" b="74238"/>
          <a:stretch/>
        </p:blipFill>
        <p:spPr>
          <a:xfrm>
            <a:off x="772805" y="1745670"/>
            <a:ext cx="4048577" cy="2187293"/>
          </a:xfrm>
          <a:prstGeom prst="rect">
            <a:avLst/>
          </a:prstGeom>
          <a:ln w="53975">
            <a:solidFill>
              <a:srgbClr val="FFC000"/>
            </a:solidFill>
          </a:ln>
        </p:spPr>
      </p:pic>
      <p:sp>
        <p:nvSpPr>
          <p:cNvPr id="3" name="Slide Number Placeholder 2">
            <a:extLst>
              <a:ext uri="{FF2B5EF4-FFF2-40B4-BE49-F238E27FC236}">
                <a16:creationId xmlns:a16="http://schemas.microsoft.com/office/drawing/2014/main" id="{87A1D9EC-AA0F-8541-B0B9-D7177B0A948A}"/>
              </a:ext>
            </a:extLst>
          </p:cNvPr>
          <p:cNvSpPr>
            <a:spLocks noGrp="1"/>
          </p:cNvSpPr>
          <p:nvPr>
            <p:ph type="sldNum" sz="quarter" idx="12"/>
          </p:nvPr>
        </p:nvSpPr>
        <p:spPr/>
        <p:txBody>
          <a:bodyPr/>
          <a:lstStyle/>
          <a:p>
            <a:fld id="{4FAB73BC-B049-4115-A692-8D63A059BFB8}" type="slidenum">
              <a:rPr lang="en-US" smtClean="0"/>
              <a:t>55</a:t>
            </a:fld>
            <a:endParaRPr lang="en-US"/>
          </a:p>
        </p:txBody>
      </p:sp>
      <p:pic>
        <p:nvPicPr>
          <p:cNvPr id="5" name="Picture 4">
            <a:extLst>
              <a:ext uri="{FF2B5EF4-FFF2-40B4-BE49-F238E27FC236}">
                <a16:creationId xmlns:a16="http://schemas.microsoft.com/office/drawing/2014/main" id="{BEB4A49A-08AF-6F42-AD50-4B76DE512013}"/>
              </a:ext>
            </a:extLst>
          </p:cNvPr>
          <p:cNvPicPr>
            <a:picLocks noChangeAspect="1"/>
          </p:cNvPicPr>
          <p:nvPr/>
        </p:nvPicPr>
        <p:blipFill rotWithShape="1">
          <a:blip r:embed="rId2"/>
          <a:srcRect t="25762"/>
          <a:stretch/>
        </p:blipFill>
        <p:spPr>
          <a:xfrm>
            <a:off x="5183124" y="1761116"/>
            <a:ext cx="5720403" cy="5047398"/>
          </a:xfrm>
          <a:prstGeom prst="rect">
            <a:avLst/>
          </a:prstGeom>
          <a:ln w="53975">
            <a:solidFill>
              <a:srgbClr val="FFC000"/>
            </a:solidFill>
          </a:ln>
        </p:spPr>
      </p:pic>
    </p:spTree>
    <p:extLst>
      <p:ext uri="{BB962C8B-B14F-4D97-AF65-F5344CB8AC3E}">
        <p14:creationId xmlns:p14="http://schemas.microsoft.com/office/powerpoint/2010/main" val="37797683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874F6-8860-AA4A-B994-F40B6318DB19}"/>
              </a:ext>
            </a:extLst>
          </p:cNvPr>
          <p:cNvSpPr>
            <a:spLocks noGrp="1"/>
          </p:cNvSpPr>
          <p:nvPr>
            <p:ph type="title"/>
          </p:nvPr>
        </p:nvSpPr>
        <p:spPr/>
        <p:txBody>
          <a:bodyPr/>
          <a:lstStyle/>
          <a:p>
            <a:r>
              <a:rPr lang="en-US" dirty="0"/>
              <a:t>L0 </a:t>
            </a:r>
            <a:r>
              <a:rPr lang="en-US" dirty="0" err="1"/>
              <a:t>Codelet</a:t>
            </a:r>
            <a:r>
              <a:rPr lang="en-US" dirty="0"/>
              <a:t> ISA description</a:t>
            </a:r>
          </a:p>
        </p:txBody>
      </p:sp>
      <p:pic>
        <p:nvPicPr>
          <p:cNvPr id="7" name="Picture 6">
            <a:extLst>
              <a:ext uri="{FF2B5EF4-FFF2-40B4-BE49-F238E27FC236}">
                <a16:creationId xmlns:a16="http://schemas.microsoft.com/office/drawing/2014/main" id="{74184A75-9074-9D4A-B1C0-A6050E8A5A09}"/>
              </a:ext>
            </a:extLst>
          </p:cNvPr>
          <p:cNvPicPr>
            <a:picLocks noChangeAspect="1"/>
          </p:cNvPicPr>
          <p:nvPr/>
        </p:nvPicPr>
        <p:blipFill>
          <a:blip r:embed="rId2"/>
          <a:stretch>
            <a:fillRect/>
          </a:stretch>
        </p:blipFill>
        <p:spPr>
          <a:xfrm>
            <a:off x="2744190" y="1650220"/>
            <a:ext cx="6703620" cy="5180070"/>
          </a:xfrm>
          <a:prstGeom prst="rect">
            <a:avLst/>
          </a:prstGeom>
          <a:ln w="53975">
            <a:solidFill>
              <a:schemeClr val="accent2"/>
            </a:solidFill>
          </a:ln>
        </p:spPr>
      </p:pic>
      <p:sp>
        <p:nvSpPr>
          <p:cNvPr id="3" name="Slide Number Placeholder 2">
            <a:extLst>
              <a:ext uri="{FF2B5EF4-FFF2-40B4-BE49-F238E27FC236}">
                <a16:creationId xmlns:a16="http://schemas.microsoft.com/office/drawing/2014/main" id="{7CB38967-CCC2-F644-9C0A-F22BBAA6F87A}"/>
              </a:ext>
            </a:extLst>
          </p:cNvPr>
          <p:cNvSpPr>
            <a:spLocks noGrp="1"/>
          </p:cNvSpPr>
          <p:nvPr>
            <p:ph type="sldNum" sz="quarter" idx="12"/>
          </p:nvPr>
        </p:nvSpPr>
        <p:spPr/>
        <p:txBody>
          <a:bodyPr/>
          <a:lstStyle/>
          <a:p>
            <a:fld id="{4FAB73BC-B049-4115-A692-8D63A059BFB8}" type="slidenum">
              <a:rPr lang="en-US" smtClean="0"/>
              <a:t>56</a:t>
            </a:fld>
            <a:endParaRPr lang="en-US"/>
          </a:p>
        </p:txBody>
      </p:sp>
    </p:spTree>
    <p:extLst>
      <p:ext uri="{BB962C8B-B14F-4D97-AF65-F5344CB8AC3E}">
        <p14:creationId xmlns:p14="http://schemas.microsoft.com/office/powerpoint/2010/main" val="28361097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a:extLst>
              <a:ext uri="{FF2B5EF4-FFF2-40B4-BE49-F238E27FC236}">
                <a16:creationId xmlns:a16="http://schemas.microsoft.com/office/drawing/2014/main" id="{311ADC9B-FC43-9843-AED8-15FCC4C1DBC7}"/>
              </a:ext>
            </a:extLst>
          </p:cNvPr>
          <p:cNvGrpSpPr/>
          <p:nvPr/>
        </p:nvGrpSpPr>
        <p:grpSpPr>
          <a:xfrm>
            <a:off x="722436" y="0"/>
            <a:ext cx="4761100" cy="6699015"/>
            <a:chOff x="597745" y="79492"/>
            <a:chExt cx="4761100" cy="6699015"/>
          </a:xfrm>
        </p:grpSpPr>
        <p:sp>
          <p:nvSpPr>
            <p:cNvPr id="91" name="Rectangle 90">
              <a:extLst>
                <a:ext uri="{FF2B5EF4-FFF2-40B4-BE49-F238E27FC236}">
                  <a16:creationId xmlns:a16="http://schemas.microsoft.com/office/drawing/2014/main" id="{36A0E9EB-7909-0B41-A13C-4046948CB947}"/>
                </a:ext>
              </a:extLst>
            </p:cNvPr>
            <p:cNvSpPr/>
            <p:nvPr/>
          </p:nvSpPr>
          <p:spPr>
            <a:xfrm>
              <a:off x="906777" y="704765"/>
              <a:ext cx="4450233" cy="1814399"/>
            </a:xfrm>
            <a:prstGeom prst="rect">
              <a:avLst/>
            </a:prstGeom>
            <a:solidFill>
              <a:srgbClr val="2C3C43">
                <a:lumMod val="60000"/>
                <a:lumOff val="40000"/>
              </a:srgbClr>
            </a:solidFill>
            <a:ln w="38100" cap="rnd" cmpd="sng" algn="ctr">
              <a:noFill/>
              <a:prstDash val="solid"/>
            </a:ln>
            <a:effectLst/>
          </p:spPr>
          <p:txBody>
            <a:bodyPr lIns="0" tIns="91440" rIns="0" bIns="0" rtlCol="0" anchor="t"/>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dirty="0">
                <a:ln>
                  <a:noFill/>
                </a:ln>
                <a:solidFill>
                  <a:sysClr val="windowText" lastClr="000000"/>
                </a:solidFill>
                <a:effectLst/>
                <a:uLnTx/>
                <a:uFillTx/>
                <a:latin typeface="Trebuchet MS" panose="020B0603020202020204"/>
                <a:ea typeface="+mn-ea"/>
                <a:cs typeface="+mn-cs"/>
              </a:endParaRPr>
            </a:p>
          </p:txBody>
        </p:sp>
        <p:sp>
          <p:nvSpPr>
            <p:cNvPr id="93" name="Rectangle 92">
              <a:extLst>
                <a:ext uri="{FF2B5EF4-FFF2-40B4-BE49-F238E27FC236}">
                  <a16:creationId xmlns:a16="http://schemas.microsoft.com/office/drawing/2014/main" id="{2C56A0D4-3930-A149-A902-AA4A1FB07D4B}"/>
                </a:ext>
              </a:extLst>
            </p:cNvPr>
            <p:cNvSpPr/>
            <p:nvPr/>
          </p:nvSpPr>
          <p:spPr>
            <a:xfrm>
              <a:off x="2490528" y="964272"/>
              <a:ext cx="1168861" cy="445373"/>
            </a:xfrm>
            <a:prstGeom prst="rect">
              <a:avLst/>
            </a:prstGeom>
            <a:solidFill>
              <a:srgbClr val="E76618"/>
            </a:solidFill>
            <a:ln w="44450"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black"/>
                  </a:solidFill>
                  <a:effectLst/>
                  <a:uLnTx/>
                  <a:uFillTx/>
                  <a:latin typeface="Trebuchet MS" panose="020B0603020202020204"/>
                  <a:ea typeface="+mn-ea"/>
                  <a:cs typeface="+mn-cs"/>
                </a:rPr>
                <a:t>L2 Register File</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black"/>
                  </a:solidFill>
                  <a:effectLst/>
                  <a:uLnTx/>
                  <a:uFillTx/>
                  <a:latin typeface="Trebuchet MS" panose="020B0603020202020204"/>
                  <a:ea typeface="+mn-ea"/>
                  <a:cs typeface="+mn-cs"/>
                </a:rPr>
                <a:t>L1 memory</a:t>
              </a:r>
            </a:p>
          </p:txBody>
        </p:sp>
        <p:sp>
          <p:nvSpPr>
            <p:cNvPr id="94" name="Rectangle 93">
              <a:extLst>
                <a:ext uri="{FF2B5EF4-FFF2-40B4-BE49-F238E27FC236}">
                  <a16:creationId xmlns:a16="http://schemas.microsoft.com/office/drawing/2014/main" id="{42AF2771-82D0-2546-86ED-FAD856A75F42}"/>
                </a:ext>
              </a:extLst>
            </p:cNvPr>
            <p:cNvSpPr/>
            <p:nvPr/>
          </p:nvSpPr>
          <p:spPr>
            <a:xfrm>
              <a:off x="2480984" y="1604771"/>
              <a:ext cx="1187951" cy="678356"/>
            </a:xfrm>
            <a:prstGeom prst="rect">
              <a:avLst/>
            </a:prstGeom>
            <a:solidFill>
              <a:srgbClr val="2C3C43">
                <a:lumMod val="40000"/>
                <a:lumOff val="60000"/>
              </a:srgbClr>
            </a:solidFill>
            <a:ln w="0" cap="rnd" cmpd="sng" algn="ctr">
              <a:solidFill>
                <a:srgbClr val="002060"/>
              </a:solidFill>
              <a:prstDash val="solid"/>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ysClr val="windowText" lastClr="000000"/>
                  </a:solidFill>
                  <a:effectLst/>
                  <a:uLnTx/>
                  <a:uFillTx/>
                  <a:latin typeface="Trebuchet MS" panose="020B0603020202020204"/>
                  <a:ea typeface="+mn-ea"/>
                  <a:cs typeface="+mn-cs"/>
                </a:rPr>
                <a:t>L1</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Trebuchet MS" panose="020B0603020202020204"/>
                  <a:ea typeface="+mn-ea"/>
                  <a:cs typeface="+mn-cs"/>
                </a:rPr>
                <a:t>Higher level operations</a:t>
              </a:r>
            </a:p>
          </p:txBody>
        </p:sp>
        <p:sp>
          <p:nvSpPr>
            <p:cNvPr id="95" name="Rectangle 94">
              <a:extLst>
                <a:ext uri="{FF2B5EF4-FFF2-40B4-BE49-F238E27FC236}">
                  <a16:creationId xmlns:a16="http://schemas.microsoft.com/office/drawing/2014/main" id="{6F375449-854A-0B4D-9ADB-91FF71EF82B0}"/>
                </a:ext>
              </a:extLst>
            </p:cNvPr>
            <p:cNvSpPr/>
            <p:nvPr/>
          </p:nvSpPr>
          <p:spPr>
            <a:xfrm>
              <a:off x="4668028" y="991542"/>
              <a:ext cx="568608" cy="1263970"/>
            </a:xfrm>
            <a:prstGeom prst="rect">
              <a:avLst/>
            </a:prstGeom>
            <a:solidFill>
              <a:srgbClr val="918655">
                <a:lumMod val="75000"/>
              </a:srgbClr>
            </a:solidFill>
            <a:ln w="44450" cap="rnd" cmpd="sng" algn="ctr">
              <a:noFill/>
              <a:prstDash val="solid"/>
            </a:ln>
            <a:effectLst/>
          </p:spPr>
          <p:txBody>
            <a:bodyPr vert="horz"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Trebuchet MS" panose="020B0603020202020204"/>
                  <a:ea typeface="+mn-ea"/>
                  <a:cs typeface="+mn-cs"/>
                </a:rPr>
                <a:t>Write Back</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Trebuchet MS" panose="020B0603020202020204"/>
                  <a:ea typeface="+mn-ea"/>
                  <a:cs typeface="+mn-cs"/>
                </a:rPr>
                <a:t>SYNC</a:t>
              </a:r>
              <a:endParaRPr kumimoji="0" lang="en-US" sz="1100" b="0" i="0" u="none" strike="noStrike" kern="0" cap="none" spc="0" normalizeH="0" baseline="0" noProof="0" dirty="0">
                <a:ln>
                  <a:noFill/>
                </a:ln>
                <a:solidFill>
                  <a:prstClr val="white"/>
                </a:solidFill>
                <a:effectLst/>
                <a:uLnTx/>
                <a:uFillTx/>
                <a:latin typeface="Trebuchet MS" panose="020B0603020202020204"/>
                <a:ea typeface="+mn-ea"/>
                <a:cs typeface="+mn-cs"/>
              </a:endParaRPr>
            </a:p>
          </p:txBody>
        </p:sp>
        <p:sp>
          <p:nvSpPr>
            <p:cNvPr id="96" name="Rectangle 95">
              <a:extLst>
                <a:ext uri="{FF2B5EF4-FFF2-40B4-BE49-F238E27FC236}">
                  <a16:creationId xmlns:a16="http://schemas.microsoft.com/office/drawing/2014/main" id="{B91321B7-4F1D-9540-84DE-B9B2412FB8CD}"/>
                </a:ext>
              </a:extLst>
            </p:cNvPr>
            <p:cNvSpPr/>
            <p:nvPr/>
          </p:nvSpPr>
          <p:spPr>
            <a:xfrm>
              <a:off x="3813678" y="991542"/>
              <a:ext cx="714911" cy="1263970"/>
            </a:xfrm>
            <a:prstGeom prst="rect">
              <a:avLst/>
            </a:prstGeom>
            <a:solidFill>
              <a:srgbClr val="54A021"/>
            </a:solidFill>
            <a:ln w="44450"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black"/>
                  </a:solidFill>
                  <a:effectLst/>
                  <a:uLnTx/>
                  <a:uFillTx/>
                  <a:latin typeface="Trebuchet MS" panose="020B0603020202020204"/>
                  <a:ea typeface="+mn-ea"/>
                  <a:cs typeface="+mn-cs"/>
                </a:rPr>
                <a:t>Memory Access</a:t>
              </a:r>
              <a:r>
                <a:rPr kumimoji="0" lang="en-US" sz="1000" b="1" i="0" u="none" strike="noStrike" kern="0" cap="none" spc="0" normalizeH="0" baseline="0" noProof="0" dirty="0">
                  <a:ln>
                    <a:noFill/>
                  </a:ln>
                  <a:solidFill>
                    <a:prstClr val="black"/>
                  </a:solidFill>
                  <a:effectLst/>
                  <a:uLnTx/>
                  <a:uFillTx/>
                  <a:latin typeface="Trebuchet MS" panose="020B0603020202020204"/>
                  <a:ea typeface="+mn-ea"/>
                  <a:cs typeface="+mn-cs"/>
                </a:rPr>
                <a:t> </a:t>
              </a:r>
              <a:r>
                <a:rPr kumimoji="0" lang="en-US" sz="1000" b="0" i="0" u="none" strike="noStrike" kern="0" cap="none" spc="0" normalizeH="0" baseline="0" noProof="0" dirty="0">
                  <a:ln>
                    <a:noFill/>
                  </a:ln>
                  <a:solidFill>
                    <a:prstClr val="black"/>
                  </a:solidFill>
                  <a:effectLst/>
                  <a:uLnTx/>
                  <a:uFillTx/>
                  <a:latin typeface="Trebuchet MS" panose="020B0603020202020204"/>
                  <a:ea typeface="+mn-ea"/>
                  <a:cs typeface="+mn-cs"/>
                </a:rPr>
                <a:t>Interface</a:t>
              </a:r>
            </a:p>
          </p:txBody>
        </p:sp>
        <p:sp>
          <p:nvSpPr>
            <p:cNvPr id="97" name="Rectangle 96">
              <a:extLst>
                <a:ext uri="{FF2B5EF4-FFF2-40B4-BE49-F238E27FC236}">
                  <a16:creationId xmlns:a16="http://schemas.microsoft.com/office/drawing/2014/main" id="{ECDA3A80-34CD-9E42-9BBA-72DED9448A84}"/>
                </a:ext>
              </a:extLst>
            </p:cNvPr>
            <p:cNvSpPr/>
            <p:nvPr/>
          </p:nvSpPr>
          <p:spPr>
            <a:xfrm>
              <a:off x="981737" y="964272"/>
              <a:ext cx="1344957" cy="1149064"/>
            </a:xfrm>
            <a:prstGeom prst="rect">
              <a:avLst/>
            </a:prstGeom>
            <a:solidFill>
              <a:srgbClr val="918655">
                <a:lumMod val="20000"/>
                <a:lumOff val="80000"/>
              </a:srgbClr>
            </a:solidFill>
            <a:ln w="44450" cap="rnd" cmpd="sng" algn="ctr">
              <a:noFill/>
              <a:prstDash val="solid"/>
            </a:ln>
            <a:effectLst/>
          </p:spPr>
          <p:txBody>
            <a:bodyPr vert="horz" rtlCol="0" anchor="t"/>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Trebuchet MS" panose="020B0603020202020204"/>
                  <a:ea typeface="+mn-ea"/>
                  <a:cs typeface="+mn-cs"/>
                </a:rPr>
                <a:t>Scheduling Unit</a:t>
              </a:r>
              <a:endParaRPr kumimoji="0" lang="en-US" sz="800" b="1" i="0" u="none" strike="noStrike" kern="0" cap="none" spc="0" normalizeH="0" baseline="0" noProof="0" dirty="0">
                <a:ln>
                  <a:noFill/>
                </a:ln>
                <a:solidFill>
                  <a:prstClr val="white"/>
                </a:solidFill>
                <a:effectLst/>
                <a:uLnTx/>
                <a:uFillTx/>
                <a:latin typeface="Trebuchet MS" panose="020B0603020202020204"/>
                <a:ea typeface="+mn-ea"/>
                <a:cs typeface="+mn-cs"/>
              </a:endParaRPr>
            </a:p>
          </p:txBody>
        </p:sp>
        <p:sp>
          <p:nvSpPr>
            <p:cNvPr id="98" name="Rectangle 97">
              <a:extLst>
                <a:ext uri="{FF2B5EF4-FFF2-40B4-BE49-F238E27FC236}">
                  <a16:creationId xmlns:a16="http://schemas.microsoft.com/office/drawing/2014/main" id="{72590D33-CB34-F241-8420-2CA01A94C3AB}"/>
                </a:ext>
              </a:extLst>
            </p:cNvPr>
            <p:cNvSpPr/>
            <p:nvPr/>
          </p:nvSpPr>
          <p:spPr>
            <a:xfrm>
              <a:off x="1032829" y="1254850"/>
              <a:ext cx="503713" cy="777041"/>
            </a:xfrm>
            <a:prstGeom prst="rect">
              <a:avLst/>
            </a:prstGeom>
            <a:solidFill>
              <a:srgbClr val="918655">
                <a:lumMod val="75000"/>
              </a:srgbClr>
            </a:solidFill>
            <a:ln w="19050" cap="rnd"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Trebuchet MS" panose="020B0603020202020204"/>
                  <a:ea typeface="+mn-ea"/>
                  <a:cs typeface="+mn-cs"/>
                </a:rPr>
                <a:t>FETCH</a:t>
              </a:r>
            </a:p>
          </p:txBody>
        </p:sp>
        <p:sp>
          <p:nvSpPr>
            <p:cNvPr id="99" name="Rectangle 98">
              <a:extLst>
                <a:ext uri="{FF2B5EF4-FFF2-40B4-BE49-F238E27FC236}">
                  <a16:creationId xmlns:a16="http://schemas.microsoft.com/office/drawing/2014/main" id="{1F3CCCBB-B7B5-544D-B527-25073F2142A1}"/>
                </a:ext>
              </a:extLst>
            </p:cNvPr>
            <p:cNvSpPr/>
            <p:nvPr/>
          </p:nvSpPr>
          <p:spPr>
            <a:xfrm>
              <a:off x="1666886" y="1254850"/>
              <a:ext cx="609493" cy="777041"/>
            </a:xfrm>
            <a:prstGeom prst="rect">
              <a:avLst/>
            </a:prstGeom>
            <a:solidFill>
              <a:srgbClr val="918655">
                <a:lumMod val="75000"/>
              </a:srgbClr>
            </a:solidFill>
            <a:ln w="19050" cap="rnd"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Trebuchet MS" panose="020B0603020202020204"/>
                  <a:ea typeface="+mn-ea"/>
                  <a:cs typeface="+mn-cs"/>
                </a:rPr>
                <a:t>DECODE</a:t>
              </a:r>
            </a:p>
          </p:txBody>
        </p:sp>
        <p:cxnSp>
          <p:nvCxnSpPr>
            <p:cNvPr id="100" name="Elbow Connector 99">
              <a:extLst>
                <a:ext uri="{FF2B5EF4-FFF2-40B4-BE49-F238E27FC236}">
                  <a16:creationId xmlns:a16="http://schemas.microsoft.com/office/drawing/2014/main" id="{75B7E072-72EF-6143-86D4-61DE2D744639}"/>
                </a:ext>
              </a:extLst>
            </p:cNvPr>
            <p:cNvCxnSpPr>
              <a:cxnSpLocks/>
              <a:stCxn id="99" idx="3"/>
              <a:endCxn id="96" idx="0"/>
            </p:cNvCxnSpPr>
            <p:nvPr/>
          </p:nvCxnSpPr>
          <p:spPr>
            <a:xfrm flipV="1">
              <a:off x="2276378" y="991542"/>
              <a:ext cx="1894755" cy="651828"/>
            </a:xfrm>
            <a:prstGeom prst="bentConnector4">
              <a:avLst>
                <a:gd name="adj1" fmla="val 4639"/>
                <a:gd name="adj2" fmla="val 119378"/>
              </a:avLst>
            </a:prstGeom>
            <a:noFill/>
            <a:ln w="22225" cap="rnd" cmpd="sng" algn="ctr">
              <a:solidFill>
                <a:sysClr val="windowText" lastClr="000000"/>
              </a:solidFill>
              <a:prstDash val="solid"/>
              <a:tailEnd type="triangle"/>
            </a:ln>
            <a:effectLst/>
          </p:spPr>
        </p:cxnSp>
        <p:cxnSp>
          <p:nvCxnSpPr>
            <p:cNvPr id="101" name="Elbow Connector 100">
              <a:extLst>
                <a:ext uri="{FF2B5EF4-FFF2-40B4-BE49-F238E27FC236}">
                  <a16:creationId xmlns:a16="http://schemas.microsoft.com/office/drawing/2014/main" id="{F7061B6A-B6B0-BC45-8D8F-16EA8452A326}"/>
                </a:ext>
              </a:extLst>
            </p:cNvPr>
            <p:cNvCxnSpPr>
              <a:cxnSpLocks/>
              <a:stCxn id="96" idx="3"/>
              <a:endCxn id="95" idx="1"/>
            </p:cNvCxnSpPr>
            <p:nvPr/>
          </p:nvCxnSpPr>
          <p:spPr>
            <a:xfrm>
              <a:off x="4528589" y="1623528"/>
              <a:ext cx="139439" cy="7018"/>
            </a:xfrm>
            <a:prstGeom prst="bentConnector3">
              <a:avLst>
                <a:gd name="adj1" fmla="val 50000"/>
              </a:avLst>
            </a:prstGeom>
            <a:noFill/>
            <a:ln w="25400" cap="rnd" cmpd="sng" algn="ctr">
              <a:solidFill>
                <a:sysClr val="windowText" lastClr="000000"/>
              </a:solidFill>
              <a:prstDash val="solid"/>
              <a:tailEnd type="triangle"/>
            </a:ln>
            <a:effectLst/>
          </p:spPr>
        </p:cxnSp>
        <p:cxnSp>
          <p:nvCxnSpPr>
            <p:cNvPr id="102" name="Elbow Connector 101">
              <a:extLst>
                <a:ext uri="{FF2B5EF4-FFF2-40B4-BE49-F238E27FC236}">
                  <a16:creationId xmlns:a16="http://schemas.microsoft.com/office/drawing/2014/main" id="{16743F3F-BD2C-CA49-85DC-A67B44157762}"/>
                </a:ext>
              </a:extLst>
            </p:cNvPr>
            <p:cNvCxnSpPr>
              <a:cxnSpLocks/>
              <a:stCxn id="98" idx="3"/>
              <a:endCxn id="99" idx="1"/>
            </p:cNvCxnSpPr>
            <p:nvPr/>
          </p:nvCxnSpPr>
          <p:spPr>
            <a:xfrm>
              <a:off x="1536542" y="1643371"/>
              <a:ext cx="130344" cy="7018"/>
            </a:xfrm>
            <a:prstGeom prst="bentConnector3">
              <a:avLst>
                <a:gd name="adj1" fmla="val 50000"/>
              </a:avLst>
            </a:prstGeom>
            <a:noFill/>
            <a:ln w="25400" cap="rnd" cmpd="sng" algn="ctr">
              <a:solidFill>
                <a:sysClr val="windowText" lastClr="000000"/>
              </a:solidFill>
              <a:prstDash val="solid"/>
              <a:tailEnd type="triangle"/>
            </a:ln>
            <a:effectLst/>
          </p:spPr>
        </p:cxnSp>
        <p:sp>
          <p:nvSpPr>
            <p:cNvPr id="103" name="Rectangle 102">
              <a:extLst>
                <a:ext uri="{FF2B5EF4-FFF2-40B4-BE49-F238E27FC236}">
                  <a16:creationId xmlns:a16="http://schemas.microsoft.com/office/drawing/2014/main" id="{97005435-E1A9-3D47-BEDE-397C44FA70EB}"/>
                </a:ext>
              </a:extLst>
            </p:cNvPr>
            <p:cNvSpPr/>
            <p:nvPr/>
          </p:nvSpPr>
          <p:spPr>
            <a:xfrm>
              <a:off x="981737" y="2218894"/>
              <a:ext cx="867488" cy="246424"/>
            </a:xfrm>
            <a:prstGeom prst="rect">
              <a:avLst/>
            </a:prstGeom>
            <a:solidFill>
              <a:srgbClr val="E76618"/>
            </a:solidFill>
            <a:ln w="44450"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Trebuchet MS" panose="020B0603020202020204"/>
                  <a:ea typeface="+mn-ea"/>
                  <a:cs typeface="+mn-cs"/>
                </a:rPr>
                <a:t>L2 Inst Mem</a:t>
              </a:r>
            </a:p>
          </p:txBody>
        </p:sp>
        <p:cxnSp>
          <p:nvCxnSpPr>
            <p:cNvPr id="104" name="Elbow Connector 103">
              <a:extLst>
                <a:ext uri="{FF2B5EF4-FFF2-40B4-BE49-F238E27FC236}">
                  <a16:creationId xmlns:a16="http://schemas.microsoft.com/office/drawing/2014/main" id="{7D7BC49C-5974-7B46-8732-48C6B0E85BA4}"/>
                </a:ext>
              </a:extLst>
            </p:cNvPr>
            <p:cNvCxnSpPr>
              <a:cxnSpLocks/>
              <a:stCxn id="103" idx="0"/>
              <a:endCxn id="98" idx="2"/>
            </p:cNvCxnSpPr>
            <p:nvPr/>
          </p:nvCxnSpPr>
          <p:spPr>
            <a:xfrm rot="16200000" flipV="1">
              <a:off x="1256582" y="2059994"/>
              <a:ext cx="187003" cy="130796"/>
            </a:xfrm>
            <a:prstGeom prst="bentConnector3">
              <a:avLst>
                <a:gd name="adj1" fmla="val 50001"/>
              </a:avLst>
            </a:prstGeom>
            <a:noFill/>
            <a:ln w="25400" cap="rnd" cmpd="sng" algn="ctr">
              <a:solidFill>
                <a:sysClr val="windowText" lastClr="000000"/>
              </a:solidFill>
              <a:prstDash val="solid"/>
              <a:headEnd type="triangle" w="sm" len="sm"/>
              <a:tailEnd type="triangle" w="sm" len="sm"/>
            </a:ln>
            <a:effectLst/>
          </p:spPr>
        </p:cxnSp>
        <p:cxnSp>
          <p:nvCxnSpPr>
            <p:cNvPr id="105" name="Elbow Connector 104">
              <a:extLst>
                <a:ext uri="{FF2B5EF4-FFF2-40B4-BE49-F238E27FC236}">
                  <a16:creationId xmlns:a16="http://schemas.microsoft.com/office/drawing/2014/main" id="{48809745-2B5A-704A-82C5-430A185AEE99}"/>
                </a:ext>
              </a:extLst>
            </p:cNvPr>
            <p:cNvCxnSpPr>
              <a:cxnSpLocks/>
              <a:stCxn id="99" idx="3"/>
              <a:endCxn id="94" idx="1"/>
            </p:cNvCxnSpPr>
            <p:nvPr/>
          </p:nvCxnSpPr>
          <p:spPr>
            <a:xfrm>
              <a:off x="2276378" y="1643371"/>
              <a:ext cx="204605" cy="300578"/>
            </a:xfrm>
            <a:prstGeom prst="bentConnector3">
              <a:avLst>
                <a:gd name="adj1" fmla="val 42205"/>
              </a:avLst>
            </a:prstGeom>
            <a:noFill/>
            <a:ln w="25400" cap="rnd" cmpd="sng" algn="ctr">
              <a:solidFill>
                <a:sysClr val="windowText" lastClr="000000"/>
              </a:solidFill>
              <a:prstDash val="solid"/>
              <a:tailEnd type="triangle"/>
            </a:ln>
            <a:effectLst/>
          </p:spPr>
        </p:cxnSp>
        <p:cxnSp>
          <p:nvCxnSpPr>
            <p:cNvPr id="106" name="Elbow Connector 105">
              <a:extLst>
                <a:ext uri="{FF2B5EF4-FFF2-40B4-BE49-F238E27FC236}">
                  <a16:creationId xmlns:a16="http://schemas.microsoft.com/office/drawing/2014/main" id="{011E8864-EFBC-CB4F-8575-FB5D68523212}"/>
                </a:ext>
              </a:extLst>
            </p:cNvPr>
            <p:cNvCxnSpPr>
              <a:cxnSpLocks/>
              <a:stCxn id="99" idx="3"/>
              <a:endCxn id="93" idx="1"/>
            </p:cNvCxnSpPr>
            <p:nvPr/>
          </p:nvCxnSpPr>
          <p:spPr>
            <a:xfrm flipV="1">
              <a:off x="2276378" y="1186958"/>
              <a:ext cx="214150" cy="456412"/>
            </a:xfrm>
            <a:prstGeom prst="bentConnector3">
              <a:avLst>
                <a:gd name="adj1" fmla="val 40331"/>
              </a:avLst>
            </a:prstGeom>
            <a:noFill/>
            <a:ln w="25400" cap="rnd" cmpd="sng" algn="ctr">
              <a:solidFill>
                <a:sysClr val="windowText" lastClr="000000"/>
              </a:solidFill>
              <a:prstDash val="solid"/>
              <a:tailEnd type="triangle"/>
            </a:ln>
            <a:effectLst/>
          </p:spPr>
        </p:cxnSp>
        <p:cxnSp>
          <p:nvCxnSpPr>
            <p:cNvPr id="107" name="Elbow Connector 106">
              <a:extLst>
                <a:ext uri="{FF2B5EF4-FFF2-40B4-BE49-F238E27FC236}">
                  <a16:creationId xmlns:a16="http://schemas.microsoft.com/office/drawing/2014/main" id="{AE973715-BB50-C543-B891-7581403B98DC}"/>
                </a:ext>
              </a:extLst>
            </p:cNvPr>
            <p:cNvCxnSpPr>
              <a:cxnSpLocks/>
              <a:stCxn id="94" idx="0"/>
              <a:endCxn id="93" idx="2"/>
            </p:cNvCxnSpPr>
            <p:nvPr/>
          </p:nvCxnSpPr>
          <p:spPr>
            <a:xfrm rot="16200000" flipV="1">
              <a:off x="2977397" y="1507208"/>
              <a:ext cx="195126" cy="1"/>
            </a:xfrm>
            <a:prstGeom prst="bentConnector3">
              <a:avLst>
                <a:gd name="adj1" fmla="val 50000"/>
              </a:avLst>
            </a:prstGeom>
            <a:noFill/>
            <a:ln w="25400" cap="rnd" cmpd="sng" algn="ctr">
              <a:solidFill>
                <a:sysClr val="windowText" lastClr="000000"/>
              </a:solidFill>
              <a:prstDash val="solid"/>
              <a:headEnd type="triangle" w="med" len="med"/>
              <a:tailEnd type="triangle" w="med" len="med"/>
            </a:ln>
            <a:effectLst/>
          </p:spPr>
        </p:cxnSp>
        <p:cxnSp>
          <p:nvCxnSpPr>
            <p:cNvPr id="108" name="Elbow Connector 107">
              <a:extLst>
                <a:ext uri="{FF2B5EF4-FFF2-40B4-BE49-F238E27FC236}">
                  <a16:creationId xmlns:a16="http://schemas.microsoft.com/office/drawing/2014/main" id="{201394C1-07EE-0140-A313-ADC26DE48FF8}"/>
                </a:ext>
              </a:extLst>
            </p:cNvPr>
            <p:cNvCxnSpPr>
              <a:cxnSpLocks/>
            </p:cNvCxnSpPr>
            <p:nvPr/>
          </p:nvCxnSpPr>
          <p:spPr>
            <a:xfrm rot="16200000" flipV="1">
              <a:off x="2652982" y="1507208"/>
              <a:ext cx="195126" cy="1"/>
            </a:xfrm>
            <a:prstGeom prst="bentConnector3">
              <a:avLst>
                <a:gd name="adj1" fmla="val 50000"/>
              </a:avLst>
            </a:prstGeom>
            <a:noFill/>
            <a:ln w="25400" cap="rnd" cmpd="sng" algn="ctr">
              <a:solidFill>
                <a:sysClr val="windowText" lastClr="000000"/>
              </a:solidFill>
              <a:prstDash val="solid"/>
              <a:headEnd type="triangle" w="med" len="med"/>
              <a:tailEnd type="triangle" w="med" len="med"/>
            </a:ln>
            <a:effectLst/>
          </p:spPr>
        </p:cxnSp>
        <p:cxnSp>
          <p:nvCxnSpPr>
            <p:cNvPr id="109" name="Elbow Connector 108">
              <a:extLst>
                <a:ext uri="{FF2B5EF4-FFF2-40B4-BE49-F238E27FC236}">
                  <a16:creationId xmlns:a16="http://schemas.microsoft.com/office/drawing/2014/main" id="{1C428F2C-7588-E441-9F31-564AB0C409DF}"/>
                </a:ext>
              </a:extLst>
            </p:cNvPr>
            <p:cNvCxnSpPr>
              <a:cxnSpLocks/>
            </p:cNvCxnSpPr>
            <p:nvPr/>
          </p:nvCxnSpPr>
          <p:spPr>
            <a:xfrm rot="16200000" flipV="1">
              <a:off x="3301811" y="1507208"/>
              <a:ext cx="195126" cy="1"/>
            </a:xfrm>
            <a:prstGeom prst="bentConnector3">
              <a:avLst>
                <a:gd name="adj1" fmla="val 50000"/>
              </a:avLst>
            </a:prstGeom>
            <a:noFill/>
            <a:ln w="25400" cap="rnd" cmpd="sng" algn="ctr">
              <a:solidFill>
                <a:sysClr val="windowText" lastClr="000000"/>
              </a:solidFill>
              <a:prstDash val="solid"/>
              <a:headEnd type="triangle" w="med" len="med"/>
              <a:tailEnd type="triangle" w="med" len="med"/>
            </a:ln>
            <a:effectLst/>
          </p:spPr>
        </p:cxnSp>
        <p:sp>
          <p:nvSpPr>
            <p:cNvPr id="110" name="Rectangle 109">
              <a:extLst>
                <a:ext uri="{FF2B5EF4-FFF2-40B4-BE49-F238E27FC236}">
                  <a16:creationId xmlns:a16="http://schemas.microsoft.com/office/drawing/2014/main" id="{CA43EE71-8346-0743-88F3-6BC629E6B745}"/>
                </a:ext>
              </a:extLst>
            </p:cNvPr>
            <p:cNvSpPr/>
            <p:nvPr/>
          </p:nvSpPr>
          <p:spPr>
            <a:xfrm>
              <a:off x="908612" y="2836315"/>
              <a:ext cx="4450233" cy="1814399"/>
            </a:xfrm>
            <a:prstGeom prst="rect">
              <a:avLst/>
            </a:prstGeom>
            <a:solidFill>
              <a:srgbClr val="2C3C43">
                <a:lumMod val="40000"/>
                <a:lumOff val="60000"/>
              </a:srgbClr>
            </a:solidFill>
            <a:ln w="38100" cap="rnd" cmpd="sng" algn="ctr">
              <a:noFill/>
              <a:prstDash val="solid"/>
            </a:ln>
            <a:effectLst/>
          </p:spPr>
          <p:txBody>
            <a:bodyPr lIns="0" tIns="91440" rIns="0" bIns="0" rtlCol="0" anchor="t"/>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dirty="0">
                <a:ln>
                  <a:noFill/>
                </a:ln>
                <a:solidFill>
                  <a:sysClr val="windowText" lastClr="000000"/>
                </a:solidFill>
                <a:effectLst/>
                <a:uLnTx/>
                <a:uFillTx/>
                <a:latin typeface="Trebuchet MS" panose="020B0603020202020204"/>
                <a:ea typeface="+mn-ea"/>
                <a:cs typeface="+mn-cs"/>
              </a:endParaRPr>
            </a:p>
          </p:txBody>
        </p:sp>
        <p:sp>
          <p:nvSpPr>
            <p:cNvPr id="111" name="Rectangle 110">
              <a:extLst>
                <a:ext uri="{FF2B5EF4-FFF2-40B4-BE49-F238E27FC236}">
                  <a16:creationId xmlns:a16="http://schemas.microsoft.com/office/drawing/2014/main" id="{D80CC624-D374-194E-8290-0060B9ED2E69}"/>
                </a:ext>
              </a:extLst>
            </p:cNvPr>
            <p:cNvSpPr/>
            <p:nvPr/>
          </p:nvSpPr>
          <p:spPr>
            <a:xfrm>
              <a:off x="2492363" y="3095822"/>
              <a:ext cx="1168861" cy="445373"/>
            </a:xfrm>
            <a:prstGeom prst="rect">
              <a:avLst/>
            </a:prstGeom>
            <a:solidFill>
              <a:srgbClr val="E76618"/>
            </a:solidFill>
            <a:ln w="44450"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black"/>
                  </a:solidFill>
                  <a:effectLst/>
                  <a:uLnTx/>
                  <a:uFillTx/>
                  <a:latin typeface="Trebuchet MS" panose="020B0603020202020204"/>
                  <a:ea typeface="+mn-ea"/>
                  <a:cs typeface="+mn-cs"/>
                </a:rPr>
                <a:t>L1 Register File</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black"/>
                  </a:solidFill>
                  <a:effectLst/>
                  <a:uLnTx/>
                  <a:uFillTx/>
                  <a:latin typeface="Trebuchet MS" panose="020B0603020202020204"/>
                  <a:ea typeface="+mn-ea"/>
                  <a:cs typeface="+mn-cs"/>
                </a:rPr>
                <a:t>L0 memory</a:t>
              </a:r>
            </a:p>
          </p:txBody>
        </p:sp>
        <p:sp>
          <p:nvSpPr>
            <p:cNvPr id="112" name="Rectangle 111">
              <a:extLst>
                <a:ext uri="{FF2B5EF4-FFF2-40B4-BE49-F238E27FC236}">
                  <a16:creationId xmlns:a16="http://schemas.microsoft.com/office/drawing/2014/main" id="{D02C0F53-4108-174E-80F8-DD4A0818CCBD}"/>
                </a:ext>
              </a:extLst>
            </p:cNvPr>
            <p:cNvSpPr/>
            <p:nvPr/>
          </p:nvSpPr>
          <p:spPr>
            <a:xfrm>
              <a:off x="2482819" y="3736321"/>
              <a:ext cx="1187951" cy="678356"/>
            </a:xfrm>
            <a:prstGeom prst="rect">
              <a:avLst/>
            </a:prstGeom>
            <a:solidFill>
              <a:srgbClr val="2C3C43">
                <a:lumMod val="20000"/>
                <a:lumOff val="80000"/>
              </a:srgbClr>
            </a:solidFill>
            <a:ln w="0" cap="rnd" cmpd="sng" algn="ctr">
              <a:solidFill>
                <a:srgbClr val="002060"/>
              </a:solidFill>
              <a:prstDash val="solid"/>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ysClr val="windowText" lastClr="000000"/>
                  </a:solidFill>
                  <a:effectLst/>
                  <a:uLnTx/>
                  <a:uFillTx/>
                  <a:latin typeface="Trebuchet MS" panose="020B0603020202020204"/>
                  <a:ea typeface="+mn-ea"/>
                  <a:cs typeface="+mn-cs"/>
                </a:rPr>
                <a:t>L0</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Trebuchet MS" panose="020B0603020202020204"/>
                  <a:ea typeface="+mn-ea"/>
                  <a:cs typeface="+mn-cs"/>
                </a:rPr>
                <a:t>Arithmetic operations</a:t>
              </a:r>
            </a:p>
          </p:txBody>
        </p:sp>
        <p:sp>
          <p:nvSpPr>
            <p:cNvPr id="113" name="Rectangle 112">
              <a:extLst>
                <a:ext uri="{FF2B5EF4-FFF2-40B4-BE49-F238E27FC236}">
                  <a16:creationId xmlns:a16="http://schemas.microsoft.com/office/drawing/2014/main" id="{E0DA02A3-AAFB-9645-8D7C-97569D418E5F}"/>
                </a:ext>
              </a:extLst>
            </p:cNvPr>
            <p:cNvSpPr/>
            <p:nvPr/>
          </p:nvSpPr>
          <p:spPr>
            <a:xfrm>
              <a:off x="4669862" y="3123092"/>
              <a:ext cx="568608" cy="1263970"/>
            </a:xfrm>
            <a:prstGeom prst="rect">
              <a:avLst/>
            </a:prstGeom>
            <a:solidFill>
              <a:srgbClr val="918655">
                <a:lumMod val="75000"/>
              </a:srgbClr>
            </a:solidFill>
            <a:ln w="44450" cap="rnd" cmpd="sng" algn="ctr">
              <a:noFill/>
              <a:prstDash val="solid"/>
            </a:ln>
            <a:effectLst/>
          </p:spPr>
          <p:txBody>
            <a:bodyPr vert="horz"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Trebuchet MS" panose="020B0603020202020204"/>
                  <a:ea typeface="+mn-ea"/>
                  <a:cs typeface="+mn-cs"/>
                </a:rPr>
                <a:t>Write Back</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Trebuchet MS" panose="020B0603020202020204"/>
                  <a:ea typeface="+mn-ea"/>
                  <a:cs typeface="+mn-cs"/>
                </a:rPr>
                <a:t>SYNC</a:t>
              </a:r>
              <a:endParaRPr kumimoji="0" lang="en-US" sz="1100" b="0" i="0" u="none" strike="noStrike" kern="0" cap="none" spc="0" normalizeH="0" baseline="0" noProof="0" dirty="0">
                <a:ln>
                  <a:noFill/>
                </a:ln>
                <a:solidFill>
                  <a:prstClr val="white"/>
                </a:solidFill>
                <a:effectLst/>
                <a:uLnTx/>
                <a:uFillTx/>
                <a:latin typeface="Trebuchet MS" panose="020B0603020202020204"/>
                <a:ea typeface="+mn-ea"/>
                <a:cs typeface="+mn-cs"/>
              </a:endParaRPr>
            </a:p>
          </p:txBody>
        </p:sp>
        <p:sp>
          <p:nvSpPr>
            <p:cNvPr id="114" name="Rectangle 113">
              <a:extLst>
                <a:ext uri="{FF2B5EF4-FFF2-40B4-BE49-F238E27FC236}">
                  <a16:creationId xmlns:a16="http://schemas.microsoft.com/office/drawing/2014/main" id="{B5644515-75CE-7C43-B74E-F9E09A3A8D6C}"/>
                </a:ext>
              </a:extLst>
            </p:cNvPr>
            <p:cNvSpPr/>
            <p:nvPr/>
          </p:nvSpPr>
          <p:spPr>
            <a:xfrm>
              <a:off x="3815513" y="3123092"/>
              <a:ext cx="714911" cy="1263970"/>
            </a:xfrm>
            <a:prstGeom prst="rect">
              <a:avLst/>
            </a:prstGeom>
            <a:solidFill>
              <a:srgbClr val="54A021"/>
            </a:solidFill>
            <a:ln w="44450"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black"/>
                  </a:solidFill>
                  <a:effectLst/>
                  <a:uLnTx/>
                  <a:uFillTx/>
                  <a:latin typeface="Trebuchet MS" panose="020B0603020202020204"/>
                  <a:ea typeface="+mn-ea"/>
                  <a:cs typeface="+mn-cs"/>
                </a:rPr>
                <a:t>Memory Access</a:t>
              </a:r>
              <a:r>
                <a:rPr kumimoji="0" lang="en-US" sz="1000" b="1" i="0" u="none" strike="noStrike" kern="0" cap="none" spc="0" normalizeH="0" baseline="0" noProof="0" dirty="0">
                  <a:ln>
                    <a:noFill/>
                  </a:ln>
                  <a:solidFill>
                    <a:prstClr val="black"/>
                  </a:solidFill>
                  <a:effectLst/>
                  <a:uLnTx/>
                  <a:uFillTx/>
                  <a:latin typeface="Trebuchet MS" panose="020B0603020202020204"/>
                  <a:ea typeface="+mn-ea"/>
                  <a:cs typeface="+mn-cs"/>
                </a:rPr>
                <a:t> </a:t>
              </a:r>
              <a:r>
                <a:rPr kumimoji="0" lang="en-US" sz="1000" b="0" i="0" u="none" strike="noStrike" kern="0" cap="none" spc="0" normalizeH="0" baseline="0" noProof="0" dirty="0">
                  <a:ln>
                    <a:noFill/>
                  </a:ln>
                  <a:solidFill>
                    <a:prstClr val="black"/>
                  </a:solidFill>
                  <a:effectLst/>
                  <a:uLnTx/>
                  <a:uFillTx/>
                  <a:latin typeface="Trebuchet MS" panose="020B0603020202020204"/>
                  <a:ea typeface="+mn-ea"/>
                  <a:cs typeface="+mn-cs"/>
                </a:rPr>
                <a:t>Interface</a:t>
              </a:r>
            </a:p>
          </p:txBody>
        </p:sp>
        <p:sp>
          <p:nvSpPr>
            <p:cNvPr id="115" name="Rectangle 114">
              <a:extLst>
                <a:ext uri="{FF2B5EF4-FFF2-40B4-BE49-F238E27FC236}">
                  <a16:creationId xmlns:a16="http://schemas.microsoft.com/office/drawing/2014/main" id="{B1BBB884-593D-2E42-AB5C-C3E580014C4A}"/>
                </a:ext>
              </a:extLst>
            </p:cNvPr>
            <p:cNvSpPr/>
            <p:nvPr/>
          </p:nvSpPr>
          <p:spPr>
            <a:xfrm>
              <a:off x="983573" y="3095822"/>
              <a:ext cx="1344957" cy="1149064"/>
            </a:xfrm>
            <a:prstGeom prst="rect">
              <a:avLst/>
            </a:prstGeom>
            <a:solidFill>
              <a:srgbClr val="918655">
                <a:lumMod val="20000"/>
                <a:lumOff val="80000"/>
              </a:srgbClr>
            </a:solidFill>
            <a:ln w="44450" cap="rnd" cmpd="sng" algn="ctr">
              <a:noFill/>
              <a:prstDash val="solid"/>
            </a:ln>
            <a:effectLst/>
          </p:spPr>
          <p:txBody>
            <a:bodyPr vert="horz" rtlCol="0" anchor="t"/>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Trebuchet MS" panose="020B0603020202020204"/>
                  <a:ea typeface="+mn-ea"/>
                  <a:cs typeface="+mn-cs"/>
                </a:rPr>
                <a:t>Scheduling Unit</a:t>
              </a:r>
              <a:endParaRPr kumimoji="0" lang="en-US" sz="800" b="1" i="0" u="none" strike="noStrike" kern="0" cap="none" spc="0" normalizeH="0" baseline="0" noProof="0" dirty="0">
                <a:ln>
                  <a:noFill/>
                </a:ln>
                <a:solidFill>
                  <a:prstClr val="white"/>
                </a:solidFill>
                <a:effectLst/>
                <a:uLnTx/>
                <a:uFillTx/>
                <a:latin typeface="Trebuchet MS" panose="020B0603020202020204"/>
                <a:ea typeface="+mn-ea"/>
                <a:cs typeface="+mn-cs"/>
              </a:endParaRPr>
            </a:p>
          </p:txBody>
        </p:sp>
        <p:sp>
          <p:nvSpPr>
            <p:cNvPr id="116" name="Rectangle 115">
              <a:extLst>
                <a:ext uri="{FF2B5EF4-FFF2-40B4-BE49-F238E27FC236}">
                  <a16:creationId xmlns:a16="http://schemas.microsoft.com/office/drawing/2014/main" id="{278716F0-D050-834F-8D86-8DD0754DCD58}"/>
                </a:ext>
              </a:extLst>
            </p:cNvPr>
            <p:cNvSpPr/>
            <p:nvPr/>
          </p:nvSpPr>
          <p:spPr>
            <a:xfrm>
              <a:off x="1034664" y="3386400"/>
              <a:ext cx="503713" cy="777041"/>
            </a:xfrm>
            <a:prstGeom prst="rect">
              <a:avLst/>
            </a:prstGeom>
            <a:solidFill>
              <a:srgbClr val="918655">
                <a:lumMod val="75000"/>
              </a:srgbClr>
            </a:solidFill>
            <a:ln w="19050" cap="rnd"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Trebuchet MS" panose="020B0603020202020204"/>
                  <a:ea typeface="+mn-ea"/>
                  <a:cs typeface="+mn-cs"/>
                </a:rPr>
                <a:t>FETCH</a:t>
              </a:r>
            </a:p>
          </p:txBody>
        </p:sp>
        <p:sp>
          <p:nvSpPr>
            <p:cNvPr id="117" name="Rectangle 116">
              <a:extLst>
                <a:ext uri="{FF2B5EF4-FFF2-40B4-BE49-F238E27FC236}">
                  <a16:creationId xmlns:a16="http://schemas.microsoft.com/office/drawing/2014/main" id="{7961143F-525B-CE43-A207-C30FE7FFA7EE}"/>
                </a:ext>
              </a:extLst>
            </p:cNvPr>
            <p:cNvSpPr/>
            <p:nvPr/>
          </p:nvSpPr>
          <p:spPr>
            <a:xfrm>
              <a:off x="1668720" y="3386400"/>
              <a:ext cx="609493" cy="777041"/>
            </a:xfrm>
            <a:prstGeom prst="rect">
              <a:avLst/>
            </a:prstGeom>
            <a:solidFill>
              <a:srgbClr val="918655">
                <a:lumMod val="75000"/>
              </a:srgbClr>
            </a:solidFill>
            <a:ln w="19050" cap="rnd"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Trebuchet MS" panose="020B0603020202020204"/>
                  <a:ea typeface="+mn-ea"/>
                  <a:cs typeface="+mn-cs"/>
                </a:rPr>
                <a:t>DECODE</a:t>
              </a:r>
            </a:p>
          </p:txBody>
        </p:sp>
        <p:cxnSp>
          <p:nvCxnSpPr>
            <p:cNvPr id="118" name="Elbow Connector 117">
              <a:extLst>
                <a:ext uri="{FF2B5EF4-FFF2-40B4-BE49-F238E27FC236}">
                  <a16:creationId xmlns:a16="http://schemas.microsoft.com/office/drawing/2014/main" id="{476EB323-AD78-4949-A1CB-F492D238B927}"/>
                </a:ext>
              </a:extLst>
            </p:cNvPr>
            <p:cNvCxnSpPr>
              <a:cxnSpLocks/>
              <a:stCxn id="117" idx="3"/>
              <a:endCxn id="114" idx="0"/>
            </p:cNvCxnSpPr>
            <p:nvPr/>
          </p:nvCxnSpPr>
          <p:spPr>
            <a:xfrm flipV="1">
              <a:off x="2278214" y="3123092"/>
              <a:ext cx="1894755" cy="651828"/>
            </a:xfrm>
            <a:prstGeom prst="bentConnector4">
              <a:avLst>
                <a:gd name="adj1" fmla="val 4639"/>
                <a:gd name="adj2" fmla="val 119378"/>
              </a:avLst>
            </a:prstGeom>
            <a:noFill/>
            <a:ln w="25400" cap="rnd" cmpd="sng" algn="ctr">
              <a:solidFill>
                <a:sysClr val="windowText" lastClr="000000"/>
              </a:solidFill>
              <a:prstDash val="solid"/>
              <a:tailEnd type="triangle"/>
            </a:ln>
            <a:effectLst/>
          </p:spPr>
        </p:cxnSp>
        <p:cxnSp>
          <p:nvCxnSpPr>
            <p:cNvPr id="119" name="Elbow Connector 118">
              <a:extLst>
                <a:ext uri="{FF2B5EF4-FFF2-40B4-BE49-F238E27FC236}">
                  <a16:creationId xmlns:a16="http://schemas.microsoft.com/office/drawing/2014/main" id="{DD3FE13F-2F65-0D4F-82AC-C2A60F712F99}"/>
                </a:ext>
              </a:extLst>
            </p:cNvPr>
            <p:cNvCxnSpPr>
              <a:cxnSpLocks/>
              <a:stCxn id="114" idx="3"/>
              <a:endCxn id="113" idx="1"/>
            </p:cNvCxnSpPr>
            <p:nvPr/>
          </p:nvCxnSpPr>
          <p:spPr>
            <a:xfrm>
              <a:off x="4530424" y="3755078"/>
              <a:ext cx="139439" cy="7018"/>
            </a:xfrm>
            <a:prstGeom prst="bentConnector3">
              <a:avLst>
                <a:gd name="adj1" fmla="val 50000"/>
              </a:avLst>
            </a:prstGeom>
            <a:noFill/>
            <a:ln w="25400" cap="rnd" cmpd="sng" algn="ctr">
              <a:solidFill>
                <a:sysClr val="windowText" lastClr="000000"/>
              </a:solidFill>
              <a:prstDash val="solid"/>
              <a:tailEnd type="triangle"/>
            </a:ln>
            <a:effectLst/>
          </p:spPr>
        </p:cxnSp>
        <p:cxnSp>
          <p:nvCxnSpPr>
            <p:cNvPr id="120" name="Elbow Connector 119">
              <a:extLst>
                <a:ext uri="{FF2B5EF4-FFF2-40B4-BE49-F238E27FC236}">
                  <a16:creationId xmlns:a16="http://schemas.microsoft.com/office/drawing/2014/main" id="{D546D6AD-C941-C848-96A2-C715FE6A2509}"/>
                </a:ext>
              </a:extLst>
            </p:cNvPr>
            <p:cNvCxnSpPr>
              <a:cxnSpLocks/>
              <a:stCxn id="116" idx="3"/>
              <a:endCxn id="117" idx="1"/>
            </p:cNvCxnSpPr>
            <p:nvPr/>
          </p:nvCxnSpPr>
          <p:spPr>
            <a:xfrm>
              <a:off x="1538377" y="3774921"/>
              <a:ext cx="130344" cy="7018"/>
            </a:xfrm>
            <a:prstGeom prst="bentConnector3">
              <a:avLst>
                <a:gd name="adj1" fmla="val 50000"/>
              </a:avLst>
            </a:prstGeom>
            <a:noFill/>
            <a:ln w="25400" cap="rnd" cmpd="sng" algn="ctr">
              <a:solidFill>
                <a:sysClr val="windowText" lastClr="000000"/>
              </a:solidFill>
              <a:prstDash val="solid"/>
              <a:tailEnd type="triangle"/>
            </a:ln>
            <a:effectLst/>
          </p:spPr>
        </p:cxnSp>
        <p:sp>
          <p:nvSpPr>
            <p:cNvPr id="121" name="Rectangle 120">
              <a:extLst>
                <a:ext uri="{FF2B5EF4-FFF2-40B4-BE49-F238E27FC236}">
                  <a16:creationId xmlns:a16="http://schemas.microsoft.com/office/drawing/2014/main" id="{8892B856-EAA5-F040-BB0E-A8BBB4249449}"/>
                </a:ext>
              </a:extLst>
            </p:cNvPr>
            <p:cNvSpPr/>
            <p:nvPr/>
          </p:nvSpPr>
          <p:spPr>
            <a:xfrm>
              <a:off x="983573" y="4350444"/>
              <a:ext cx="867488" cy="246424"/>
            </a:xfrm>
            <a:prstGeom prst="rect">
              <a:avLst/>
            </a:prstGeom>
            <a:solidFill>
              <a:srgbClr val="E76618"/>
            </a:solidFill>
            <a:ln w="44450"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Trebuchet MS" panose="020B0603020202020204"/>
                  <a:ea typeface="+mn-ea"/>
                  <a:cs typeface="+mn-cs"/>
                </a:rPr>
                <a:t>L2 Inst Mem</a:t>
              </a:r>
            </a:p>
          </p:txBody>
        </p:sp>
        <p:cxnSp>
          <p:nvCxnSpPr>
            <p:cNvPr id="122" name="Elbow Connector 121">
              <a:extLst>
                <a:ext uri="{FF2B5EF4-FFF2-40B4-BE49-F238E27FC236}">
                  <a16:creationId xmlns:a16="http://schemas.microsoft.com/office/drawing/2014/main" id="{E6C00300-BDAB-B347-B2B4-9B51BECE12D6}"/>
                </a:ext>
              </a:extLst>
            </p:cNvPr>
            <p:cNvCxnSpPr>
              <a:cxnSpLocks/>
              <a:stCxn id="121" idx="0"/>
              <a:endCxn id="116" idx="2"/>
            </p:cNvCxnSpPr>
            <p:nvPr/>
          </p:nvCxnSpPr>
          <p:spPr>
            <a:xfrm rot="16200000" flipV="1">
              <a:off x="1258416" y="4191544"/>
              <a:ext cx="187003" cy="130796"/>
            </a:xfrm>
            <a:prstGeom prst="bentConnector3">
              <a:avLst>
                <a:gd name="adj1" fmla="val 50001"/>
              </a:avLst>
            </a:prstGeom>
            <a:noFill/>
            <a:ln w="25400" cap="rnd" cmpd="sng" algn="ctr">
              <a:solidFill>
                <a:sysClr val="windowText" lastClr="000000"/>
              </a:solidFill>
              <a:prstDash val="solid"/>
              <a:headEnd type="triangle" w="sm" len="sm"/>
              <a:tailEnd type="triangle" w="sm" len="sm"/>
            </a:ln>
            <a:effectLst/>
          </p:spPr>
        </p:cxnSp>
        <p:cxnSp>
          <p:nvCxnSpPr>
            <p:cNvPr id="123" name="Elbow Connector 122">
              <a:extLst>
                <a:ext uri="{FF2B5EF4-FFF2-40B4-BE49-F238E27FC236}">
                  <a16:creationId xmlns:a16="http://schemas.microsoft.com/office/drawing/2014/main" id="{9A535E7F-CEAD-6546-8F6E-C346E5A372FC}"/>
                </a:ext>
              </a:extLst>
            </p:cNvPr>
            <p:cNvCxnSpPr>
              <a:cxnSpLocks/>
              <a:stCxn id="117" idx="3"/>
              <a:endCxn id="112" idx="1"/>
            </p:cNvCxnSpPr>
            <p:nvPr/>
          </p:nvCxnSpPr>
          <p:spPr>
            <a:xfrm>
              <a:off x="2278214" y="3774921"/>
              <a:ext cx="204605" cy="300578"/>
            </a:xfrm>
            <a:prstGeom prst="bentConnector3">
              <a:avLst>
                <a:gd name="adj1" fmla="val 42205"/>
              </a:avLst>
            </a:prstGeom>
            <a:noFill/>
            <a:ln w="25400" cap="rnd" cmpd="sng" algn="ctr">
              <a:solidFill>
                <a:sysClr val="windowText" lastClr="000000"/>
              </a:solidFill>
              <a:prstDash val="solid"/>
              <a:tailEnd type="triangle"/>
            </a:ln>
            <a:effectLst/>
          </p:spPr>
        </p:cxnSp>
        <p:cxnSp>
          <p:nvCxnSpPr>
            <p:cNvPr id="124" name="Elbow Connector 123">
              <a:extLst>
                <a:ext uri="{FF2B5EF4-FFF2-40B4-BE49-F238E27FC236}">
                  <a16:creationId xmlns:a16="http://schemas.microsoft.com/office/drawing/2014/main" id="{3C85CE20-DD3D-DF46-9EF8-A0D0A122D5A4}"/>
                </a:ext>
              </a:extLst>
            </p:cNvPr>
            <p:cNvCxnSpPr>
              <a:cxnSpLocks/>
              <a:stCxn id="117" idx="3"/>
              <a:endCxn id="111" idx="1"/>
            </p:cNvCxnSpPr>
            <p:nvPr/>
          </p:nvCxnSpPr>
          <p:spPr>
            <a:xfrm flipV="1">
              <a:off x="2278214" y="3318508"/>
              <a:ext cx="214150" cy="456412"/>
            </a:xfrm>
            <a:prstGeom prst="bentConnector3">
              <a:avLst>
                <a:gd name="adj1" fmla="val 40331"/>
              </a:avLst>
            </a:prstGeom>
            <a:noFill/>
            <a:ln w="25400" cap="rnd" cmpd="sng" algn="ctr">
              <a:solidFill>
                <a:sysClr val="windowText" lastClr="000000"/>
              </a:solidFill>
              <a:prstDash val="solid"/>
              <a:tailEnd type="triangle"/>
            </a:ln>
            <a:effectLst/>
          </p:spPr>
        </p:cxnSp>
        <p:cxnSp>
          <p:nvCxnSpPr>
            <p:cNvPr id="125" name="Elbow Connector 124">
              <a:extLst>
                <a:ext uri="{FF2B5EF4-FFF2-40B4-BE49-F238E27FC236}">
                  <a16:creationId xmlns:a16="http://schemas.microsoft.com/office/drawing/2014/main" id="{AF56D7D1-5E0B-D24F-995C-EFE52F4FC72B}"/>
                </a:ext>
              </a:extLst>
            </p:cNvPr>
            <p:cNvCxnSpPr>
              <a:cxnSpLocks/>
              <a:stCxn id="112" idx="0"/>
              <a:endCxn id="111" idx="2"/>
            </p:cNvCxnSpPr>
            <p:nvPr/>
          </p:nvCxnSpPr>
          <p:spPr>
            <a:xfrm rot="16200000" flipV="1">
              <a:off x="2979231" y="3638758"/>
              <a:ext cx="195126" cy="1"/>
            </a:xfrm>
            <a:prstGeom prst="bentConnector3">
              <a:avLst>
                <a:gd name="adj1" fmla="val 50000"/>
              </a:avLst>
            </a:prstGeom>
            <a:noFill/>
            <a:ln w="25400" cap="rnd" cmpd="sng" algn="ctr">
              <a:solidFill>
                <a:sysClr val="windowText" lastClr="000000"/>
              </a:solidFill>
              <a:prstDash val="solid"/>
              <a:headEnd type="triangle" w="med" len="med"/>
              <a:tailEnd type="triangle" w="med" len="med"/>
            </a:ln>
            <a:effectLst/>
          </p:spPr>
        </p:cxnSp>
        <p:cxnSp>
          <p:nvCxnSpPr>
            <p:cNvPr id="126" name="Elbow Connector 125">
              <a:extLst>
                <a:ext uri="{FF2B5EF4-FFF2-40B4-BE49-F238E27FC236}">
                  <a16:creationId xmlns:a16="http://schemas.microsoft.com/office/drawing/2014/main" id="{C56D650D-5AB5-094D-BBE4-A93612B1B8AA}"/>
                </a:ext>
              </a:extLst>
            </p:cNvPr>
            <p:cNvCxnSpPr>
              <a:cxnSpLocks/>
            </p:cNvCxnSpPr>
            <p:nvPr/>
          </p:nvCxnSpPr>
          <p:spPr>
            <a:xfrm rot="16200000" flipV="1">
              <a:off x="2654816" y="3638758"/>
              <a:ext cx="195126" cy="1"/>
            </a:xfrm>
            <a:prstGeom prst="bentConnector3">
              <a:avLst>
                <a:gd name="adj1" fmla="val 50000"/>
              </a:avLst>
            </a:prstGeom>
            <a:noFill/>
            <a:ln w="25400" cap="rnd" cmpd="sng" algn="ctr">
              <a:solidFill>
                <a:sysClr val="windowText" lastClr="000000"/>
              </a:solidFill>
              <a:prstDash val="solid"/>
              <a:headEnd type="triangle" w="med" len="med"/>
              <a:tailEnd type="triangle" w="med" len="med"/>
            </a:ln>
            <a:effectLst/>
          </p:spPr>
        </p:cxnSp>
        <p:cxnSp>
          <p:nvCxnSpPr>
            <p:cNvPr id="127" name="Elbow Connector 126">
              <a:extLst>
                <a:ext uri="{FF2B5EF4-FFF2-40B4-BE49-F238E27FC236}">
                  <a16:creationId xmlns:a16="http://schemas.microsoft.com/office/drawing/2014/main" id="{D942F703-95ED-594B-824F-A671902FC505}"/>
                </a:ext>
              </a:extLst>
            </p:cNvPr>
            <p:cNvCxnSpPr>
              <a:cxnSpLocks/>
            </p:cNvCxnSpPr>
            <p:nvPr/>
          </p:nvCxnSpPr>
          <p:spPr>
            <a:xfrm rot="16200000" flipV="1">
              <a:off x="3303646" y="3638758"/>
              <a:ext cx="195126" cy="1"/>
            </a:xfrm>
            <a:prstGeom prst="bentConnector3">
              <a:avLst>
                <a:gd name="adj1" fmla="val 50000"/>
              </a:avLst>
            </a:prstGeom>
            <a:noFill/>
            <a:ln w="25400" cap="rnd" cmpd="sng" algn="ctr">
              <a:solidFill>
                <a:sysClr val="windowText" lastClr="000000"/>
              </a:solidFill>
              <a:prstDash val="solid"/>
              <a:headEnd type="triangle" w="med" len="med"/>
              <a:tailEnd type="triangle" w="med" len="med"/>
            </a:ln>
            <a:effectLst/>
          </p:spPr>
        </p:cxnSp>
        <p:cxnSp>
          <p:nvCxnSpPr>
            <p:cNvPr id="128" name="Elbow Connector 127">
              <a:extLst>
                <a:ext uri="{FF2B5EF4-FFF2-40B4-BE49-F238E27FC236}">
                  <a16:creationId xmlns:a16="http://schemas.microsoft.com/office/drawing/2014/main" id="{DAB9217A-9C8C-384B-8046-E76698041C68}"/>
                </a:ext>
              </a:extLst>
            </p:cNvPr>
            <p:cNvCxnSpPr>
              <a:cxnSpLocks/>
              <a:stCxn id="112" idx="2"/>
              <a:endCxn id="113" idx="2"/>
            </p:cNvCxnSpPr>
            <p:nvPr/>
          </p:nvCxnSpPr>
          <p:spPr>
            <a:xfrm rot="5400000" flipH="1" flipV="1">
              <a:off x="4001674" y="3462184"/>
              <a:ext cx="27614" cy="1877371"/>
            </a:xfrm>
            <a:prstGeom prst="bentConnector3">
              <a:avLst>
                <a:gd name="adj1" fmla="val -457410"/>
              </a:avLst>
            </a:prstGeom>
            <a:noFill/>
            <a:ln w="25400" cap="rnd" cmpd="sng" algn="ctr">
              <a:solidFill>
                <a:sysClr val="windowText" lastClr="000000"/>
              </a:solidFill>
              <a:prstDash val="solid"/>
              <a:tailEnd type="triangle"/>
            </a:ln>
            <a:effectLst/>
          </p:spPr>
        </p:cxnSp>
        <p:cxnSp>
          <p:nvCxnSpPr>
            <p:cNvPr id="129" name="Straight Arrow Connector 128">
              <a:extLst>
                <a:ext uri="{FF2B5EF4-FFF2-40B4-BE49-F238E27FC236}">
                  <a16:creationId xmlns:a16="http://schemas.microsoft.com/office/drawing/2014/main" id="{F862112D-B831-904D-83B6-F2B2BAEB9584}"/>
                </a:ext>
              </a:extLst>
            </p:cNvPr>
            <p:cNvCxnSpPr/>
            <p:nvPr/>
          </p:nvCxnSpPr>
          <p:spPr>
            <a:xfrm flipV="1">
              <a:off x="4388451" y="538030"/>
              <a:ext cx="0" cy="453513"/>
            </a:xfrm>
            <a:prstGeom prst="straightConnector1">
              <a:avLst/>
            </a:prstGeom>
            <a:noFill/>
            <a:ln w="22225" cap="rnd" cmpd="sng" algn="ctr">
              <a:solidFill>
                <a:srgbClr val="C00000"/>
              </a:solidFill>
              <a:prstDash val="sysDot"/>
              <a:headEnd type="triangle" w="med" len="med"/>
              <a:tailEnd type="triangle" w="med" len="med"/>
            </a:ln>
            <a:effectLst/>
          </p:spPr>
        </p:cxnSp>
        <p:sp>
          <p:nvSpPr>
            <p:cNvPr id="130" name="TextBox 129">
              <a:extLst>
                <a:ext uri="{FF2B5EF4-FFF2-40B4-BE49-F238E27FC236}">
                  <a16:creationId xmlns:a16="http://schemas.microsoft.com/office/drawing/2014/main" id="{F774A16B-6FAB-DF48-AB07-6BC984F818EB}"/>
                </a:ext>
              </a:extLst>
            </p:cNvPr>
            <p:cNvSpPr txBox="1"/>
            <p:nvPr/>
          </p:nvSpPr>
          <p:spPr>
            <a:xfrm>
              <a:off x="3674951" y="297003"/>
              <a:ext cx="1426994" cy="253916"/>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Trebuchet MS" panose="020B0603020202020204"/>
                </a:rPr>
                <a:t>To higher level mem</a:t>
              </a:r>
            </a:p>
          </p:txBody>
        </p:sp>
        <p:cxnSp>
          <p:nvCxnSpPr>
            <p:cNvPr id="131" name="Elbow Connector 130">
              <a:extLst>
                <a:ext uri="{FF2B5EF4-FFF2-40B4-BE49-F238E27FC236}">
                  <a16:creationId xmlns:a16="http://schemas.microsoft.com/office/drawing/2014/main" id="{121930C4-8721-0F47-A190-92AC210A530F}"/>
                </a:ext>
              </a:extLst>
            </p:cNvPr>
            <p:cNvCxnSpPr>
              <a:cxnSpLocks/>
              <a:stCxn id="95" idx="0"/>
              <a:endCxn id="97" idx="0"/>
            </p:cNvCxnSpPr>
            <p:nvPr/>
          </p:nvCxnSpPr>
          <p:spPr>
            <a:xfrm rot="16200000" flipV="1">
              <a:off x="3289638" y="-671151"/>
              <a:ext cx="27272" cy="3298115"/>
            </a:xfrm>
            <a:prstGeom prst="bentConnector3">
              <a:avLst>
                <a:gd name="adj1" fmla="val 815787"/>
              </a:avLst>
            </a:prstGeom>
            <a:noFill/>
            <a:ln w="22225" cap="rnd" cmpd="sng" algn="ctr">
              <a:solidFill>
                <a:sysClr val="windowText" lastClr="000000"/>
              </a:solidFill>
              <a:prstDash val="solid"/>
              <a:tailEnd type="triangle"/>
            </a:ln>
            <a:effectLst/>
          </p:spPr>
        </p:cxnSp>
        <p:sp>
          <p:nvSpPr>
            <p:cNvPr id="132" name="Freeform 131">
              <a:extLst>
                <a:ext uri="{FF2B5EF4-FFF2-40B4-BE49-F238E27FC236}">
                  <a16:creationId xmlns:a16="http://schemas.microsoft.com/office/drawing/2014/main" id="{68213CEF-5930-2345-8D92-78DA9413A213}"/>
                </a:ext>
              </a:extLst>
            </p:cNvPr>
            <p:cNvSpPr/>
            <p:nvPr/>
          </p:nvSpPr>
          <p:spPr>
            <a:xfrm>
              <a:off x="3666842" y="1184073"/>
              <a:ext cx="721608" cy="1940107"/>
            </a:xfrm>
            <a:custGeom>
              <a:avLst/>
              <a:gdLst>
                <a:gd name="connsiteX0" fmla="*/ 0 w 1389888"/>
                <a:gd name="connsiteY0" fmla="*/ 0 h 3511296"/>
                <a:gd name="connsiteX1" fmla="*/ 173736 w 1389888"/>
                <a:gd name="connsiteY1" fmla="*/ 0 h 3511296"/>
                <a:gd name="connsiteX2" fmla="*/ 173736 w 1389888"/>
                <a:gd name="connsiteY2" fmla="*/ 2679192 h 3511296"/>
                <a:gd name="connsiteX3" fmla="*/ 1389888 w 1389888"/>
                <a:gd name="connsiteY3" fmla="*/ 2679192 h 3511296"/>
                <a:gd name="connsiteX4" fmla="*/ 1389888 w 1389888"/>
                <a:gd name="connsiteY4" fmla="*/ 3511296 h 3511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88" h="3511296">
                  <a:moveTo>
                    <a:pt x="0" y="0"/>
                  </a:moveTo>
                  <a:lnTo>
                    <a:pt x="173736" y="0"/>
                  </a:lnTo>
                  <a:lnTo>
                    <a:pt x="173736" y="2679192"/>
                  </a:lnTo>
                  <a:lnTo>
                    <a:pt x="1389888" y="2679192"/>
                  </a:lnTo>
                  <a:lnTo>
                    <a:pt x="1389888" y="3511296"/>
                  </a:lnTo>
                </a:path>
              </a:pathLst>
            </a:custGeom>
            <a:noFill/>
            <a:ln w="25400" cap="rnd" cmpd="sng" algn="ctr">
              <a:solidFill>
                <a:srgbClr val="C00000"/>
              </a:solidFill>
              <a:prstDash val="sysDot"/>
              <a:headEnd type="triangle" w="med" len="sm"/>
              <a:tailEnd type="triangl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latin typeface="Trebuchet MS" panose="020B0603020202020204"/>
                <a:ea typeface="+mn-ea"/>
                <a:cs typeface="+mn-cs"/>
              </a:endParaRPr>
            </a:p>
          </p:txBody>
        </p:sp>
        <p:cxnSp>
          <p:nvCxnSpPr>
            <p:cNvPr id="133" name="Elbow Connector 132">
              <a:extLst>
                <a:ext uri="{FF2B5EF4-FFF2-40B4-BE49-F238E27FC236}">
                  <a16:creationId xmlns:a16="http://schemas.microsoft.com/office/drawing/2014/main" id="{AE78C783-3BEF-BD49-9EC5-DD74B8E56F31}"/>
                </a:ext>
              </a:extLst>
            </p:cNvPr>
            <p:cNvCxnSpPr>
              <a:cxnSpLocks/>
              <a:stCxn id="94" idx="2"/>
              <a:endCxn id="95" idx="2"/>
            </p:cNvCxnSpPr>
            <p:nvPr/>
          </p:nvCxnSpPr>
          <p:spPr>
            <a:xfrm rot="5400000" flipH="1" flipV="1">
              <a:off x="3999838" y="1330634"/>
              <a:ext cx="27614" cy="1877371"/>
            </a:xfrm>
            <a:prstGeom prst="bentConnector3">
              <a:avLst>
                <a:gd name="adj1" fmla="val -457410"/>
              </a:avLst>
            </a:prstGeom>
            <a:noFill/>
            <a:ln w="25400" cap="rnd" cmpd="sng" algn="ctr">
              <a:solidFill>
                <a:sysClr val="windowText" lastClr="000000"/>
              </a:solidFill>
              <a:prstDash val="solid"/>
              <a:tailEnd type="triangle"/>
            </a:ln>
            <a:effectLst/>
          </p:spPr>
        </p:cxnSp>
        <p:cxnSp>
          <p:nvCxnSpPr>
            <p:cNvPr id="134" name="Elbow Connector 133">
              <a:extLst>
                <a:ext uri="{FF2B5EF4-FFF2-40B4-BE49-F238E27FC236}">
                  <a16:creationId xmlns:a16="http://schemas.microsoft.com/office/drawing/2014/main" id="{9E9F2017-1AD0-894C-847E-13C83706DBD6}"/>
                </a:ext>
              </a:extLst>
            </p:cNvPr>
            <p:cNvCxnSpPr>
              <a:cxnSpLocks/>
              <a:stCxn id="113" idx="0"/>
              <a:endCxn id="115" idx="0"/>
            </p:cNvCxnSpPr>
            <p:nvPr/>
          </p:nvCxnSpPr>
          <p:spPr>
            <a:xfrm rot="16200000" flipV="1">
              <a:off x="3291474" y="1460399"/>
              <a:ext cx="27272" cy="3298115"/>
            </a:xfrm>
            <a:prstGeom prst="bentConnector3">
              <a:avLst>
                <a:gd name="adj1" fmla="val 815787"/>
              </a:avLst>
            </a:prstGeom>
            <a:noFill/>
            <a:ln w="25400" cap="rnd" cmpd="sng" algn="ctr">
              <a:solidFill>
                <a:sysClr val="windowText" lastClr="000000"/>
              </a:solidFill>
              <a:prstDash val="solid"/>
              <a:tailEnd type="triangle"/>
            </a:ln>
            <a:effectLst/>
          </p:spPr>
        </p:cxnSp>
        <p:cxnSp>
          <p:nvCxnSpPr>
            <p:cNvPr id="135" name="Straight Connector 134">
              <a:extLst>
                <a:ext uri="{FF2B5EF4-FFF2-40B4-BE49-F238E27FC236}">
                  <a16:creationId xmlns:a16="http://schemas.microsoft.com/office/drawing/2014/main" id="{8F17EC80-2B7F-0A4F-BBE6-B1E4AF62ECB8}"/>
                </a:ext>
              </a:extLst>
            </p:cNvPr>
            <p:cNvCxnSpPr>
              <a:cxnSpLocks/>
            </p:cNvCxnSpPr>
            <p:nvPr/>
          </p:nvCxnSpPr>
          <p:spPr>
            <a:xfrm flipH="1">
              <a:off x="906777" y="2273763"/>
              <a:ext cx="1583751" cy="561514"/>
            </a:xfrm>
            <a:prstGeom prst="line">
              <a:avLst/>
            </a:prstGeom>
            <a:noFill/>
            <a:ln w="28575" cap="rnd" cmpd="sng" algn="ctr">
              <a:solidFill>
                <a:srgbClr val="002060"/>
              </a:solidFill>
              <a:prstDash val="dash"/>
            </a:ln>
            <a:effectLst/>
          </p:spPr>
        </p:cxnSp>
        <p:sp>
          <p:nvSpPr>
            <p:cNvPr id="136" name="Rectangle 135">
              <a:extLst>
                <a:ext uri="{FF2B5EF4-FFF2-40B4-BE49-F238E27FC236}">
                  <a16:creationId xmlns:a16="http://schemas.microsoft.com/office/drawing/2014/main" id="{C440FA2E-6DE5-A548-A0AF-5FCDD1C8ED42}"/>
                </a:ext>
              </a:extLst>
            </p:cNvPr>
            <p:cNvSpPr/>
            <p:nvPr/>
          </p:nvSpPr>
          <p:spPr>
            <a:xfrm>
              <a:off x="908612" y="4964108"/>
              <a:ext cx="4450233" cy="1814399"/>
            </a:xfrm>
            <a:prstGeom prst="rect">
              <a:avLst/>
            </a:prstGeom>
            <a:solidFill>
              <a:srgbClr val="2C3C43">
                <a:lumMod val="60000"/>
                <a:lumOff val="40000"/>
              </a:srgbClr>
            </a:solidFill>
            <a:ln w="38100" cap="rnd" cmpd="sng" algn="ctr">
              <a:noFill/>
              <a:prstDash val="solid"/>
            </a:ln>
            <a:effectLst/>
          </p:spPr>
          <p:txBody>
            <a:bodyPr lIns="0" tIns="91440" rIns="0" bIns="0" rtlCol="0" anchor="t"/>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dirty="0">
                <a:ln>
                  <a:noFill/>
                </a:ln>
                <a:solidFill>
                  <a:sysClr val="windowText" lastClr="000000"/>
                </a:solidFill>
                <a:effectLst/>
                <a:uLnTx/>
                <a:uFillTx/>
                <a:latin typeface="Trebuchet MS" panose="020B0603020202020204"/>
                <a:ea typeface="+mn-ea"/>
                <a:cs typeface="+mn-cs"/>
              </a:endParaRPr>
            </a:p>
          </p:txBody>
        </p:sp>
        <p:sp>
          <p:nvSpPr>
            <p:cNvPr id="137" name="Rectangle 136">
              <a:extLst>
                <a:ext uri="{FF2B5EF4-FFF2-40B4-BE49-F238E27FC236}">
                  <a16:creationId xmlns:a16="http://schemas.microsoft.com/office/drawing/2014/main" id="{8B950D82-AED1-C64F-BD04-5D2DE44D48AB}"/>
                </a:ext>
              </a:extLst>
            </p:cNvPr>
            <p:cNvSpPr/>
            <p:nvPr/>
          </p:nvSpPr>
          <p:spPr>
            <a:xfrm>
              <a:off x="2492363" y="5223614"/>
              <a:ext cx="1168861" cy="445373"/>
            </a:xfrm>
            <a:prstGeom prst="rect">
              <a:avLst/>
            </a:prstGeom>
            <a:solidFill>
              <a:srgbClr val="E76618"/>
            </a:solidFill>
            <a:ln w="44450"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black"/>
                  </a:solidFill>
                  <a:effectLst/>
                  <a:uLnTx/>
                  <a:uFillTx/>
                  <a:latin typeface="Trebuchet MS" panose="020B0603020202020204"/>
                  <a:ea typeface="+mn-ea"/>
                  <a:cs typeface="+mn-cs"/>
                </a:rPr>
                <a:t>L0 Register File</a:t>
              </a:r>
            </a:p>
          </p:txBody>
        </p:sp>
        <p:sp>
          <p:nvSpPr>
            <p:cNvPr id="138" name="Rectangle 137">
              <a:extLst>
                <a:ext uri="{FF2B5EF4-FFF2-40B4-BE49-F238E27FC236}">
                  <a16:creationId xmlns:a16="http://schemas.microsoft.com/office/drawing/2014/main" id="{811F915D-140F-B145-8C8E-98972E7B4B5D}"/>
                </a:ext>
              </a:extLst>
            </p:cNvPr>
            <p:cNvSpPr/>
            <p:nvPr/>
          </p:nvSpPr>
          <p:spPr>
            <a:xfrm>
              <a:off x="2482819" y="5864114"/>
              <a:ext cx="1187951" cy="678356"/>
            </a:xfrm>
            <a:prstGeom prst="rect">
              <a:avLst/>
            </a:prstGeom>
            <a:solidFill>
              <a:srgbClr val="002060"/>
            </a:solidFill>
            <a:ln w="0" cap="rnd" cmpd="sng" algn="ctr">
              <a:solidFill>
                <a:srgbClr val="002060"/>
              </a:solidFill>
              <a:prstDash val="solid"/>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Trebuchet MS" panose="020B0603020202020204"/>
                  <a:ea typeface="+mn-ea"/>
                  <a:cs typeface="+mn-cs"/>
                </a:rPr>
                <a:t>ALU + FP </a:t>
              </a:r>
            </a:p>
          </p:txBody>
        </p:sp>
        <p:sp>
          <p:nvSpPr>
            <p:cNvPr id="139" name="Rectangle 138">
              <a:extLst>
                <a:ext uri="{FF2B5EF4-FFF2-40B4-BE49-F238E27FC236}">
                  <a16:creationId xmlns:a16="http://schemas.microsoft.com/office/drawing/2014/main" id="{C8C1E3A0-332B-864B-A65C-4D5D44EC625E}"/>
                </a:ext>
              </a:extLst>
            </p:cNvPr>
            <p:cNvSpPr/>
            <p:nvPr/>
          </p:nvSpPr>
          <p:spPr>
            <a:xfrm>
              <a:off x="4669862" y="5250886"/>
              <a:ext cx="568608" cy="1263970"/>
            </a:xfrm>
            <a:prstGeom prst="rect">
              <a:avLst/>
            </a:prstGeom>
            <a:solidFill>
              <a:srgbClr val="918655">
                <a:lumMod val="75000"/>
              </a:srgbClr>
            </a:solidFill>
            <a:ln w="44450" cap="rnd" cmpd="sng" algn="ctr">
              <a:noFill/>
              <a:prstDash val="solid"/>
            </a:ln>
            <a:effectLst/>
          </p:spPr>
          <p:txBody>
            <a:bodyPr vert="horz"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Trebuchet MS" panose="020B0603020202020204"/>
                  <a:ea typeface="+mn-ea"/>
                  <a:cs typeface="+mn-cs"/>
                </a:rPr>
                <a:t>Write Back</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Trebuchet MS" panose="020B0603020202020204"/>
                  <a:ea typeface="+mn-ea"/>
                  <a:cs typeface="+mn-cs"/>
                </a:rPr>
                <a:t>SYNC</a:t>
              </a:r>
              <a:endParaRPr kumimoji="0" lang="en-US" sz="1100" b="0" i="0" u="none" strike="noStrike" kern="0" cap="none" spc="0" normalizeH="0" baseline="0" noProof="0" dirty="0">
                <a:ln>
                  <a:noFill/>
                </a:ln>
                <a:solidFill>
                  <a:prstClr val="white"/>
                </a:solidFill>
                <a:effectLst/>
                <a:uLnTx/>
                <a:uFillTx/>
                <a:latin typeface="Trebuchet MS" panose="020B0603020202020204"/>
                <a:ea typeface="+mn-ea"/>
                <a:cs typeface="+mn-cs"/>
              </a:endParaRPr>
            </a:p>
          </p:txBody>
        </p:sp>
        <p:sp>
          <p:nvSpPr>
            <p:cNvPr id="140" name="Rectangle 139">
              <a:extLst>
                <a:ext uri="{FF2B5EF4-FFF2-40B4-BE49-F238E27FC236}">
                  <a16:creationId xmlns:a16="http://schemas.microsoft.com/office/drawing/2014/main" id="{15355AEF-14B3-6142-A5AC-DB1825FDAF0B}"/>
                </a:ext>
              </a:extLst>
            </p:cNvPr>
            <p:cNvSpPr/>
            <p:nvPr/>
          </p:nvSpPr>
          <p:spPr>
            <a:xfrm>
              <a:off x="3815513" y="5250886"/>
              <a:ext cx="714911" cy="1263970"/>
            </a:xfrm>
            <a:prstGeom prst="rect">
              <a:avLst/>
            </a:prstGeom>
            <a:solidFill>
              <a:srgbClr val="54A021"/>
            </a:solidFill>
            <a:ln w="44450"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black"/>
                  </a:solidFill>
                  <a:effectLst/>
                  <a:uLnTx/>
                  <a:uFillTx/>
                  <a:latin typeface="Trebuchet MS" panose="020B0603020202020204"/>
                  <a:ea typeface="+mn-ea"/>
                  <a:cs typeface="+mn-cs"/>
                </a:rPr>
                <a:t>Memory Access</a:t>
              </a:r>
              <a:r>
                <a:rPr kumimoji="0" lang="en-US" sz="1000" b="1" i="0" u="none" strike="noStrike" kern="0" cap="none" spc="0" normalizeH="0" baseline="0" noProof="0" dirty="0">
                  <a:ln>
                    <a:noFill/>
                  </a:ln>
                  <a:solidFill>
                    <a:prstClr val="black"/>
                  </a:solidFill>
                  <a:effectLst/>
                  <a:uLnTx/>
                  <a:uFillTx/>
                  <a:latin typeface="Trebuchet MS" panose="020B0603020202020204"/>
                  <a:ea typeface="+mn-ea"/>
                  <a:cs typeface="+mn-cs"/>
                </a:rPr>
                <a:t> </a:t>
              </a:r>
              <a:r>
                <a:rPr kumimoji="0" lang="en-US" sz="1000" b="0" i="0" u="none" strike="noStrike" kern="0" cap="none" spc="0" normalizeH="0" baseline="0" noProof="0" dirty="0">
                  <a:ln>
                    <a:noFill/>
                  </a:ln>
                  <a:solidFill>
                    <a:prstClr val="black"/>
                  </a:solidFill>
                  <a:effectLst/>
                  <a:uLnTx/>
                  <a:uFillTx/>
                  <a:latin typeface="Trebuchet MS" panose="020B0603020202020204"/>
                  <a:ea typeface="+mn-ea"/>
                  <a:cs typeface="+mn-cs"/>
                </a:rPr>
                <a:t>Interface</a:t>
              </a:r>
            </a:p>
          </p:txBody>
        </p:sp>
        <p:sp>
          <p:nvSpPr>
            <p:cNvPr id="141" name="Rectangle 140">
              <a:extLst>
                <a:ext uri="{FF2B5EF4-FFF2-40B4-BE49-F238E27FC236}">
                  <a16:creationId xmlns:a16="http://schemas.microsoft.com/office/drawing/2014/main" id="{608F0538-3B12-FE42-A4B7-31D9254EBF42}"/>
                </a:ext>
              </a:extLst>
            </p:cNvPr>
            <p:cNvSpPr/>
            <p:nvPr/>
          </p:nvSpPr>
          <p:spPr>
            <a:xfrm>
              <a:off x="983573" y="5223614"/>
              <a:ext cx="1344957" cy="1149064"/>
            </a:xfrm>
            <a:prstGeom prst="rect">
              <a:avLst/>
            </a:prstGeom>
            <a:solidFill>
              <a:srgbClr val="918655">
                <a:lumMod val="20000"/>
                <a:lumOff val="80000"/>
              </a:srgbClr>
            </a:solidFill>
            <a:ln w="44450" cap="rnd" cmpd="sng" algn="ctr">
              <a:noFill/>
              <a:prstDash val="solid"/>
            </a:ln>
            <a:effectLst/>
          </p:spPr>
          <p:txBody>
            <a:bodyPr vert="horz" rtlCol="0" anchor="t"/>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Trebuchet MS" panose="020B0603020202020204"/>
                  <a:ea typeface="+mn-ea"/>
                  <a:cs typeface="+mn-cs"/>
                </a:rPr>
                <a:t>Scheduling Unit</a:t>
              </a:r>
              <a:endParaRPr kumimoji="0" lang="en-US" sz="800" b="1" i="0" u="none" strike="noStrike" kern="0" cap="none" spc="0" normalizeH="0" baseline="0" noProof="0" dirty="0">
                <a:ln>
                  <a:noFill/>
                </a:ln>
                <a:solidFill>
                  <a:prstClr val="white"/>
                </a:solidFill>
                <a:effectLst/>
                <a:uLnTx/>
                <a:uFillTx/>
                <a:latin typeface="Trebuchet MS" panose="020B0603020202020204"/>
                <a:ea typeface="+mn-ea"/>
                <a:cs typeface="+mn-cs"/>
              </a:endParaRPr>
            </a:p>
          </p:txBody>
        </p:sp>
        <p:sp>
          <p:nvSpPr>
            <p:cNvPr id="142" name="Rectangle 141">
              <a:extLst>
                <a:ext uri="{FF2B5EF4-FFF2-40B4-BE49-F238E27FC236}">
                  <a16:creationId xmlns:a16="http://schemas.microsoft.com/office/drawing/2014/main" id="{07959866-CA05-7846-B4A8-5EB8FC0E7460}"/>
                </a:ext>
              </a:extLst>
            </p:cNvPr>
            <p:cNvSpPr/>
            <p:nvPr/>
          </p:nvSpPr>
          <p:spPr>
            <a:xfrm>
              <a:off x="1034664" y="5514193"/>
              <a:ext cx="503713" cy="777041"/>
            </a:xfrm>
            <a:prstGeom prst="rect">
              <a:avLst/>
            </a:prstGeom>
            <a:solidFill>
              <a:srgbClr val="918655">
                <a:lumMod val="75000"/>
              </a:srgbClr>
            </a:solidFill>
            <a:ln w="19050" cap="rnd"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Trebuchet MS" panose="020B0603020202020204"/>
                  <a:ea typeface="+mn-ea"/>
                  <a:cs typeface="+mn-cs"/>
                </a:rPr>
                <a:t>FETCH</a:t>
              </a:r>
            </a:p>
          </p:txBody>
        </p:sp>
        <p:sp>
          <p:nvSpPr>
            <p:cNvPr id="143" name="Rectangle 142">
              <a:extLst>
                <a:ext uri="{FF2B5EF4-FFF2-40B4-BE49-F238E27FC236}">
                  <a16:creationId xmlns:a16="http://schemas.microsoft.com/office/drawing/2014/main" id="{C7F81275-9074-A848-A069-20E500542551}"/>
                </a:ext>
              </a:extLst>
            </p:cNvPr>
            <p:cNvSpPr/>
            <p:nvPr/>
          </p:nvSpPr>
          <p:spPr>
            <a:xfrm>
              <a:off x="1668720" y="5514193"/>
              <a:ext cx="609493" cy="777041"/>
            </a:xfrm>
            <a:prstGeom prst="rect">
              <a:avLst/>
            </a:prstGeom>
            <a:solidFill>
              <a:srgbClr val="918655">
                <a:lumMod val="75000"/>
              </a:srgbClr>
            </a:solidFill>
            <a:ln w="19050" cap="rnd"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Trebuchet MS" panose="020B0603020202020204"/>
                  <a:ea typeface="+mn-ea"/>
                  <a:cs typeface="+mn-cs"/>
                </a:rPr>
                <a:t>DECODE</a:t>
              </a:r>
            </a:p>
          </p:txBody>
        </p:sp>
        <p:cxnSp>
          <p:nvCxnSpPr>
            <p:cNvPr id="144" name="Elbow Connector 143">
              <a:extLst>
                <a:ext uri="{FF2B5EF4-FFF2-40B4-BE49-F238E27FC236}">
                  <a16:creationId xmlns:a16="http://schemas.microsoft.com/office/drawing/2014/main" id="{B7E4C4A6-C5B7-AE40-8109-6EB69BA04603}"/>
                </a:ext>
              </a:extLst>
            </p:cNvPr>
            <p:cNvCxnSpPr>
              <a:cxnSpLocks/>
              <a:stCxn id="143" idx="3"/>
              <a:endCxn id="140" idx="0"/>
            </p:cNvCxnSpPr>
            <p:nvPr/>
          </p:nvCxnSpPr>
          <p:spPr>
            <a:xfrm flipV="1">
              <a:off x="2278214" y="5250886"/>
              <a:ext cx="1894755" cy="651828"/>
            </a:xfrm>
            <a:prstGeom prst="bentConnector4">
              <a:avLst>
                <a:gd name="adj1" fmla="val 4639"/>
                <a:gd name="adj2" fmla="val 119378"/>
              </a:avLst>
            </a:prstGeom>
            <a:noFill/>
            <a:ln w="25400" cap="rnd" cmpd="sng" algn="ctr">
              <a:solidFill>
                <a:sysClr val="windowText" lastClr="000000"/>
              </a:solidFill>
              <a:prstDash val="solid"/>
              <a:tailEnd type="triangle"/>
            </a:ln>
            <a:effectLst/>
          </p:spPr>
        </p:cxnSp>
        <p:cxnSp>
          <p:nvCxnSpPr>
            <p:cNvPr id="145" name="Elbow Connector 144">
              <a:extLst>
                <a:ext uri="{FF2B5EF4-FFF2-40B4-BE49-F238E27FC236}">
                  <a16:creationId xmlns:a16="http://schemas.microsoft.com/office/drawing/2014/main" id="{F76466C1-1CBB-6E44-8F6D-9A58F4EBB282}"/>
                </a:ext>
              </a:extLst>
            </p:cNvPr>
            <p:cNvCxnSpPr>
              <a:cxnSpLocks/>
              <a:stCxn id="140" idx="3"/>
              <a:endCxn id="139" idx="1"/>
            </p:cNvCxnSpPr>
            <p:nvPr/>
          </p:nvCxnSpPr>
          <p:spPr>
            <a:xfrm>
              <a:off x="4530424" y="5882870"/>
              <a:ext cx="139439" cy="7018"/>
            </a:xfrm>
            <a:prstGeom prst="bentConnector3">
              <a:avLst>
                <a:gd name="adj1" fmla="val 50000"/>
              </a:avLst>
            </a:prstGeom>
            <a:noFill/>
            <a:ln w="25400" cap="rnd" cmpd="sng" algn="ctr">
              <a:solidFill>
                <a:sysClr val="windowText" lastClr="000000"/>
              </a:solidFill>
              <a:prstDash val="solid"/>
              <a:tailEnd type="triangle"/>
            </a:ln>
            <a:effectLst/>
          </p:spPr>
        </p:cxnSp>
        <p:cxnSp>
          <p:nvCxnSpPr>
            <p:cNvPr id="146" name="Elbow Connector 145">
              <a:extLst>
                <a:ext uri="{FF2B5EF4-FFF2-40B4-BE49-F238E27FC236}">
                  <a16:creationId xmlns:a16="http://schemas.microsoft.com/office/drawing/2014/main" id="{903E5AA3-5082-6548-B6AC-6A6D19EF97D4}"/>
                </a:ext>
              </a:extLst>
            </p:cNvPr>
            <p:cNvCxnSpPr>
              <a:cxnSpLocks/>
              <a:stCxn id="142" idx="3"/>
              <a:endCxn id="143" idx="1"/>
            </p:cNvCxnSpPr>
            <p:nvPr/>
          </p:nvCxnSpPr>
          <p:spPr>
            <a:xfrm>
              <a:off x="1538377" y="5902713"/>
              <a:ext cx="130344" cy="7018"/>
            </a:xfrm>
            <a:prstGeom prst="bentConnector3">
              <a:avLst>
                <a:gd name="adj1" fmla="val 50000"/>
              </a:avLst>
            </a:prstGeom>
            <a:noFill/>
            <a:ln w="25400" cap="rnd" cmpd="sng" algn="ctr">
              <a:solidFill>
                <a:sysClr val="windowText" lastClr="000000"/>
              </a:solidFill>
              <a:prstDash val="solid"/>
              <a:tailEnd type="triangle"/>
            </a:ln>
            <a:effectLst/>
          </p:spPr>
        </p:cxnSp>
        <p:sp>
          <p:nvSpPr>
            <p:cNvPr id="147" name="Rectangle 146">
              <a:extLst>
                <a:ext uri="{FF2B5EF4-FFF2-40B4-BE49-F238E27FC236}">
                  <a16:creationId xmlns:a16="http://schemas.microsoft.com/office/drawing/2014/main" id="{4C875B0C-39A8-C942-9D71-2A62AE730010}"/>
                </a:ext>
              </a:extLst>
            </p:cNvPr>
            <p:cNvSpPr/>
            <p:nvPr/>
          </p:nvSpPr>
          <p:spPr>
            <a:xfrm>
              <a:off x="983573" y="6478237"/>
              <a:ext cx="867488" cy="246424"/>
            </a:xfrm>
            <a:prstGeom prst="rect">
              <a:avLst/>
            </a:prstGeom>
            <a:solidFill>
              <a:srgbClr val="E76618"/>
            </a:solidFill>
            <a:ln w="44450"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Trebuchet MS" panose="020B0603020202020204"/>
                  <a:ea typeface="+mn-ea"/>
                  <a:cs typeface="+mn-cs"/>
                </a:rPr>
                <a:t>L2 Inst Mem</a:t>
              </a:r>
            </a:p>
          </p:txBody>
        </p:sp>
        <p:cxnSp>
          <p:nvCxnSpPr>
            <p:cNvPr id="148" name="Elbow Connector 147">
              <a:extLst>
                <a:ext uri="{FF2B5EF4-FFF2-40B4-BE49-F238E27FC236}">
                  <a16:creationId xmlns:a16="http://schemas.microsoft.com/office/drawing/2014/main" id="{C6A98F3D-0438-7D40-88C1-D07B25806D83}"/>
                </a:ext>
              </a:extLst>
            </p:cNvPr>
            <p:cNvCxnSpPr>
              <a:cxnSpLocks/>
              <a:stCxn id="147" idx="0"/>
              <a:endCxn id="142" idx="2"/>
            </p:cNvCxnSpPr>
            <p:nvPr/>
          </p:nvCxnSpPr>
          <p:spPr>
            <a:xfrm rot="16200000" flipV="1">
              <a:off x="1258416" y="6319337"/>
              <a:ext cx="187003" cy="130796"/>
            </a:xfrm>
            <a:prstGeom prst="bentConnector3">
              <a:avLst>
                <a:gd name="adj1" fmla="val 50001"/>
              </a:avLst>
            </a:prstGeom>
            <a:noFill/>
            <a:ln w="25400" cap="rnd" cmpd="sng" algn="ctr">
              <a:solidFill>
                <a:sysClr val="windowText" lastClr="000000"/>
              </a:solidFill>
              <a:prstDash val="solid"/>
              <a:headEnd type="triangle" w="sm" len="sm"/>
              <a:tailEnd type="triangle" w="sm" len="sm"/>
            </a:ln>
            <a:effectLst/>
          </p:spPr>
        </p:cxnSp>
        <p:cxnSp>
          <p:nvCxnSpPr>
            <p:cNvPr id="149" name="Elbow Connector 148">
              <a:extLst>
                <a:ext uri="{FF2B5EF4-FFF2-40B4-BE49-F238E27FC236}">
                  <a16:creationId xmlns:a16="http://schemas.microsoft.com/office/drawing/2014/main" id="{D8943F3A-20E0-A54A-80B4-0A1C59D27C04}"/>
                </a:ext>
              </a:extLst>
            </p:cNvPr>
            <p:cNvCxnSpPr>
              <a:cxnSpLocks/>
              <a:stCxn id="143" idx="3"/>
              <a:endCxn id="138" idx="1"/>
            </p:cNvCxnSpPr>
            <p:nvPr/>
          </p:nvCxnSpPr>
          <p:spPr>
            <a:xfrm>
              <a:off x="2278214" y="5902713"/>
              <a:ext cx="204605" cy="300578"/>
            </a:xfrm>
            <a:prstGeom prst="bentConnector3">
              <a:avLst>
                <a:gd name="adj1" fmla="val 42205"/>
              </a:avLst>
            </a:prstGeom>
            <a:noFill/>
            <a:ln w="25400" cap="rnd" cmpd="sng" algn="ctr">
              <a:solidFill>
                <a:sysClr val="windowText" lastClr="000000"/>
              </a:solidFill>
              <a:prstDash val="solid"/>
              <a:tailEnd type="triangle"/>
            </a:ln>
            <a:effectLst/>
          </p:spPr>
        </p:cxnSp>
        <p:cxnSp>
          <p:nvCxnSpPr>
            <p:cNvPr id="150" name="Elbow Connector 149">
              <a:extLst>
                <a:ext uri="{FF2B5EF4-FFF2-40B4-BE49-F238E27FC236}">
                  <a16:creationId xmlns:a16="http://schemas.microsoft.com/office/drawing/2014/main" id="{522496DA-3A21-7B4E-9839-DD51486C5C18}"/>
                </a:ext>
              </a:extLst>
            </p:cNvPr>
            <p:cNvCxnSpPr>
              <a:cxnSpLocks/>
              <a:stCxn id="143" idx="3"/>
              <a:endCxn id="137" idx="1"/>
            </p:cNvCxnSpPr>
            <p:nvPr/>
          </p:nvCxnSpPr>
          <p:spPr>
            <a:xfrm flipV="1">
              <a:off x="2278214" y="5446301"/>
              <a:ext cx="214150" cy="456412"/>
            </a:xfrm>
            <a:prstGeom prst="bentConnector3">
              <a:avLst>
                <a:gd name="adj1" fmla="val 40331"/>
              </a:avLst>
            </a:prstGeom>
            <a:noFill/>
            <a:ln w="25400" cap="rnd" cmpd="sng" algn="ctr">
              <a:solidFill>
                <a:sysClr val="windowText" lastClr="000000"/>
              </a:solidFill>
              <a:prstDash val="solid"/>
              <a:tailEnd type="triangle"/>
            </a:ln>
            <a:effectLst/>
          </p:spPr>
        </p:cxnSp>
        <p:cxnSp>
          <p:nvCxnSpPr>
            <p:cNvPr id="151" name="Elbow Connector 150">
              <a:extLst>
                <a:ext uri="{FF2B5EF4-FFF2-40B4-BE49-F238E27FC236}">
                  <a16:creationId xmlns:a16="http://schemas.microsoft.com/office/drawing/2014/main" id="{94804A79-7B42-1E44-A96C-AFCB730C4CC9}"/>
                </a:ext>
              </a:extLst>
            </p:cNvPr>
            <p:cNvCxnSpPr>
              <a:cxnSpLocks/>
              <a:stCxn id="138" idx="0"/>
              <a:endCxn id="137" idx="2"/>
            </p:cNvCxnSpPr>
            <p:nvPr/>
          </p:nvCxnSpPr>
          <p:spPr>
            <a:xfrm rot="16200000" flipV="1">
              <a:off x="2979231" y="5766550"/>
              <a:ext cx="195126" cy="1"/>
            </a:xfrm>
            <a:prstGeom prst="bentConnector3">
              <a:avLst>
                <a:gd name="adj1" fmla="val 50000"/>
              </a:avLst>
            </a:prstGeom>
            <a:noFill/>
            <a:ln w="25400" cap="rnd" cmpd="sng" algn="ctr">
              <a:solidFill>
                <a:sysClr val="windowText" lastClr="000000"/>
              </a:solidFill>
              <a:prstDash val="solid"/>
              <a:headEnd type="triangle" w="med" len="med"/>
              <a:tailEnd type="triangle" w="med" len="med"/>
            </a:ln>
            <a:effectLst/>
          </p:spPr>
        </p:cxnSp>
        <p:cxnSp>
          <p:nvCxnSpPr>
            <p:cNvPr id="152" name="Elbow Connector 151">
              <a:extLst>
                <a:ext uri="{FF2B5EF4-FFF2-40B4-BE49-F238E27FC236}">
                  <a16:creationId xmlns:a16="http://schemas.microsoft.com/office/drawing/2014/main" id="{BAC92721-382B-1B40-84F6-75F4D679B828}"/>
                </a:ext>
              </a:extLst>
            </p:cNvPr>
            <p:cNvCxnSpPr>
              <a:cxnSpLocks/>
            </p:cNvCxnSpPr>
            <p:nvPr/>
          </p:nvCxnSpPr>
          <p:spPr>
            <a:xfrm rot="16200000" flipV="1">
              <a:off x="2654816" y="5766550"/>
              <a:ext cx="195126" cy="1"/>
            </a:xfrm>
            <a:prstGeom prst="bentConnector3">
              <a:avLst>
                <a:gd name="adj1" fmla="val 50000"/>
              </a:avLst>
            </a:prstGeom>
            <a:noFill/>
            <a:ln w="25400" cap="rnd" cmpd="sng" algn="ctr">
              <a:solidFill>
                <a:sysClr val="windowText" lastClr="000000"/>
              </a:solidFill>
              <a:prstDash val="solid"/>
              <a:headEnd type="triangle" w="med" len="med"/>
              <a:tailEnd type="triangle" w="med" len="med"/>
            </a:ln>
            <a:effectLst/>
          </p:spPr>
        </p:cxnSp>
        <p:cxnSp>
          <p:nvCxnSpPr>
            <p:cNvPr id="153" name="Elbow Connector 152">
              <a:extLst>
                <a:ext uri="{FF2B5EF4-FFF2-40B4-BE49-F238E27FC236}">
                  <a16:creationId xmlns:a16="http://schemas.microsoft.com/office/drawing/2014/main" id="{1D5A3917-560B-E04B-9AA8-ECD88BDD8485}"/>
                </a:ext>
              </a:extLst>
            </p:cNvPr>
            <p:cNvCxnSpPr>
              <a:cxnSpLocks/>
            </p:cNvCxnSpPr>
            <p:nvPr/>
          </p:nvCxnSpPr>
          <p:spPr>
            <a:xfrm rot="16200000" flipV="1">
              <a:off x="3303646" y="5766550"/>
              <a:ext cx="195126" cy="1"/>
            </a:xfrm>
            <a:prstGeom prst="bentConnector3">
              <a:avLst>
                <a:gd name="adj1" fmla="val 50000"/>
              </a:avLst>
            </a:prstGeom>
            <a:noFill/>
            <a:ln w="25400" cap="rnd" cmpd="sng" algn="ctr">
              <a:solidFill>
                <a:sysClr val="windowText" lastClr="000000"/>
              </a:solidFill>
              <a:prstDash val="solid"/>
              <a:headEnd type="triangle" w="med" len="med"/>
              <a:tailEnd type="triangle" w="med" len="med"/>
            </a:ln>
            <a:effectLst/>
          </p:spPr>
        </p:cxnSp>
        <p:cxnSp>
          <p:nvCxnSpPr>
            <p:cNvPr id="154" name="Elbow Connector 153">
              <a:extLst>
                <a:ext uri="{FF2B5EF4-FFF2-40B4-BE49-F238E27FC236}">
                  <a16:creationId xmlns:a16="http://schemas.microsoft.com/office/drawing/2014/main" id="{8146A379-AEF0-9241-987D-D2E72533FC4F}"/>
                </a:ext>
              </a:extLst>
            </p:cNvPr>
            <p:cNvCxnSpPr>
              <a:cxnSpLocks/>
              <a:stCxn id="138" idx="2"/>
              <a:endCxn id="139" idx="2"/>
            </p:cNvCxnSpPr>
            <p:nvPr/>
          </p:nvCxnSpPr>
          <p:spPr>
            <a:xfrm rot="5400000" flipH="1" flipV="1">
              <a:off x="4001674" y="5589977"/>
              <a:ext cx="27614" cy="1877371"/>
            </a:xfrm>
            <a:prstGeom prst="bentConnector3">
              <a:avLst>
                <a:gd name="adj1" fmla="val -457410"/>
              </a:avLst>
            </a:prstGeom>
            <a:noFill/>
            <a:ln w="25400" cap="rnd" cmpd="sng" algn="ctr">
              <a:solidFill>
                <a:sysClr val="windowText" lastClr="000000"/>
              </a:solidFill>
              <a:prstDash val="solid"/>
              <a:tailEnd type="triangle"/>
            </a:ln>
            <a:effectLst/>
          </p:spPr>
        </p:cxnSp>
        <p:cxnSp>
          <p:nvCxnSpPr>
            <p:cNvPr id="155" name="Elbow Connector 154">
              <a:extLst>
                <a:ext uri="{FF2B5EF4-FFF2-40B4-BE49-F238E27FC236}">
                  <a16:creationId xmlns:a16="http://schemas.microsoft.com/office/drawing/2014/main" id="{270DB8B1-11B6-3246-B8D2-DD5A12689BFD}"/>
                </a:ext>
              </a:extLst>
            </p:cNvPr>
            <p:cNvCxnSpPr>
              <a:cxnSpLocks/>
              <a:stCxn id="139" idx="0"/>
              <a:endCxn id="141" idx="0"/>
            </p:cNvCxnSpPr>
            <p:nvPr/>
          </p:nvCxnSpPr>
          <p:spPr>
            <a:xfrm rot="16200000" flipV="1">
              <a:off x="3291474" y="3588192"/>
              <a:ext cx="27272" cy="3298115"/>
            </a:xfrm>
            <a:prstGeom prst="bentConnector3">
              <a:avLst>
                <a:gd name="adj1" fmla="val 731574"/>
              </a:avLst>
            </a:prstGeom>
            <a:noFill/>
            <a:ln w="25400" cap="rnd" cmpd="sng" algn="ctr">
              <a:solidFill>
                <a:sysClr val="windowText" lastClr="000000"/>
              </a:solidFill>
              <a:prstDash val="solid"/>
              <a:tailEnd type="triangle"/>
            </a:ln>
            <a:effectLst/>
          </p:spPr>
        </p:cxnSp>
        <p:cxnSp>
          <p:nvCxnSpPr>
            <p:cNvPr id="156" name="Straight Connector 155">
              <a:extLst>
                <a:ext uri="{FF2B5EF4-FFF2-40B4-BE49-F238E27FC236}">
                  <a16:creationId xmlns:a16="http://schemas.microsoft.com/office/drawing/2014/main" id="{1FC1D525-B641-A346-BBD0-9118877ED24A}"/>
                </a:ext>
              </a:extLst>
            </p:cNvPr>
            <p:cNvCxnSpPr>
              <a:cxnSpLocks/>
            </p:cNvCxnSpPr>
            <p:nvPr/>
          </p:nvCxnSpPr>
          <p:spPr>
            <a:xfrm flipH="1">
              <a:off x="906777" y="4401555"/>
              <a:ext cx="1583751" cy="561514"/>
            </a:xfrm>
            <a:prstGeom prst="line">
              <a:avLst/>
            </a:prstGeom>
            <a:noFill/>
            <a:ln w="28575" cap="rnd" cmpd="sng" algn="ctr">
              <a:solidFill>
                <a:srgbClr val="002060"/>
              </a:solidFill>
              <a:prstDash val="dash"/>
            </a:ln>
            <a:effectLst/>
          </p:spPr>
        </p:cxnSp>
        <p:cxnSp>
          <p:nvCxnSpPr>
            <p:cNvPr id="157" name="Straight Connector 156">
              <a:extLst>
                <a:ext uri="{FF2B5EF4-FFF2-40B4-BE49-F238E27FC236}">
                  <a16:creationId xmlns:a16="http://schemas.microsoft.com/office/drawing/2014/main" id="{FCF9ED9D-7498-804F-8CF8-33D30F0A37C8}"/>
                </a:ext>
              </a:extLst>
            </p:cNvPr>
            <p:cNvCxnSpPr>
              <a:cxnSpLocks/>
            </p:cNvCxnSpPr>
            <p:nvPr/>
          </p:nvCxnSpPr>
          <p:spPr>
            <a:xfrm>
              <a:off x="3676388" y="2283127"/>
              <a:ext cx="1671059" cy="552149"/>
            </a:xfrm>
            <a:prstGeom prst="line">
              <a:avLst/>
            </a:prstGeom>
            <a:noFill/>
            <a:ln w="28575" cap="rnd" cmpd="sng" algn="ctr">
              <a:solidFill>
                <a:srgbClr val="002060"/>
              </a:solidFill>
              <a:prstDash val="dash"/>
            </a:ln>
            <a:effectLst/>
          </p:spPr>
        </p:cxnSp>
        <p:cxnSp>
          <p:nvCxnSpPr>
            <p:cNvPr id="158" name="Straight Connector 157">
              <a:extLst>
                <a:ext uri="{FF2B5EF4-FFF2-40B4-BE49-F238E27FC236}">
                  <a16:creationId xmlns:a16="http://schemas.microsoft.com/office/drawing/2014/main" id="{E222F67D-27E4-A04B-A912-385C68D82A5A}"/>
                </a:ext>
              </a:extLst>
            </p:cNvPr>
            <p:cNvCxnSpPr>
              <a:cxnSpLocks/>
            </p:cNvCxnSpPr>
            <p:nvPr/>
          </p:nvCxnSpPr>
          <p:spPr>
            <a:xfrm>
              <a:off x="3676388" y="4410919"/>
              <a:ext cx="1671059" cy="552149"/>
            </a:xfrm>
            <a:prstGeom prst="line">
              <a:avLst/>
            </a:prstGeom>
            <a:noFill/>
            <a:ln w="28575" cap="rnd" cmpd="sng" algn="ctr">
              <a:solidFill>
                <a:srgbClr val="002060"/>
              </a:solidFill>
              <a:prstDash val="dash"/>
            </a:ln>
            <a:effectLst/>
          </p:spPr>
        </p:cxnSp>
        <p:sp>
          <p:nvSpPr>
            <p:cNvPr id="159" name="Freeform 158">
              <a:extLst>
                <a:ext uri="{FF2B5EF4-FFF2-40B4-BE49-F238E27FC236}">
                  <a16:creationId xmlns:a16="http://schemas.microsoft.com/office/drawing/2014/main" id="{FF9378A9-836A-C440-88C2-398FBE6A5B57}"/>
                </a:ext>
              </a:extLst>
            </p:cNvPr>
            <p:cNvSpPr/>
            <p:nvPr/>
          </p:nvSpPr>
          <p:spPr>
            <a:xfrm>
              <a:off x="3666842" y="3322749"/>
              <a:ext cx="721608" cy="1940107"/>
            </a:xfrm>
            <a:custGeom>
              <a:avLst/>
              <a:gdLst>
                <a:gd name="connsiteX0" fmla="*/ 0 w 1389888"/>
                <a:gd name="connsiteY0" fmla="*/ 0 h 3511296"/>
                <a:gd name="connsiteX1" fmla="*/ 173736 w 1389888"/>
                <a:gd name="connsiteY1" fmla="*/ 0 h 3511296"/>
                <a:gd name="connsiteX2" fmla="*/ 173736 w 1389888"/>
                <a:gd name="connsiteY2" fmla="*/ 2679192 h 3511296"/>
                <a:gd name="connsiteX3" fmla="*/ 1389888 w 1389888"/>
                <a:gd name="connsiteY3" fmla="*/ 2679192 h 3511296"/>
                <a:gd name="connsiteX4" fmla="*/ 1389888 w 1389888"/>
                <a:gd name="connsiteY4" fmla="*/ 3511296 h 3511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88" h="3511296">
                  <a:moveTo>
                    <a:pt x="0" y="0"/>
                  </a:moveTo>
                  <a:lnTo>
                    <a:pt x="173736" y="0"/>
                  </a:lnTo>
                  <a:lnTo>
                    <a:pt x="173736" y="2679192"/>
                  </a:lnTo>
                  <a:lnTo>
                    <a:pt x="1389888" y="2679192"/>
                  </a:lnTo>
                  <a:lnTo>
                    <a:pt x="1389888" y="3511296"/>
                  </a:lnTo>
                </a:path>
              </a:pathLst>
            </a:custGeom>
            <a:noFill/>
            <a:ln w="25400" cap="rnd" cmpd="sng" algn="ctr">
              <a:solidFill>
                <a:srgbClr val="C00000"/>
              </a:solidFill>
              <a:prstDash val="sysDot"/>
              <a:headEnd type="triangle" w="med" len="sm"/>
              <a:tailEnd type="triangl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latin typeface="Trebuchet MS" panose="020B0603020202020204"/>
                <a:ea typeface="+mn-ea"/>
                <a:cs typeface="+mn-cs"/>
              </a:endParaRPr>
            </a:p>
          </p:txBody>
        </p:sp>
        <p:sp>
          <p:nvSpPr>
            <p:cNvPr id="160" name="TextBox 159">
              <a:extLst>
                <a:ext uri="{FF2B5EF4-FFF2-40B4-BE49-F238E27FC236}">
                  <a16:creationId xmlns:a16="http://schemas.microsoft.com/office/drawing/2014/main" id="{DE339EB0-4372-E543-8288-8DEC9BDB0127}"/>
                </a:ext>
              </a:extLst>
            </p:cNvPr>
            <p:cNvSpPr txBox="1"/>
            <p:nvPr/>
          </p:nvSpPr>
          <p:spPr>
            <a:xfrm>
              <a:off x="597745" y="5718062"/>
              <a:ext cx="359394"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E76618">
                      <a:lumMod val="75000"/>
                    </a:srgbClr>
                  </a:solidFill>
                  <a:effectLst/>
                  <a:uLnTx/>
                  <a:uFillTx/>
                  <a:latin typeface="Trebuchet MS" panose="020B0603020202020204"/>
                </a:rPr>
                <a:t>L0</a:t>
              </a:r>
            </a:p>
          </p:txBody>
        </p:sp>
        <p:cxnSp>
          <p:nvCxnSpPr>
            <p:cNvPr id="161" name="Straight Connector 160">
              <a:extLst>
                <a:ext uri="{FF2B5EF4-FFF2-40B4-BE49-F238E27FC236}">
                  <a16:creationId xmlns:a16="http://schemas.microsoft.com/office/drawing/2014/main" id="{5B543FFC-5B34-B34C-AF44-3DE979B23F34}"/>
                </a:ext>
              </a:extLst>
            </p:cNvPr>
            <p:cNvCxnSpPr>
              <a:cxnSpLocks/>
              <a:endCxn id="160" idx="0"/>
            </p:cNvCxnSpPr>
            <p:nvPr/>
          </p:nvCxnSpPr>
          <p:spPr>
            <a:xfrm flipH="1">
              <a:off x="777442" y="4963069"/>
              <a:ext cx="2484" cy="754993"/>
            </a:xfrm>
            <a:prstGeom prst="line">
              <a:avLst/>
            </a:prstGeom>
            <a:noFill/>
            <a:ln w="3175" cap="rnd" cmpd="sng" algn="ctr">
              <a:solidFill>
                <a:srgbClr val="E76618">
                  <a:lumMod val="75000"/>
                </a:srgbClr>
              </a:solidFill>
              <a:prstDash val="solid"/>
              <a:headEnd type="triangle" w="med" len="sm"/>
            </a:ln>
            <a:effectLst/>
          </p:spPr>
        </p:cxnSp>
        <p:cxnSp>
          <p:nvCxnSpPr>
            <p:cNvPr id="162" name="Straight Connector 161">
              <a:extLst>
                <a:ext uri="{FF2B5EF4-FFF2-40B4-BE49-F238E27FC236}">
                  <a16:creationId xmlns:a16="http://schemas.microsoft.com/office/drawing/2014/main" id="{F9CF3AA1-D08D-8940-8054-ECBC597ADD52}"/>
                </a:ext>
              </a:extLst>
            </p:cNvPr>
            <p:cNvCxnSpPr>
              <a:cxnSpLocks/>
              <a:endCxn id="160" idx="2"/>
            </p:cNvCxnSpPr>
            <p:nvPr/>
          </p:nvCxnSpPr>
          <p:spPr>
            <a:xfrm flipH="1" flipV="1">
              <a:off x="777442" y="5995061"/>
              <a:ext cx="826" cy="751996"/>
            </a:xfrm>
            <a:prstGeom prst="line">
              <a:avLst/>
            </a:prstGeom>
            <a:noFill/>
            <a:ln w="3175" cap="rnd" cmpd="sng" algn="ctr">
              <a:solidFill>
                <a:srgbClr val="E76618">
                  <a:lumMod val="75000"/>
                </a:srgbClr>
              </a:solidFill>
              <a:prstDash val="solid"/>
              <a:headEnd type="triangle" w="med" len="sm"/>
            </a:ln>
            <a:effectLst/>
          </p:spPr>
        </p:cxnSp>
        <p:cxnSp>
          <p:nvCxnSpPr>
            <p:cNvPr id="163" name="Straight Arrow Connector 162">
              <a:extLst>
                <a:ext uri="{FF2B5EF4-FFF2-40B4-BE49-F238E27FC236}">
                  <a16:creationId xmlns:a16="http://schemas.microsoft.com/office/drawing/2014/main" id="{B52C1715-E3E0-E04F-BE6C-F920B57143B6}"/>
                </a:ext>
              </a:extLst>
            </p:cNvPr>
            <p:cNvCxnSpPr>
              <a:cxnSpLocks/>
            </p:cNvCxnSpPr>
            <p:nvPr/>
          </p:nvCxnSpPr>
          <p:spPr>
            <a:xfrm flipV="1">
              <a:off x="2975587" y="375730"/>
              <a:ext cx="0" cy="327999"/>
            </a:xfrm>
            <a:prstGeom prst="straightConnector1">
              <a:avLst/>
            </a:prstGeom>
            <a:noFill/>
            <a:ln w="22225" cap="rnd" cmpd="sng" algn="ctr">
              <a:solidFill>
                <a:srgbClr val="E76618">
                  <a:lumMod val="50000"/>
                </a:srgbClr>
              </a:solidFill>
              <a:prstDash val="sysDash"/>
              <a:tailEnd type="triangle"/>
            </a:ln>
            <a:effectLst/>
          </p:spPr>
        </p:cxnSp>
        <p:sp>
          <p:nvSpPr>
            <p:cNvPr id="164" name="TextBox 163">
              <a:extLst>
                <a:ext uri="{FF2B5EF4-FFF2-40B4-BE49-F238E27FC236}">
                  <a16:creationId xmlns:a16="http://schemas.microsoft.com/office/drawing/2014/main" id="{14F26D9C-78BA-F244-A322-F4BEFB69EFE4}"/>
                </a:ext>
              </a:extLst>
            </p:cNvPr>
            <p:cNvSpPr txBox="1"/>
            <p:nvPr/>
          </p:nvSpPr>
          <p:spPr>
            <a:xfrm>
              <a:off x="2381514" y="79492"/>
              <a:ext cx="1188147" cy="261610"/>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Trebuchet MS" panose="020B0603020202020204"/>
                </a:rPr>
                <a:t>To higher levels</a:t>
              </a:r>
            </a:p>
          </p:txBody>
        </p:sp>
        <p:sp>
          <p:nvSpPr>
            <p:cNvPr id="165" name="TextBox 164">
              <a:extLst>
                <a:ext uri="{FF2B5EF4-FFF2-40B4-BE49-F238E27FC236}">
                  <a16:creationId xmlns:a16="http://schemas.microsoft.com/office/drawing/2014/main" id="{78FC3842-69F8-BC4B-893E-5D5CE4CBD0FE}"/>
                </a:ext>
              </a:extLst>
            </p:cNvPr>
            <p:cNvSpPr txBox="1"/>
            <p:nvPr/>
          </p:nvSpPr>
          <p:spPr>
            <a:xfrm>
              <a:off x="597745" y="3617650"/>
              <a:ext cx="359394"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E76618">
                      <a:lumMod val="75000"/>
                    </a:srgbClr>
                  </a:solidFill>
                  <a:effectLst/>
                  <a:uLnTx/>
                  <a:uFillTx/>
                  <a:latin typeface="Trebuchet MS" panose="020B0603020202020204"/>
                </a:rPr>
                <a:t>L1</a:t>
              </a:r>
            </a:p>
          </p:txBody>
        </p:sp>
        <p:cxnSp>
          <p:nvCxnSpPr>
            <p:cNvPr id="166" name="Straight Connector 165">
              <a:extLst>
                <a:ext uri="{FF2B5EF4-FFF2-40B4-BE49-F238E27FC236}">
                  <a16:creationId xmlns:a16="http://schemas.microsoft.com/office/drawing/2014/main" id="{7D8454E3-D81F-6543-AB99-3B6B0BC446C1}"/>
                </a:ext>
              </a:extLst>
            </p:cNvPr>
            <p:cNvCxnSpPr>
              <a:cxnSpLocks/>
              <a:endCxn id="165" idx="0"/>
            </p:cNvCxnSpPr>
            <p:nvPr/>
          </p:nvCxnSpPr>
          <p:spPr>
            <a:xfrm flipH="1">
              <a:off x="777442" y="2862657"/>
              <a:ext cx="2484" cy="754993"/>
            </a:xfrm>
            <a:prstGeom prst="line">
              <a:avLst/>
            </a:prstGeom>
            <a:noFill/>
            <a:ln w="3175" cap="rnd" cmpd="sng" algn="ctr">
              <a:solidFill>
                <a:srgbClr val="E76618">
                  <a:lumMod val="75000"/>
                </a:srgbClr>
              </a:solidFill>
              <a:prstDash val="solid"/>
              <a:headEnd type="triangle" w="med" len="sm"/>
            </a:ln>
            <a:effectLst/>
          </p:spPr>
        </p:cxnSp>
        <p:cxnSp>
          <p:nvCxnSpPr>
            <p:cNvPr id="167" name="Straight Connector 166">
              <a:extLst>
                <a:ext uri="{FF2B5EF4-FFF2-40B4-BE49-F238E27FC236}">
                  <a16:creationId xmlns:a16="http://schemas.microsoft.com/office/drawing/2014/main" id="{5EF6ED1A-45AC-CB4B-97BA-C67284F9E227}"/>
                </a:ext>
              </a:extLst>
            </p:cNvPr>
            <p:cNvCxnSpPr>
              <a:cxnSpLocks/>
              <a:endCxn id="165" idx="2"/>
            </p:cNvCxnSpPr>
            <p:nvPr/>
          </p:nvCxnSpPr>
          <p:spPr>
            <a:xfrm flipH="1" flipV="1">
              <a:off x="777442" y="3894649"/>
              <a:ext cx="827" cy="751996"/>
            </a:xfrm>
            <a:prstGeom prst="line">
              <a:avLst/>
            </a:prstGeom>
            <a:noFill/>
            <a:ln w="3175" cap="rnd" cmpd="sng" algn="ctr">
              <a:solidFill>
                <a:srgbClr val="E76618">
                  <a:lumMod val="75000"/>
                </a:srgbClr>
              </a:solidFill>
              <a:prstDash val="solid"/>
              <a:headEnd type="triangle" w="med" len="sm"/>
            </a:ln>
            <a:effectLst/>
          </p:spPr>
        </p:cxnSp>
        <p:sp>
          <p:nvSpPr>
            <p:cNvPr id="168" name="TextBox 167">
              <a:extLst>
                <a:ext uri="{FF2B5EF4-FFF2-40B4-BE49-F238E27FC236}">
                  <a16:creationId xmlns:a16="http://schemas.microsoft.com/office/drawing/2014/main" id="{0BE9BDB3-52C8-7B4B-88F0-9A81A9578BAC}"/>
                </a:ext>
              </a:extLst>
            </p:cNvPr>
            <p:cNvSpPr txBox="1"/>
            <p:nvPr/>
          </p:nvSpPr>
          <p:spPr>
            <a:xfrm>
              <a:off x="597745" y="1458718"/>
              <a:ext cx="359394"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E76618">
                      <a:lumMod val="75000"/>
                    </a:srgbClr>
                  </a:solidFill>
                  <a:effectLst/>
                  <a:uLnTx/>
                  <a:uFillTx/>
                  <a:latin typeface="Trebuchet MS" panose="020B0603020202020204"/>
                </a:rPr>
                <a:t>L2</a:t>
              </a:r>
            </a:p>
          </p:txBody>
        </p:sp>
        <p:cxnSp>
          <p:nvCxnSpPr>
            <p:cNvPr id="169" name="Straight Connector 168">
              <a:extLst>
                <a:ext uri="{FF2B5EF4-FFF2-40B4-BE49-F238E27FC236}">
                  <a16:creationId xmlns:a16="http://schemas.microsoft.com/office/drawing/2014/main" id="{5C3EF5A5-BF5C-8147-B370-2D4E0DFE398F}"/>
                </a:ext>
              </a:extLst>
            </p:cNvPr>
            <p:cNvCxnSpPr>
              <a:cxnSpLocks/>
              <a:endCxn id="168" idx="0"/>
            </p:cNvCxnSpPr>
            <p:nvPr/>
          </p:nvCxnSpPr>
          <p:spPr>
            <a:xfrm flipH="1">
              <a:off x="777442" y="703725"/>
              <a:ext cx="2484" cy="754993"/>
            </a:xfrm>
            <a:prstGeom prst="line">
              <a:avLst/>
            </a:prstGeom>
            <a:noFill/>
            <a:ln w="3175" cap="rnd" cmpd="sng" algn="ctr">
              <a:solidFill>
                <a:srgbClr val="E76618">
                  <a:lumMod val="75000"/>
                </a:srgbClr>
              </a:solidFill>
              <a:prstDash val="solid"/>
              <a:headEnd type="triangle" w="med" len="sm"/>
            </a:ln>
            <a:effectLst/>
          </p:spPr>
        </p:cxnSp>
        <p:cxnSp>
          <p:nvCxnSpPr>
            <p:cNvPr id="170" name="Straight Connector 169">
              <a:extLst>
                <a:ext uri="{FF2B5EF4-FFF2-40B4-BE49-F238E27FC236}">
                  <a16:creationId xmlns:a16="http://schemas.microsoft.com/office/drawing/2014/main" id="{29BF028A-E1EA-7346-8E4A-ECC6D20171B6}"/>
                </a:ext>
              </a:extLst>
            </p:cNvPr>
            <p:cNvCxnSpPr>
              <a:cxnSpLocks/>
              <a:endCxn id="168" idx="2"/>
            </p:cNvCxnSpPr>
            <p:nvPr/>
          </p:nvCxnSpPr>
          <p:spPr>
            <a:xfrm flipH="1" flipV="1">
              <a:off x="777442" y="1735717"/>
              <a:ext cx="827" cy="751996"/>
            </a:xfrm>
            <a:prstGeom prst="line">
              <a:avLst/>
            </a:prstGeom>
            <a:noFill/>
            <a:ln w="3175" cap="rnd" cmpd="sng" algn="ctr">
              <a:solidFill>
                <a:srgbClr val="E76618">
                  <a:lumMod val="75000"/>
                </a:srgbClr>
              </a:solidFill>
              <a:prstDash val="solid"/>
              <a:headEnd type="triangle" w="med" len="sm"/>
            </a:ln>
            <a:effectLst/>
          </p:spPr>
        </p:cxnSp>
      </p:grpSp>
      <p:pic>
        <p:nvPicPr>
          <p:cNvPr id="84" name="Content Placeholder 4" descr="A screenshot of a cell phone&#10;&#10;Description automatically generated">
            <a:extLst>
              <a:ext uri="{FF2B5EF4-FFF2-40B4-BE49-F238E27FC236}">
                <a16:creationId xmlns:a16="http://schemas.microsoft.com/office/drawing/2014/main" id="{3DD396AC-F4E1-CB4F-9F98-C668B9132D1E}"/>
              </a:ext>
            </a:extLst>
          </p:cNvPr>
          <p:cNvPicPr>
            <a:picLocks noGrp="1" noChangeAspect="1"/>
          </p:cNvPicPr>
          <p:nvPr>
            <p:ph idx="1"/>
          </p:nvPr>
        </p:nvPicPr>
        <p:blipFill>
          <a:blip r:embed="rId2"/>
          <a:stretch>
            <a:fillRect/>
          </a:stretch>
        </p:blipFill>
        <p:spPr>
          <a:xfrm>
            <a:off x="5868627" y="934212"/>
            <a:ext cx="3310464" cy="1384960"/>
          </a:xfrm>
          <a:ln w="53975">
            <a:solidFill>
              <a:srgbClr val="00B050"/>
            </a:solidFill>
          </a:ln>
        </p:spPr>
      </p:pic>
      <p:cxnSp>
        <p:nvCxnSpPr>
          <p:cNvPr id="88" name="Straight Connector 87">
            <a:extLst>
              <a:ext uri="{FF2B5EF4-FFF2-40B4-BE49-F238E27FC236}">
                <a16:creationId xmlns:a16="http://schemas.microsoft.com/office/drawing/2014/main" id="{C76B291E-A89E-E540-81F6-1FB218CCD920}"/>
              </a:ext>
            </a:extLst>
          </p:cNvPr>
          <p:cNvCxnSpPr>
            <a:cxnSpLocks/>
          </p:cNvCxnSpPr>
          <p:nvPr/>
        </p:nvCxnSpPr>
        <p:spPr>
          <a:xfrm>
            <a:off x="5358845" y="5813978"/>
            <a:ext cx="3402330" cy="11113"/>
          </a:xfrm>
          <a:prstGeom prst="line">
            <a:avLst/>
          </a:prstGeom>
          <a:ln w="539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ECE06F1-37D7-C046-BBEB-F1E24ECCF297}"/>
              </a:ext>
            </a:extLst>
          </p:cNvPr>
          <p:cNvCxnSpPr>
            <a:cxnSpLocks/>
          </p:cNvCxnSpPr>
          <p:nvPr/>
        </p:nvCxnSpPr>
        <p:spPr>
          <a:xfrm flipV="1">
            <a:off x="5358845" y="3686184"/>
            <a:ext cx="476180" cy="1"/>
          </a:xfrm>
          <a:prstGeom prst="line">
            <a:avLst/>
          </a:prstGeom>
          <a:ln w="539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5BF1F88-15AC-B74F-8407-CF9545935960}"/>
              </a:ext>
            </a:extLst>
          </p:cNvPr>
          <p:cNvCxnSpPr>
            <a:cxnSpLocks/>
          </p:cNvCxnSpPr>
          <p:nvPr/>
        </p:nvCxnSpPr>
        <p:spPr>
          <a:xfrm flipV="1">
            <a:off x="5357010" y="1554186"/>
            <a:ext cx="476181" cy="449"/>
          </a:xfrm>
          <a:prstGeom prst="line">
            <a:avLst/>
          </a:prstGeom>
          <a:ln w="53975">
            <a:solidFill>
              <a:srgbClr val="00B050"/>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C23DF3DC-39AB-134D-BC56-9674FCF45D26}"/>
              </a:ext>
            </a:extLst>
          </p:cNvPr>
          <p:cNvPicPr>
            <a:picLocks noChangeAspect="1"/>
          </p:cNvPicPr>
          <p:nvPr/>
        </p:nvPicPr>
        <p:blipFill>
          <a:blip r:embed="rId3"/>
          <a:stretch>
            <a:fillRect/>
          </a:stretch>
        </p:blipFill>
        <p:spPr>
          <a:xfrm>
            <a:off x="5899547" y="2474498"/>
            <a:ext cx="2620040" cy="3114034"/>
          </a:xfrm>
          <a:prstGeom prst="rect">
            <a:avLst/>
          </a:prstGeom>
          <a:ln w="53975">
            <a:solidFill>
              <a:srgbClr val="FFC000"/>
            </a:solidFill>
          </a:ln>
        </p:spPr>
      </p:pic>
      <p:pic>
        <p:nvPicPr>
          <p:cNvPr id="3" name="Picture 2">
            <a:extLst>
              <a:ext uri="{FF2B5EF4-FFF2-40B4-BE49-F238E27FC236}">
                <a16:creationId xmlns:a16="http://schemas.microsoft.com/office/drawing/2014/main" id="{55C81B80-5370-9940-B5D2-B275D2938197}"/>
              </a:ext>
            </a:extLst>
          </p:cNvPr>
          <p:cNvPicPr>
            <a:picLocks noChangeAspect="1"/>
          </p:cNvPicPr>
          <p:nvPr/>
        </p:nvPicPr>
        <p:blipFill>
          <a:blip r:embed="rId4"/>
          <a:stretch>
            <a:fillRect/>
          </a:stretch>
        </p:blipFill>
        <p:spPr>
          <a:xfrm>
            <a:off x="8761175" y="4293114"/>
            <a:ext cx="3161537" cy="2443006"/>
          </a:xfrm>
          <a:prstGeom prst="rect">
            <a:avLst/>
          </a:prstGeom>
          <a:ln w="53975">
            <a:solidFill>
              <a:schemeClr val="accent2"/>
            </a:solidFill>
          </a:ln>
        </p:spPr>
      </p:pic>
      <p:sp>
        <p:nvSpPr>
          <p:cNvPr id="85" name="Slide Number Placeholder 84">
            <a:extLst>
              <a:ext uri="{FF2B5EF4-FFF2-40B4-BE49-F238E27FC236}">
                <a16:creationId xmlns:a16="http://schemas.microsoft.com/office/drawing/2014/main" id="{8288163A-BAFD-3D45-A6C1-B558AF836CAF}"/>
              </a:ext>
            </a:extLst>
          </p:cNvPr>
          <p:cNvSpPr>
            <a:spLocks noGrp="1"/>
          </p:cNvSpPr>
          <p:nvPr>
            <p:ph type="sldNum" sz="quarter" idx="12"/>
          </p:nvPr>
        </p:nvSpPr>
        <p:spPr/>
        <p:txBody>
          <a:bodyPr/>
          <a:lstStyle/>
          <a:p>
            <a:fld id="{4FAB73BC-B049-4115-A692-8D63A059BFB8}" type="slidenum">
              <a:rPr lang="en-US" smtClean="0"/>
              <a:t>57</a:t>
            </a:fld>
            <a:endParaRPr lang="en-US"/>
          </a:p>
        </p:txBody>
      </p:sp>
    </p:spTree>
    <p:extLst>
      <p:ext uri="{BB962C8B-B14F-4D97-AF65-F5344CB8AC3E}">
        <p14:creationId xmlns:p14="http://schemas.microsoft.com/office/powerpoint/2010/main" val="2154587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A3E63-C7BE-7544-90A2-884C13EBABD5}"/>
              </a:ext>
            </a:extLst>
          </p:cNvPr>
          <p:cNvSpPr>
            <a:spLocks noGrp="1"/>
          </p:cNvSpPr>
          <p:nvPr>
            <p:ph type="title"/>
          </p:nvPr>
        </p:nvSpPr>
        <p:spPr/>
        <p:txBody>
          <a:bodyPr/>
          <a:lstStyle/>
          <a:p>
            <a:r>
              <a:rPr lang="en-US" dirty="0"/>
              <a:t>computer Systems Infrastructure</a:t>
            </a:r>
          </a:p>
        </p:txBody>
      </p:sp>
      <p:sp>
        <p:nvSpPr>
          <p:cNvPr id="4" name="Slide Number Placeholder 3">
            <a:extLst>
              <a:ext uri="{FF2B5EF4-FFF2-40B4-BE49-F238E27FC236}">
                <a16:creationId xmlns:a16="http://schemas.microsoft.com/office/drawing/2014/main" id="{4B859AD6-1C90-0B4B-A287-73A81671E9A2}"/>
              </a:ext>
            </a:extLst>
          </p:cNvPr>
          <p:cNvSpPr>
            <a:spLocks noGrp="1"/>
          </p:cNvSpPr>
          <p:nvPr>
            <p:ph type="sldNum" sz="quarter" idx="12"/>
          </p:nvPr>
        </p:nvSpPr>
        <p:spPr/>
        <p:txBody>
          <a:bodyPr/>
          <a:lstStyle/>
          <a:p>
            <a:fld id="{71C575B3-4D90-2947-AC3B-7BF4742AF690}" type="slidenum">
              <a:rPr lang="en-US" smtClean="0"/>
              <a:t>6</a:t>
            </a:fld>
            <a:endParaRPr lang="en-US"/>
          </a:p>
        </p:txBody>
      </p:sp>
      <p:sp>
        <p:nvSpPr>
          <p:cNvPr id="21" name="Rectangle 20">
            <a:extLst>
              <a:ext uri="{FF2B5EF4-FFF2-40B4-BE49-F238E27FC236}">
                <a16:creationId xmlns:a16="http://schemas.microsoft.com/office/drawing/2014/main" id="{3481E48F-0C98-F246-90F2-789B48188C10}"/>
              </a:ext>
            </a:extLst>
          </p:cNvPr>
          <p:cNvSpPr/>
          <p:nvPr/>
        </p:nvSpPr>
        <p:spPr>
          <a:xfrm>
            <a:off x="777889" y="2051464"/>
            <a:ext cx="10042900" cy="3916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noFill/>
                </a:ln>
                <a:solidFill>
                  <a:schemeClr val="bg1"/>
                </a:solidFill>
              </a:rPr>
              <a:t>U S E R S / P R O G R A M M E R S</a:t>
            </a:r>
          </a:p>
        </p:txBody>
      </p:sp>
      <p:sp>
        <p:nvSpPr>
          <p:cNvPr id="23" name="Rectangle 22">
            <a:extLst>
              <a:ext uri="{FF2B5EF4-FFF2-40B4-BE49-F238E27FC236}">
                <a16:creationId xmlns:a16="http://schemas.microsoft.com/office/drawing/2014/main" id="{3B3DF24C-34FE-604D-B31A-6641A3F1C43A}"/>
              </a:ext>
            </a:extLst>
          </p:cNvPr>
          <p:cNvSpPr/>
          <p:nvPr/>
        </p:nvSpPr>
        <p:spPr>
          <a:xfrm>
            <a:off x="777888" y="2531408"/>
            <a:ext cx="6094691" cy="2614581"/>
          </a:xfrm>
          <a:prstGeom prst="rect">
            <a:avLst/>
          </a:prstGeom>
          <a:solidFill>
            <a:srgbClr val="DDF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PROGRAMMING ENVIRONMENTS</a:t>
            </a:r>
          </a:p>
        </p:txBody>
      </p:sp>
      <p:sp>
        <p:nvSpPr>
          <p:cNvPr id="24" name="Rectangle 23">
            <a:extLst>
              <a:ext uri="{FF2B5EF4-FFF2-40B4-BE49-F238E27FC236}">
                <a16:creationId xmlns:a16="http://schemas.microsoft.com/office/drawing/2014/main" id="{8B845874-C846-CE47-B8F9-E5BE5B2AC6B6}"/>
              </a:ext>
            </a:extLst>
          </p:cNvPr>
          <p:cNvSpPr/>
          <p:nvPr/>
        </p:nvSpPr>
        <p:spPr>
          <a:xfrm>
            <a:off x="7006956" y="2531408"/>
            <a:ext cx="3813831" cy="2614581"/>
          </a:xfrm>
          <a:prstGeom prst="rect">
            <a:avLst/>
          </a:prstGeom>
          <a:solidFill>
            <a:srgbClr val="ABF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EXECUTION ENVIRONMENTS</a:t>
            </a:r>
          </a:p>
        </p:txBody>
      </p:sp>
      <p:sp>
        <p:nvSpPr>
          <p:cNvPr id="29" name="Rectangle 28">
            <a:extLst>
              <a:ext uri="{FF2B5EF4-FFF2-40B4-BE49-F238E27FC236}">
                <a16:creationId xmlns:a16="http://schemas.microsoft.com/office/drawing/2014/main" id="{458D4E50-5180-3B4B-ACC9-90111E9F7439}"/>
              </a:ext>
            </a:extLst>
          </p:cNvPr>
          <p:cNvSpPr/>
          <p:nvPr/>
        </p:nvSpPr>
        <p:spPr>
          <a:xfrm>
            <a:off x="7096427" y="3243068"/>
            <a:ext cx="1625973" cy="17999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DYNAMIC LIBRARIES</a:t>
            </a:r>
          </a:p>
        </p:txBody>
      </p:sp>
      <p:sp>
        <p:nvSpPr>
          <p:cNvPr id="30" name="Rectangle 29">
            <a:extLst>
              <a:ext uri="{FF2B5EF4-FFF2-40B4-BE49-F238E27FC236}">
                <a16:creationId xmlns:a16="http://schemas.microsoft.com/office/drawing/2014/main" id="{09DFCB93-CB90-1144-98D6-6AEABA926BA4}"/>
              </a:ext>
            </a:extLst>
          </p:cNvPr>
          <p:cNvSpPr/>
          <p:nvPr/>
        </p:nvSpPr>
        <p:spPr>
          <a:xfrm>
            <a:off x="8856778" y="3243068"/>
            <a:ext cx="1833008" cy="81915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LOADERS</a:t>
            </a:r>
          </a:p>
        </p:txBody>
      </p:sp>
      <p:sp>
        <p:nvSpPr>
          <p:cNvPr id="31" name="Rectangle 30">
            <a:extLst>
              <a:ext uri="{FF2B5EF4-FFF2-40B4-BE49-F238E27FC236}">
                <a16:creationId xmlns:a16="http://schemas.microsoft.com/office/drawing/2014/main" id="{841AE60E-0A1A-B046-BBD2-F2A62C11D3A3}"/>
              </a:ext>
            </a:extLst>
          </p:cNvPr>
          <p:cNvSpPr/>
          <p:nvPr/>
        </p:nvSpPr>
        <p:spPr>
          <a:xfrm>
            <a:off x="8856778" y="4223852"/>
            <a:ext cx="1833008" cy="81915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RUNTIMES AND OS SCHEDULERS</a:t>
            </a:r>
          </a:p>
        </p:txBody>
      </p:sp>
      <p:sp>
        <p:nvSpPr>
          <p:cNvPr id="32" name="Rectangle 31">
            <a:extLst>
              <a:ext uri="{FF2B5EF4-FFF2-40B4-BE49-F238E27FC236}">
                <a16:creationId xmlns:a16="http://schemas.microsoft.com/office/drawing/2014/main" id="{B3B09EF6-6F42-EE44-BC45-07EDFED01294}"/>
              </a:ext>
            </a:extLst>
          </p:cNvPr>
          <p:cNvSpPr/>
          <p:nvPr/>
        </p:nvSpPr>
        <p:spPr>
          <a:xfrm>
            <a:off x="777889" y="5307620"/>
            <a:ext cx="10042900" cy="114772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400" b="1" dirty="0">
                <a:solidFill>
                  <a:schemeClr val="tx1"/>
                </a:solidFill>
              </a:rPr>
              <a:t>H A R D W A R E</a:t>
            </a:r>
          </a:p>
        </p:txBody>
      </p:sp>
      <p:sp>
        <p:nvSpPr>
          <p:cNvPr id="34" name="Rectangle 33">
            <a:extLst>
              <a:ext uri="{FF2B5EF4-FFF2-40B4-BE49-F238E27FC236}">
                <a16:creationId xmlns:a16="http://schemas.microsoft.com/office/drawing/2014/main" id="{8B512A1A-2A0D-1040-9598-3633CC0F9377}"/>
              </a:ext>
            </a:extLst>
          </p:cNvPr>
          <p:cNvSpPr/>
          <p:nvPr/>
        </p:nvSpPr>
        <p:spPr>
          <a:xfrm>
            <a:off x="993315" y="3109439"/>
            <a:ext cx="3760072" cy="108835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rPr>
              <a:t>HIGH LEVEL PROGRAMMING LANGUAGES</a:t>
            </a:r>
            <a:endParaRPr lang="en-US" sz="1600" b="1" dirty="0">
              <a:solidFill>
                <a:schemeClr val="tx1"/>
              </a:solidFill>
            </a:endParaRPr>
          </a:p>
          <a:p>
            <a:pPr algn="ctr"/>
            <a:r>
              <a:rPr lang="en-US" sz="1200" dirty="0">
                <a:solidFill>
                  <a:schemeClr val="tx1"/>
                </a:solidFill>
              </a:rPr>
              <a:t>(C, C++, FORTRAN, JAVA)</a:t>
            </a:r>
          </a:p>
        </p:txBody>
      </p:sp>
      <p:sp>
        <p:nvSpPr>
          <p:cNvPr id="35" name="Rectangle 34">
            <a:extLst>
              <a:ext uri="{FF2B5EF4-FFF2-40B4-BE49-F238E27FC236}">
                <a16:creationId xmlns:a16="http://schemas.microsoft.com/office/drawing/2014/main" id="{115F1197-44A7-624D-9DC2-E122640D1452}"/>
              </a:ext>
            </a:extLst>
          </p:cNvPr>
          <p:cNvSpPr/>
          <p:nvPr/>
        </p:nvSpPr>
        <p:spPr>
          <a:xfrm>
            <a:off x="4940038" y="3109438"/>
            <a:ext cx="1803630" cy="108835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SOFTWARE PACKAGES, LIBRARIES, UTILITIES</a:t>
            </a:r>
          </a:p>
        </p:txBody>
      </p:sp>
      <p:sp>
        <p:nvSpPr>
          <p:cNvPr id="36" name="Rectangle 35">
            <a:extLst>
              <a:ext uri="{FF2B5EF4-FFF2-40B4-BE49-F238E27FC236}">
                <a16:creationId xmlns:a16="http://schemas.microsoft.com/office/drawing/2014/main" id="{5CC6FEF8-892F-EC49-813A-CE45B3931C05}"/>
              </a:ext>
            </a:extLst>
          </p:cNvPr>
          <p:cNvSpPr/>
          <p:nvPr/>
        </p:nvSpPr>
        <p:spPr>
          <a:xfrm>
            <a:off x="993314" y="4378922"/>
            <a:ext cx="3760073" cy="5859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COMPILERS</a:t>
            </a:r>
          </a:p>
        </p:txBody>
      </p:sp>
      <p:sp>
        <p:nvSpPr>
          <p:cNvPr id="37" name="Rectangle 36">
            <a:extLst>
              <a:ext uri="{FF2B5EF4-FFF2-40B4-BE49-F238E27FC236}">
                <a16:creationId xmlns:a16="http://schemas.microsoft.com/office/drawing/2014/main" id="{05337C80-224B-284E-BBE7-C716DDB1FF29}"/>
              </a:ext>
            </a:extLst>
          </p:cNvPr>
          <p:cNvSpPr/>
          <p:nvPr/>
        </p:nvSpPr>
        <p:spPr>
          <a:xfrm>
            <a:off x="4926602" y="4395548"/>
            <a:ext cx="1817066" cy="5859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TOOLS &amp; SDKs </a:t>
            </a:r>
          </a:p>
        </p:txBody>
      </p:sp>
      <p:grpSp>
        <p:nvGrpSpPr>
          <p:cNvPr id="38" name="Group 37">
            <a:extLst>
              <a:ext uri="{FF2B5EF4-FFF2-40B4-BE49-F238E27FC236}">
                <a16:creationId xmlns:a16="http://schemas.microsoft.com/office/drawing/2014/main" id="{386A3C05-6CFC-6240-8171-E0896FC32CDC}"/>
              </a:ext>
            </a:extLst>
          </p:cNvPr>
          <p:cNvGrpSpPr/>
          <p:nvPr/>
        </p:nvGrpSpPr>
        <p:grpSpPr>
          <a:xfrm>
            <a:off x="8414212" y="5653594"/>
            <a:ext cx="2326067" cy="750053"/>
            <a:chOff x="6832443" y="4601029"/>
            <a:chExt cx="2427672" cy="1248228"/>
          </a:xfrm>
        </p:grpSpPr>
        <p:sp>
          <p:nvSpPr>
            <p:cNvPr id="39" name="Rectangle 38">
              <a:extLst>
                <a:ext uri="{FF2B5EF4-FFF2-40B4-BE49-F238E27FC236}">
                  <a16:creationId xmlns:a16="http://schemas.microsoft.com/office/drawing/2014/main" id="{FB669226-6402-5D49-97C5-38BF26FB5DE2}"/>
                </a:ext>
              </a:extLst>
            </p:cNvPr>
            <p:cNvSpPr/>
            <p:nvPr/>
          </p:nvSpPr>
          <p:spPr>
            <a:xfrm>
              <a:off x="6836228" y="4601029"/>
              <a:ext cx="2423886" cy="124757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en-US" dirty="0">
                  <a:solidFill>
                    <a:schemeClr val="tx1"/>
                  </a:solidFill>
                </a:rPr>
                <a:t>RUNTIME SYSTEM</a:t>
              </a:r>
            </a:p>
          </p:txBody>
        </p:sp>
        <p:sp>
          <p:nvSpPr>
            <p:cNvPr id="40" name="Freeform 39">
              <a:extLst>
                <a:ext uri="{FF2B5EF4-FFF2-40B4-BE49-F238E27FC236}">
                  <a16:creationId xmlns:a16="http://schemas.microsoft.com/office/drawing/2014/main" id="{506EA6E7-B126-A640-A985-4EE69C0793D2}"/>
                </a:ext>
              </a:extLst>
            </p:cNvPr>
            <p:cNvSpPr/>
            <p:nvPr/>
          </p:nvSpPr>
          <p:spPr>
            <a:xfrm>
              <a:off x="6832443" y="4992915"/>
              <a:ext cx="2427672" cy="856342"/>
            </a:xfrm>
            <a:custGeom>
              <a:avLst/>
              <a:gdLst>
                <a:gd name="connsiteX0" fmla="*/ 0 w 2394857"/>
                <a:gd name="connsiteY0" fmla="*/ 145143 h 856343"/>
                <a:gd name="connsiteX1" fmla="*/ 275772 w 2394857"/>
                <a:gd name="connsiteY1" fmla="*/ 145143 h 856343"/>
                <a:gd name="connsiteX2" fmla="*/ 275772 w 2394857"/>
                <a:gd name="connsiteY2" fmla="*/ 406400 h 856343"/>
                <a:gd name="connsiteX3" fmla="*/ 856343 w 2394857"/>
                <a:gd name="connsiteY3" fmla="*/ 406400 h 856343"/>
                <a:gd name="connsiteX4" fmla="*/ 856343 w 2394857"/>
                <a:gd name="connsiteY4" fmla="*/ 29029 h 856343"/>
                <a:gd name="connsiteX5" fmla="*/ 1335314 w 2394857"/>
                <a:gd name="connsiteY5" fmla="*/ 29029 h 856343"/>
                <a:gd name="connsiteX6" fmla="*/ 1335314 w 2394857"/>
                <a:gd name="connsiteY6" fmla="*/ 435429 h 856343"/>
                <a:gd name="connsiteX7" fmla="*/ 1814286 w 2394857"/>
                <a:gd name="connsiteY7" fmla="*/ 435429 h 856343"/>
                <a:gd name="connsiteX8" fmla="*/ 1814286 w 2394857"/>
                <a:gd name="connsiteY8" fmla="*/ 87086 h 856343"/>
                <a:gd name="connsiteX9" fmla="*/ 2032000 w 2394857"/>
                <a:gd name="connsiteY9" fmla="*/ 87086 h 856343"/>
                <a:gd name="connsiteX10" fmla="*/ 2032000 w 2394857"/>
                <a:gd name="connsiteY10" fmla="*/ 435429 h 856343"/>
                <a:gd name="connsiteX11" fmla="*/ 2351314 w 2394857"/>
                <a:gd name="connsiteY11" fmla="*/ 435429 h 856343"/>
                <a:gd name="connsiteX12" fmla="*/ 2351314 w 2394857"/>
                <a:gd name="connsiteY12" fmla="*/ 0 h 856343"/>
                <a:gd name="connsiteX13" fmla="*/ 2394857 w 2394857"/>
                <a:gd name="connsiteY13" fmla="*/ 0 h 856343"/>
                <a:gd name="connsiteX14" fmla="*/ 2394857 w 2394857"/>
                <a:gd name="connsiteY14" fmla="*/ 856343 h 856343"/>
                <a:gd name="connsiteX15" fmla="*/ 14514 w 2394857"/>
                <a:gd name="connsiteY15" fmla="*/ 856343 h 856343"/>
                <a:gd name="connsiteX16" fmla="*/ 0 w 2394857"/>
                <a:gd name="connsiteY16" fmla="*/ 145143 h 856343"/>
                <a:gd name="connsiteX0" fmla="*/ 0 w 2394857"/>
                <a:gd name="connsiteY0" fmla="*/ 145143 h 856343"/>
                <a:gd name="connsiteX1" fmla="*/ 275772 w 2394857"/>
                <a:gd name="connsiteY1" fmla="*/ 145143 h 856343"/>
                <a:gd name="connsiteX2" fmla="*/ 275772 w 2394857"/>
                <a:gd name="connsiteY2" fmla="*/ 406400 h 856343"/>
                <a:gd name="connsiteX3" fmla="*/ 856343 w 2394857"/>
                <a:gd name="connsiteY3" fmla="*/ 406400 h 856343"/>
                <a:gd name="connsiteX4" fmla="*/ 856343 w 2394857"/>
                <a:gd name="connsiteY4" fmla="*/ 29029 h 856343"/>
                <a:gd name="connsiteX5" fmla="*/ 1335314 w 2394857"/>
                <a:gd name="connsiteY5" fmla="*/ 29029 h 856343"/>
                <a:gd name="connsiteX6" fmla="*/ 1335314 w 2394857"/>
                <a:gd name="connsiteY6" fmla="*/ 435429 h 856343"/>
                <a:gd name="connsiteX7" fmla="*/ 1814286 w 2394857"/>
                <a:gd name="connsiteY7" fmla="*/ 435429 h 856343"/>
                <a:gd name="connsiteX8" fmla="*/ 1814286 w 2394857"/>
                <a:gd name="connsiteY8" fmla="*/ 87086 h 856343"/>
                <a:gd name="connsiteX9" fmla="*/ 2032000 w 2394857"/>
                <a:gd name="connsiteY9" fmla="*/ 87086 h 856343"/>
                <a:gd name="connsiteX10" fmla="*/ 2032000 w 2394857"/>
                <a:gd name="connsiteY10" fmla="*/ 435429 h 856343"/>
                <a:gd name="connsiteX11" fmla="*/ 2351314 w 2394857"/>
                <a:gd name="connsiteY11" fmla="*/ 435429 h 856343"/>
                <a:gd name="connsiteX12" fmla="*/ 2351314 w 2394857"/>
                <a:gd name="connsiteY12" fmla="*/ 0 h 856343"/>
                <a:gd name="connsiteX13" fmla="*/ 2394857 w 2394857"/>
                <a:gd name="connsiteY13" fmla="*/ 0 h 856343"/>
                <a:gd name="connsiteX14" fmla="*/ 2394857 w 2394857"/>
                <a:gd name="connsiteY14" fmla="*/ 856343 h 856343"/>
                <a:gd name="connsiteX15" fmla="*/ 2921 w 2394857"/>
                <a:gd name="connsiteY15" fmla="*/ 856343 h 856343"/>
                <a:gd name="connsiteX16" fmla="*/ 0 w 2394857"/>
                <a:gd name="connsiteY16" fmla="*/ 145143 h 856343"/>
                <a:gd name="connsiteX0" fmla="*/ 3741 w 2398598"/>
                <a:gd name="connsiteY0" fmla="*/ 145143 h 856343"/>
                <a:gd name="connsiteX1" fmla="*/ 279513 w 2398598"/>
                <a:gd name="connsiteY1" fmla="*/ 145143 h 856343"/>
                <a:gd name="connsiteX2" fmla="*/ 279513 w 2398598"/>
                <a:gd name="connsiteY2" fmla="*/ 406400 h 856343"/>
                <a:gd name="connsiteX3" fmla="*/ 860084 w 2398598"/>
                <a:gd name="connsiteY3" fmla="*/ 406400 h 856343"/>
                <a:gd name="connsiteX4" fmla="*/ 860084 w 2398598"/>
                <a:gd name="connsiteY4" fmla="*/ 29029 h 856343"/>
                <a:gd name="connsiteX5" fmla="*/ 1339055 w 2398598"/>
                <a:gd name="connsiteY5" fmla="*/ 29029 h 856343"/>
                <a:gd name="connsiteX6" fmla="*/ 1339055 w 2398598"/>
                <a:gd name="connsiteY6" fmla="*/ 435429 h 856343"/>
                <a:gd name="connsiteX7" fmla="*/ 1818027 w 2398598"/>
                <a:gd name="connsiteY7" fmla="*/ 435429 h 856343"/>
                <a:gd name="connsiteX8" fmla="*/ 1818027 w 2398598"/>
                <a:gd name="connsiteY8" fmla="*/ 87086 h 856343"/>
                <a:gd name="connsiteX9" fmla="*/ 2035741 w 2398598"/>
                <a:gd name="connsiteY9" fmla="*/ 87086 h 856343"/>
                <a:gd name="connsiteX10" fmla="*/ 2035741 w 2398598"/>
                <a:gd name="connsiteY10" fmla="*/ 435429 h 856343"/>
                <a:gd name="connsiteX11" fmla="*/ 2355055 w 2398598"/>
                <a:gd name="connsiteY11" fmla="*/ 435429 h 856343"/>
                <a:gd name="connsiteX12" fmla="*/ 2355055 w 2398598"/>
                <a:gd name="connsiteY12" fmla="*/ 0 h 856343"/>
                <a:gd name="connsiteX13" fmla="*/ 2398598 w 2398598"/>
                <a:gd name="connsiteY13" fmla="*/ 0 h 856343"/>
                <a:gd name="connsiteX14" fmla="*/ 2398598 w 2398598"/>
                <a:gd name="connsiteY14" fmla="*/ 856343 h 856343"/>
                <a:gd name="connsiteX15" fmla="*/ 114 w 2398598"/>
                <a:gd name="connsiteY15" fmla="*/ 856343 h 856343"/>
                <a:gd name="connsiteX16" fmla="*/ 3741 w 2398598"/>
                <a:gd name="connsiteY16" fmla="*/ 145143 h 856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98598" h="856343">
                  <a:moveTo>
                    <a:pt x="3741" y="145143"/>
                  </a:moveTo>
                  <a:lnTo>
                    <a:pt x="279513" y="145143"/>
                  </a:lnTo>
                  <a:lnTo>
                    <a:pt x="279513" y="406400"/>
                  </a:lnTo>
                  <a:lnTo>
                    <a:pt x="860084" y="406400"/>
                  </a:lnTo>
                  <a:lnTo>
                    <a:pt x="860084" y="29029"/>
                  </a:lnTo>
                  <a:lnTo>
                    <a:pt x="1339055" y="29029"/>
                  </a:lnTo>
                  <a:lnTo>
                    <a:pt x="1339055" y="435429"/>
                  </a:lnTo>
                  <a:lnTo>
                    <a:pt x="1818027" y="435429"/>
                  </a:lnTo>
                  <a:lnTo>
                    <a:pt x="1818027" y="87086"/>
                  </a:lnTo>
                  <a:lnTo>
                    <a:pt x="2035741" y="87086"/>
                  </a:lnTo>
                  <a:lnTo>
                    <a:pt x="2035741" y="435429"/>
                  </a:lnTo>
                  <a:lnTo>
                    <a:pt x="2355055" y="435429"/>
                  </a:lnTo>
                  <a:lnTo>
                    <a:pt x="2355055" y="0"/>
                  </a:lnTo>
                  <a:lnTo>
                    <a:pt x="2398598" y="0"/>
                  </a:lnTo>
                  <a:lnTo>
                    <a:pt x="2398598" y="856343"/>
                  </a:lnTo>
                  <a:lnTo>
                    <a:pt x="114" y="856343"/>
                  </a:lnTo>
                  <a:cubicBezTo>
                    <a:pt x="-860" y="619276"/>
                    <a:pt x="4715" y="382210"/>
                    <a:pt x="3741" y="145143"/>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US"/>
                <a:t>HARDWARE</a:t>
              </a:r>
            </a:p>
          </p:txBody>
        </p:sp>
      </p:grpSp>
      <p:sp>
        <p:nvSpPr>
          <p:cNvPr id="44" name="Rectangle 43">
            <a:extLst>
              <a:ext uri="{FF2B5EF4-FFF2-40B4-BE49-F238E27FC236}">
                <a16:creationId xmlns:a16="http://schemas.microsoft.com/office/drawing/2014/main" id="{0A19A5A3-3B7D-D047-9EB9-543B60BA540A}"/>
              </a:ext>
            </a:extLst>
          </p:cNvPr>
          <p:cNvSpPr/>
          <p:nvPr/>
        </p:nvSpPr>
        <p:spPr>
          <a:xfrm>
            <a:off x="1244579" y="5228049"/>
            <a:ext cx="9056718" cy="30085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HARDWARE PROGRAMMING API</a:t>
            </a:r>
          </a:p>
        </p:txBody>
      </p:sp>
    </p:spTree>
    <p:extLst>
      <p:ext uri="{BB962C8B-B14F-4D97-AF65-F5344CB8AC3E}">
        <p14:creationId xmlns:p14="http://schemas.microsoft.com/office/powerpoint/2010/main" val="899901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893EF69-8D37-CB40-A7A3-AEC11267A3B9}"/>
              </a:ext>
            </a:extLst>
          </p:cNvPr>
          <p:cNvSpPr/>
          <p:nvPr/>
        </p:nvSpPr>
        <p:spPr>
          <a:xfrm>
            <a:off x="1315233" y="5047989"/>
            <a:ext cx="3206663" cy="149661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Implemented Architecture</a:t>
            </a:r>
          </a:p>
        </p:txBody>
      </p:sp>
      <p:sp>
        <p:nvSpPr>
          <p:cNvPr id="2" name="Title 1">
            <a:extLst>
              <a:ext uri="{FF2B5EF4-FFF2-40B4-BE49-F238E27FC236}">
                <a16:creationId xmlns:a16="http://schemas.microsoft.com/office/drawing/2014/main" id="{EF51C57F-98A3-6942-81EB-58A6FCA892FC}"/>
              </a:ext>
            </a:extLst>
          </p:cNvPr>
          <p:cNvSpPr>
            <a:spLocks noGrp="1"/>
          </p:cNvSpPr>
          <p:nvPr>
            <p:ph type="title"/>
          </p:nvPr>
        </p:nvSpPr>
        <p:spPr/>
        <p:txBody>
          <a:bodyPr/>
          <a:lstStyle/>
          <a:p>
            <a:r>
              <a:rPr lang="en-US" dirty="0"/>
              <a:t>Parallelism in current systems</a:t>
            </a:r>
          </a:p>
        </p:txBody>
      </p:sp>
      <p:sp>
        <p:nvSpPr>
          <p:cNvPr id="4" name="Slide Number Placeholder 3">
            <a:extLst>
              <a:ext uri="{FF2B5EF4-FFF2-40B4-BE49-F238E27FC236}">
                <a16:creationId xmlns:a16="http://schemas.microsoft.com/office/drawing/2014/main" id="{5935ED00-DE0B-A545-BB80-7EE9FA8D36E8}"/>
              </a:ext>
            </a:extLst>
          </p:cNvPr>
          <p:cNvSpPr>
            <a:spLocks noGrp="1"/>
          </p:cNvSpPr>
          <p:nvPr>
            <p:ph type="sldNum" sz="quarter" idx="12"/>
          </p:nvPr>
        </p:nvSpPr>
        <p:spPr/>
        <p:txBody>
          <a:bodyPr/>
          <a:lstStyle/>
          <a:p>
            <a:fld id="{4FAB73BC-B049-4115-A692-8D63A059BFB8}" type="slidenum">
              <a:rPr lang="en-US" smtClean="0"/>
              <a:t>7</a:t>
            </a:fld>
            <a:endParaRPr lang="en-US"/>
          </a:p>
        </p:txBody>
      </p:sp>
      <p:sp>
        <p:nvSpPr>
          <p:cNvPr id="5" name="Rectangle 4">
            <a:extLst>
              <a:ext uri="{FF2B5EF4-FFF2-40B4-BE49-F238E27FC236}">
                <a16:creationId xmlns:a16="http://schemas.microsoft.com/office/drawing/2014/main" id="{0C6D0462-F1C7-1F47-B1FB-84A1B32A9E11}"/>
              </a:ext>
            </a:extLst>
          </p:cNvPr>
          <p:cNvSpPr/>
          <p:nvPr/>
        </p:nvSpPr>
        <p:spPr>
          <a:xfrm>
            <a:off x="1440494" y="6090220"/>
            <a:ext cx="2956142" cy="36512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Turing Machine</a:t>
            </a:r>
          </a:p>
        </p:txBody>
      </p:sp>
      <p:sp>
        <p:nvSpPr>
          <p:cNvPr id="6" name="Rectangle 5">
            <a:extLst>
              <a:ext uri="{FF2B5EF4-FFF2-40B4-BE49-F238E27FC236}">
                <a16:creationId xmlns:a16="http://schemas.microsoft.com/office/drawing/2014/main" id="{8F95194A-E323-9B47-BF1F-11DFF0F09C44}"/>
              </a:ext>
            </a:extLst>
          </p:cNvPr>
          <p:cNvSpPr/>
          <p:nvPr/>
        </p:nvSpPr>
        <p:spPr>
          <a:xfrm>
            <a:off x="1440494" y="5651809"/>
            <a:ext cx="2956142" cy="36512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Von Neuman Architecture</a:t>
            </a:r>
          </a:p>
        </p:txBody>
      </p:sp>
      <p:sp>
        <p:nvSpPr>
          <p:cNvPr id="10" name="Rectangle 9">
            <a:extLst>
              <a:ext uri="{FF2B5EF4-FFF2-40B4-BE49-F238E27FC236}">
                <a16:creationId xmlns:a16="http://schemas.microsoft.com/office/drawing/2014/main" id="{574C5DF9-6C7A-5B4A-9673-EBD9077D9C54}"/>
              </a:ext>
            </a:extLst>
          </p:cNvPr>
          <p:cNvSpPr/>
          <p:nvPr/>
        </p:nvSpPr>
        <p:spPr>
          <a:xfrm>
            <a:off x="1315233" y="2154735"/>
            <a:ext cx="3206663" cy="247338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Software infrastructure</a:t>
            </a:r>
          </a:p>
        </p:txBody>
      </p:sp>
      <p:sp>
        <p:nvSpPr>
          <p:cNvPr id="11" name="Rectangle 10">
            <a:extLst>
              <a:ext uri="{FF2B5EF4-FFF2-40B4-BE49-F238E27FC236}">
                <a16:creationId xmlns:a16="http://schemas.microsoft.com/office/drawing/2014/main" id="{C8B64DBC-FFDC-8341-B919-4114114F995A}"/>
              </a:ext>
            </a:extLst>
          </p:cNvPr>
          <p:cNvSpPr/>
          <p:nvPr/>
        </p:nvSpPr>
        <p:spPr>
          <a:xfrm>
            <a:off x="1440494" y="4115100"/>
            <a:ext cx="2956142" cy="36512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Processes and Threads</a:t>
            </a:r>
          </a:p>
        </p:txBody>
      </p:sp>
      <p:sp>
        <p:nvSpPr>
          <p:cNvPr id="12" name="Rectangle 11">
            <a:extLst>
              <a:ext uri="{FF2B5EF4-FFF2-40B4-BE49-F238E27FC236}">
                <a16:creationId xmlns:a16="http://schemas.microsoft.com/office/drawing/2014/main" id="{5F40CCCC-35C8-3D42-ADB0-029A089AB6BA}"/>
              </a:ext>
            </a:extLst>
          </p:cNvPr>
          <p:cNvSpPr/>
          <p:nvPr/>
        </p:nvSpPr>
        <p:spPr>
          <a:xfrm>
            <a:off x="1440494" y="3128144"/>
            <a:ext cx="2956142" cy="36512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Parallel abstraction model</a:t>
            </a:r>
          </a:p>
        </p:txBody>
      </p:sp>
      <p:sp>
        <p:nvSpPr>
          <p:cNvPr id="13" name="Rectangle 12">
            <a:extLst>
              <a:ext uri="{FF2B5EF4-FFF2-40B4-BE49-F238E27FC236}">
                <a16:creationId xmlns:a16="http://schemas.microsoft.com/office/drawing/2014/main" id="{FEAA0D35-F086-9045-AC3F-10D7683EFEB8}"/>
              </a:ext>
            </a:extLst>
          </p:cNvPr>
          <p:cNvSpPr/>
          <p:nvPr/>
        </p:nvSpPr>
        <p:spPr>
          <a:xfrm>
            <a:off x="1440494" y="3621622"/>
            <a:ext cx="2956142" cy="36512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Runtime Systems</a:t>
            </a:r>
          </a:p>
        </p:txBody>
      </p:sp>
      <p:sp>
        <p:nvSpPr>
          <p:cNvPr id="14" name="Rectangle 13">
            <a:extLst>
              <a:ext uri="{FF2B5EF4-FFF2-40B4-BE49-F238E27FC236}">
                <a16:creationId xmlns:a16="http://schemas.microsoft.com/office/drawing/2014/main" id="{34DA1FF6-EE01-4448-BA8D-D6FF8D1FBC18}"/>
              </a:ext>
            </a:extLst>
          </p:cNvPr>
          <p:cNvSpPr/>
          <p:nvPr/>
        </p:nvSpPr>
        <p:spPr>
          <a:xfrm>
            <a:off x="1440494" y="2634666"/>
            <a:ext cx="2956142" cy="36512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Parallel prog. models</a:t>
            </a:r>
          </a:p>
        </p:txBody>
      </p:sp>
      <p:sp>
        <p:nvSpPr>
          <p:cNvPr id="8" name="Rectangle 7">
            <a:extLst>
              <a:ext uri="{FF2B5EF4-FFF2-40B4-BE49-F238E27FC236}">
                <a16:creationId xmlns:a16="http://schemas.microsoft.com/office/drawing/2014/main" id="{3B0CFC41-77CE-354B-B67D-5E408C7362D0}"/>
              </a:ext>
            </a:extLst>
          </p:cNvPr>
          <p:cNvSpPr/>
          <p:nvPr/>
        </p:nvSpPr>
        <p:spPr>
          <a:xfrm>
            <a:off x="1033221" y="4610529"/>
            <a:ext cx="3827829" cy="4759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ISA</a:t>
            </a:r>
          </a:p>
        </p:txBody>
      </p:sp>
      <p:sp>
        <p:nvSpPr>
          <p:cNvPr id="15" name="Left Brace 14">
            <a:extLst>
              <a:ext uri="{FF2B5EF4-FFF2-40B4-BE49-F238E27FC236}">
                <a16:creationId xmlns:a16="http://schemas.microsoft.com/office/drawing/2014/main" id="{F14851D0-EB1D-AE46-96AC-D58039BF5C05}"/>
              </a:ext>
            </a:extLst>
          </p:cNvPr>
          <p:cNvSpPr/>
          <p:nvPr/>
        </p:nvSpPr>
        <p:spPr>
          <a:xfrm flipH="1">
            <a:off x="5143062" y="5067253"/>
            <a:ext cx="393540" cy="145808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13ABABCA-0711-7E41-9943-F5D78F8AE0D5}"/>
              </a:ext>
            </a:extLst>
          </p:cNvPr>
          <p:cNvSpPr txBox="1"/>
          <p:nvPr/>
        </p:nvSpPr>
        <p:spPr>
          <a:xfrm>
            <a:off x="5870071" y="4980685"/>
            <a:ext cx="3442866" cy="1631216"/>
          </a:xfrm>
          <a:prstGeom prst="rect">
            <a:avLst/>
          </a:prstGeom>
          <a:noFill/>
        </p:spPr>
        <p:txBody>
          <a:bodyPr wrap="none" rtlCol="0">
            <a:spAutoFit/>
          </a:bodyPr>
          <a:lstStyle/>
          <a:p>
            <a:r>
              <a:rPr lang="en-US" sz="2000" b="1" dirty="0">
                <a:solidFill>
                  <a:srgbClr val="FF0000"/>
                </a:solidFill>
              </a:rPr>
              <a:t>Implicit</a:t>
            </a:r>
            <a:r>
              <a:rPr lang="en-US" sz="2000" b="1" dirty="0"/>
              <a:t> Parallelism (ILP)</a:t>
            </a:r>
          </a:p>
          <a:p>
            <a:pPr marL="285750" indent="-285750">
              <a:buFont typeface="Arial" panose="020B0604020202020204" pitchFamily="34" charset="0"/>
              <a:buChar char="•"/>
            </a:pPr>
            <a:r>
              <a:rPr lang="en-US" sz="2000" dirty="0"/>
              <a:t>Pipelining</a:t>
            </a:r>
          </a:p>
          <a:p>
            <a:pPr marL="285750" indent="-285750">
              <a:buFont typeface="Arial" panose="020B0604020202020204" pitchFamily="34" charset="0"/>
              <a:buChar char="•"/>
            </a:pPr>
            <a:r>
              <a:rPr lang="en-US" sz="2000" dirty="0"/>
              <a:t>Superscalar</a:t>
            </a:r>
          </a:p>
          <a:p>
            <a:pPr marL="285750" indent="-285750">
              <a:buFont typeface="Arial" panose="020B0604020202020204" pitchFamily="34" charset="0"/>
              <a:buChar char="•"/>
            </a:pPr>
            <a:r>
              <a:rPr lang="en-US" sz="2000" dirty="0"/>
              <a:t>Out of Order Execution</a:t>
            </a:r>
          </a:p>
          <a:p>
            <a:pPr marL="285750" indent="-285750">
              <a:buFont typeface="Arial" panose="020B0604020202020204" pitchFamily="34" charset="0"/>
              <a:buChar char="•"/>
            </a:pPr>
            <a:r>
              <a:rPr lang="en-US" sz="2000" dirty="0"/>
              <a:t>Register Renaming</a:t>
            </a:r>
          </a:p>
        </p:txBody>
      </p:sp>
      <p:sp>
        <p:nvSpPr>
          <p:cNvPr id="17" name="Left Brace 16">
            <a:extLst>
              <a:ext uri="{FF2B5EF4-FFF2-40B4-BE49-F238E27FC236}">
                <a16:creationId xmlns:a16="http://schemas.microsoft.com/office/drawing/2014/main" id="{7359A8FD-955C-7C44-85D3-CC111F05D88E}"/>
              </a:ext>
            </a:extLst>
          </p:cNvPr>
          <p:cNvSpPr/>
          <p:nvPr/>
        </p:nvSpPr>
        <p:spPr>
          <a:xfrm flipH="1">
            <a:off x="5143062" y="2165786"/>
            <a:ext cx="393540" cy="244474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95A2B0BC-30AA-D64A-88DA-70F5C66FFDE3}"/>
              </a:ext>
            </a:extLst>
          </p:cNvPr>
          <p:cNvSpPr txBox="1"/>
          <p:nvPr/>
        </p:nvSpPr>
        <p:spPr>
          <a:xfrm>
            <a:off x="5870071" y="2274838"/>
            <a:ext cx="4648004" cy="2308324"/>
          </a:xfrm>
          <a:prstGeom prst="rect">
            <a:avLst/>
          </a:prstGeom>
          <a:noFill/>
        </p:spPr>
        <p:txBody>
          <a:bodyPr wrap="none" rtlCol="0">
            <a:spAutoFit/>
          </a:bodyPr>
          <a:lstStyle/>
          <a:p>
            <a:r>
              <a:rPr lang="en-US" b="1" dirty="0"/>
              <a:t>Explicit Parallelism (User defined)</a:t>
            </a:r>
          </a:p>
          <a:p>
            <a:pPr marL="285750" indent="-285750">
              <a:buFont typeface="Arial" panose="020B0604020202020204" pitchFamily="34" charset="0"/>
              <a:buChar char="•"/>
            </a:pPr>
            <a:r>
              <a:rPr lang="en-US" dirty="0"/>
              <a:t>Multiple Processes</a:t>
            </a:r>
          </a:p>
          <a:p>
            <a:pPr marL="742950" lvl="1" indent="-285750">
              <a:buFont typeface="Arial" panose="020B0604020202020204" pitchFamily="34" charset="0"/>
              <a:buChar char="•"/>
            </a:pPr>
            <a:r>
              <a:rPr lang="en-US" dirty="0"/>
              <a:t>MPI</a:t>
            </a:r>
          </a:p>
          <a:p>
            <a:pPr marL="285750" indent="-285750">
              <a:buFont typeface="Arial" panose="020B0604020202020204" pitchFamily="34" charset="0"/>
              <a:buChar char="•"/>
            </a:pPr>
            <a:r>
              <a:rPr lang="en-US" dirty="0"/>
              <a:t>Multiple Threads</a:t>
            </a:r>
          </a:p>
          <a:p>
            <a:pPr marL="742950" lvl="1" indent="-285750">
              <a:buFont typeface="Arial" panose="020B0604020202020204" pitchFamily="34" charset="0"/>
              <a:buChar char="•"/>
            </a:pPr>
            <a:r>
              <a:rPr lang="en-US" dirty="0"/>
              <a:t>OpenMP</a:t>
            </a:r>
          </a:p>
          <a:p>
            <a:pPr marL="742950" lvl="1" indent="-285750">
              <a:buFont typeface="Arial" panose="020B0604020202020204" pitchFamily="34" charset="0"/>
              <a:buChar char="•"/>
            </a:pPr>
            <a:r>
              <a:rPr lang="en-US" dirty="0"/>
              <a:t>SYCL</a:t>
            </a:r>
          </a:p>
          <a:p>
            <a:pPr marL="285750" indent="-285750">
              <a:buFont typeface="Arial" panose="020B0604020202020204" pitchFamily="34" charset="0"/>
              <a:buChar char="•"/>
            </a:pPr>
            <a:r>
              <a:rPr lang="en-US" dirty="0"/>
              <a:t>Higher level programming abstractions</a:t>
            </a:r>
          </a:p>
          <a:p>
            <a:pPr marL="742950" lvl="1" indent="-285750">
              <a:buFont typeface="Arial" panose="020B0604020202020204" pitchFamily="34" charset="0"/>
              <a:buChar char="•"/>
            </a:pPr>
            <a:r>
              <a:rPr lang="en-US" dirty="0" err="1"/>
              <a:t>Tensorflow</a:t>
            </a:r>
            <a:endParaRPr lang="en-US" dirty="0"/>
          </a:p>
        </p:txBody>
      </p:sp>
    </p:spTree>
    <p:extLst>
      <p:ext uri="{BB962C8B-B14F-4D97-AF65-F5344CB8AC3E}">
        <p14:creationId xmlns:p14="http://schemas.microsoft.com/office/powerpoint/2010/main" val="787995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D32AF-02BB-0849-9D2E-5B292D787916}"/>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3CB0E0EA-30E3-0749-A798-203F07406B50}"/>
              </a:ext>
            </a:extLst>
          </p:cNvPr>
          <p:cNvSpPr>
            <a:spLocks noGrp="1"/>
          </p:cNvSpPr>
          <p:nvPr>
            <p:ph idx="1"/>
          </p:nvPr>
        </p:nvSpPr>
        <p:spPr/>
        <p:txBody>
          <a:bodyPr>
            <a:normAutofit lnSpcReduction="10000"/>
          </a:bodyPr>
          <a:lstStyle/>
          <a:p>
            <a:pPr marL="0" indent="0" algn="ctr">
              <a:buNone/>
            </a:pPr>
            <a:r>
              <a:rPr lang="en-US" sz="4400" dirty="0"/>
              <a:t>Based on the lessons learned from sequential computation, is it possible to define an </a:t>
            </a:r>
            <a:r>
              <a:rPr lang="en-US" sz="4400" b="1" dirty="0"/>
              <a:t>implicitly parallel program execution model </a:t>
            </a:r>
            <a:r>
              <a:rPr lang="en-US" sz="4400" dirty="0"/>
              <a:t>that extends through the whole computation system (not limited to a single core)?</a:t>
            </a:r>
          </a:p>
        </p:txBody>
      </p:sp>
      <p:sp>
        <p:nvSpPr>
          <p:cNvPr id="4" name="Slide Number Placeholder 3">
            <a:extLst>
              <a:ext uri="{FF2B5EF4-FFF2-40B4-BE49-F238E27FC236}">
                <a16:creationId xmlns:a16="http://schemas.microsoft.com/office/drawing/2014/main" id="{AC4E3CFD-2EDE-D842-BE64-A64B1B6C862F}"/>
              </a:ext>
            </a:extLst>
          </p:cNvPr>
          <p:cNvSpPr>
            <a:spLocks noGrp="1"/>
          </p:cNvSpPr>
          <p:nvPr>
            <p:ph type="sldNum" sz="quarter" idx="12"/>
          </p:nvPr>
        </p:nvSpPr>
        <p:spPr/>
        <p:txBody>
          <a:bodyPr/>
          <a:lstStyle/>
          <a:p>
            <a:fld id="{4FAB73BC-B049-4115-A692-8D63A059BFB8}" type="slidenum">
              <a:rPr lang="en-US" smtClean="0"/>
              <a:t>8</a:t>
            </a:fld>
            <a:endParaRPr lang="en-US"/>
          </a:p>
        </p:txBody>
      </p:sp>
    </p:spTree>
    <p:extLst>
      <p:ext uri="{BB962C8B-B14F-4D97-AF65-F5344CB8AC3E}">
        <p14:creationId xmlns:p14="http://schemas.microsoft.com/office/powerpoint/2010/main" val="2436177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7BCCC-72F2-1D4B-A519-19ED94B90164}"/>
              </a:ext>
            </a:extLst>
          </p:cNvPr>
          <p:cNvSpPr>
            <a:spLocks noGrp="1"/>
          </p:cNvSpPr>
          <p:nvPr>
            <p:ph type="title"/>
          </p:nvPr>
        </p:nvSpPr>
        <p:spPr/>
        <p:txBody>
          <a:bodyPr>
            <a:normAutofit/>
          </a:bodyPr>
          <a:lstStyle/>
          <a:p>
            <a:r>
              <a:rPr lang="en-US" sz="6000" dirty="0"/>
              <a:t>Goals</a:t>
            </a:r>
          </a:p>
        </p:txBody>
      </p:sp>
      <p:sp>
        <p:nvSpPr>
          <p:cNvPr id="3" name="Content Placeholder 2">
            <a:extLst>
              <a:ext uri="{FF2B5EF4-FFF2-40B4-BE49-F238E27FC236}">
                <a16:creationId xmlns:a16="http://schemas.microsoft.com/office/drawing/2014/main" id="{58099366-6B3E-424E-9103-4C4627CE3954}"/>
              </a:ext>
            </a:extLst>
          </p:cNvPr>
          <p:cNvSpPr>
            <a:spLocks noGrp="1"/>
          </p:cNvSpPr>
          <p:nvPr>
            <p:ph idx="1"/>
          </p:nvPr>
        </p:nvSpPr>
        <p:spPr>
          <a:xfrm>
            <a:off x="1069848" y="2121408"/>
            <a:ext cx="10058400" cy="4344706"/>
          </a:xfrm>
        </p:spPr>
        <p:txBody>
          <a:bodyPr>
            <a:normAutofit fontScale="85000" lnSpcReduction="20000"/>
          </a:bodyPr>
          <a:lstStyle/>
          <a:p>
            <a:pPr>
              <a:lnSpc>
                <a:spcPct val="110000"/>
              </a:lnSpc>
            </a:pPr>
            <a:r>
              <a:rPr lang="en-US" sz="3200" dirty="0"/>
              <a:t>Define a program execution model, with its respective abstract machine which:</a:t>
            </a:r>
          </a:p>
          <a:p>
            <a:pPr lvl="1">
              <a:lnSpc>
                <a:spcPct val="110000"/>
              </a:lnSpc>
            </a:pPr>
            <a:r>
              <a:rPr lang="en-US" sz="2800" dirty="0"/>
              <a:t>Is easy to reason about for the programmer, </a:t>
            </a:r>
          </a:p>
          <a:p>
            <a:pPr lvl="1">
              <a:lnSpc>
                <a:spcPct val="110000"/>
              </a:lnSpc>
            </a:pPr>
            <a:r>
              <a:rPr lang="en-US" sz="2800" dirty="0"/>
              <a:t>Uses the memory and system hierarchy </a:t>
            </a:r>
          </a:p>
          <a:p>
            <a:pPr lvl="1">
              <a:lnSpc>
                <a:spcPct val="110000"/>
              </a:lnSpc>
            </a:pPr>
            <a:r>
              <a:rPr lang="en-US" sz="2800" dirty="0"/>
              <a:t>Allows parallelism</a:t>
            </a:r>
          </a:p>
          <a:p>
            <a:pPr lvl="1">
              <a:lnSpc>
                <a:spcPct val="110000"/>
              </a:lnSpc>
            </a:pPr>
            <a:r>
              <a:rPr lang="en-US" sz="2800" dirty="0"/>
              <a:t>Allows heterogeneity</a:t>
            </a:r>
          </a:p>
          <a:p>
            <a:pPr lvl="1">
              <a:lnSpc>
                <a:spcPct val="110000"/>
              </a:lnSpc>
            </a:pPr>
            <a:r>
              <a:rPr lang="en-US" sz="2800" b="1" dirty="0"/>
              <a:t>Enable us to use all the experience gather throughout the years in sequential computation</a:t>
            </a:r>
          </a:p>
          <a:p>
            <a:pPr lvl="2">
              <a:lnSpc>
                <a:spcPct val="110000"/>
              </a:lnSpc>
            </a:pPr>
            <a:r>
              <a:rPr lang="en-US" sz="2400" b="1" dirty="0"/>
              <a:t>Correctness</a:t>
            </a:r>
          </a:p>
          <a:p>
            <a:pPr lvl="2">
              <a:lnSpc>
                <a:spcPct val="110000"/>
              </a:lnSpc>
            </a:pPr>
            <a:r>
              <a:rPr lang="en-US" sz="2400" b="1" dirty="0"/>
              <a:t>Quantitative program execution </a:t>
            </a:r>
            <a:r>
              <a:rPr lang="en-US" sz="2400" b="1" dirty="0" err="1"/>
              <a:t>analisys</a:t>
            </a:r>
            <a:endParaRPr lang="en-US" sz="2400" b="1" dirty="0"/>
          </a:p>
          <a:p>
            <a:pPr lvl="2">
              <a:lnSpc>
                <a:spcPct val="110000"/>
              </a:lnSpc>
            </a:pPr>
            <a:r>
              <a:rPr lang="en-US" sz="2400" b="1" dirty="0"/>
              <a:t>Other properties of sequential execution…</a:t>
            </a:r>
          </a:p>
        </p:txBody>
      </p:sp>
      <p:sp>
        <p:nvSpPr>
          <p:cNvPr id="4" name="Slide Number Placeholder 3">
            <a:extLst>
              <a:ext uri="{FF2B5EF4-FFF2-40B4-BE49-F238E27FC236}">
                <a16:creationId xmlns:a16="http://schemas.microsoft.com/office/drawing/2014/main" id="{5C8482CB-BDD3-B74A-BEFA-D24F47FCCBF4}"/>
              </a:ext>
            </a:extLst>
          </p:cNvPr>
          <p:cNvSpPr>
            <a:spLocks noGrp="1"/>
          </p:cNvSpPr>
          <p:nvPr>
            <p:ph type="sldNum" sz="quarter" idx="12"/>
          </p:nvPr>
        </p:nvSpPr>
        <p:spPr/>
        <p:txBody>
          <a:bodyPr/>
          <a:lstStyle/>
          <a:p>
            <a:fld id="{4FAB73BC-B049-4115-A692-8D63A059BFB8}" type="slidenum">
              <a:rPr lang="en-US" smtClean="0"/>
              <a:t>9</a:t>
            </a:fld>
            <a:endParaRPr lang="en-US"/>
          </a:p>
        </p:txBody>
      </p:sp>
    </p:spTree>
    <p:extLst>
      <p:ext uri="{BB962C8B-B14F-4D97-AF65-F5344CB8AC3E}">
        <p14:creationId xmlns:p14="http://schemas.microsoft.com/office/powerpoint/2010/main" val="38600552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1475</TotalTime>
  <Words>2791</Words>
  <Application>Microsoft Macintosh PowerPoint</Application>
  <PresentationFormat>Widescreen</PresentationFormat>
  <Paragraphs>902</Paragraphs>
  <Slides>57</Slides>
  <Notes>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57</vt:i4>
      </vt:variant>
    </vt:vector>
  </HeadingPairs>
  <TitlesOfParts>
    <vt:vector size="68" baseType="lpstr">
      <vt:lpstr>Arial</vt:lpstr>
      <vt:lpstr>Calibri</vt:lpstr>
      <vt:lpstr>Cambria Math</vt:lpstr>
      <vt:lpstr>Courier New</vt:lpstr>
      <vt:lpstr>Lucida Console</vt:lpstr>
      <vt:lpstr>Rockwell</vt:lpstr>
      <vt:lpstr>Rockwell Condensed</vt:lpstr>
      <vt:lpstr>Rockwell Extra Bold</vt:lpstr>
      <vt:lpstr>Trebuchet MS</vt:lpstr>
      <vt:lpstr>Wingdings</vt:lpstr>
      <vt:lpstr>Wood Type</vt:lpstr>
      <vt:lpstr>A Sequential Codelet Model for parallel program Execution</vt:lpstr>
      <vt:lpstr>This presentation</vt:lpstr>
      <vt:lpstr>MOTIVATION</vt:lpstr>
      <vt:lpstr>How did we get here?</vt:lpstr>
      <vt:lpstr>How did we get here?</vt:lpstr>
      <vt:lpstr>computer Systems Infrastructure</vt:lpstr>
      <vt:lpstr>Parallelism in current systems</vt:lpstr>
      <vt:lpstr>Problem Statement</vt:lpstr>
      <vt:lpstr>Goals</vt:lpstr>
      <vt:lpstr>SEQUENTIAL COMPUTATION Lessons learned</vt:lpstr>
      <vt:lpstr>5 Stages Pipeline architecture </vt:lpstr>
      <vt:lpstr>5 Stages Pipeline architecture</vt:lpstr>
      <vt:lpstr>ALU Operations</vt:lpstr>
      <vt:lpstr>ALU Operations</vt:lpstr>
      <vt:lpstr>5 Stages Pipeline architecture</vt:lpstr>
      <vt:lpstr>Hierarchical Turing Machine</vt:lpstr>
      <vt:lpstr>Hierarchical Turing Machine</vt:lpstr>
      <vt:lpstr>Sequential Codelet Model</vt:lpstr>
      <vt:lpstr>Sequential Codelet Model</vt:lpstr>
      <vt:lpstr>Codelet Definition</vt:lpstr>
      <vt:lpstr>Single Level SCM Abstract Machine</vt:lpstr>
      <vt:lpstr>Abstract machine Sequential (single core)</vt:lpstr>
      <vt:lpstr>Abstract machine Sequential (single core)</vt:lpstr>
      <vt:lpstr>Abstract machine Parallelism – II (Superscalar)</vt:lpstr>
      <vt:lpstr>Abstract machine Heterogenity</vt:lpstr>
      <vt:lpstr>Abstract machine Parallelism – III (Out-of-order execution)</vt:lpstr>
      <vt:lpstr>Abstract machine Parallelism – IV (Register renaming)</vt:lpstr>
      <vt:lpstr>Abstract machine Parallelism – V (SIMD)</vt:lpstr>
      <vt:lpstr>Abstract machine A parallel program</vt:lpstr>
      <vt:lpstr>Hierarchical SCM Abstract Machine</vt:lpstr>
      <vt:lpstr>Deepening the hierarchy Can we go an extra level?</vt:lpstr>
      <vt:lpstr>Deepening the hierarchy Can we go an extra level?</vt:lpstr>
      <vt:lpstr>Hierarchical SCM Abstract Machine</vt:lpstr>
      <vt:lpstr>Codelet Definition Revisited</vt:lpstr>
      <vt:lpstr>Examples</vt:lpstr>
      <vt:lpstr>A Dot Product Example</vt:lpstr>
      <vt:lpstr>Dot Product</vt:lpstr>
      <vt:lpstr>Dot Product</vt:lpstr>
      <vt:lpstr>Dot Product</vt:lpstr>
      <vt:lpstr>Dot Product</vt:lpstr>
      <vt:lpstr>Dot Product</vt:lpstr>
      <vt:lpstr>A convolution example</vt:lpstr>
      <vt:lpstr>1D Convolution</vt:lpstr>
      <vt:lpstr>1D Convolution</vt:lpstr>
      <vt:lpstr>1D Convolution</vt:lpstr>
      <vt:lpstr>1D Convolution</vt:lpstr>
      <vt:lpstr>1D Convolution – tiled</vt:lpstr>
      <vt:lpstr>1D Convolution Pseudo-code </vt:lpstr>
      <vt:lpstr>1D Convolution Pseudo-code L2</vt:lpstr>
      <vt:lpstr>1D Convolution Pseudo-code L1</vt:lpstr>
      <vt:lpstr>1D Convolution Pseudo-code L0</vt:lpstr>
      <vt:lpstr>PowerPoint Presentation</vt:lpstr>
      <vt:lpstr>PowerPoint Presentation</vt:lpstr>
      <vt:lpstr>L2 Codelet ISA description</vt:lpstr>
      <vt:lpstr>L1 Codelet ISA description</vt:lpstr>
      <vt:lpstr>L0 Codelet ISA description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Sequential Codelet Model Of program Execution</dc:title>
  <dc:creator>Monsalve Diaz, Jose</dc:creator>
  <cp:lastModifiedBy>Monsalve Diaz, Jose</cp:lastModifiedBy>
  <cp:revision>95</cp:revision>
  <dcterms:created xsi:type="dcterms:W3CDTF">2019-06-24T15:48:20Z</dcterms:created>
  <dcterms:modified xsi:type="dcterms:W3CDTF">2019-06-25T20:03:02Z</dcterms:modified>
</cp:coreProperties>
</file>